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2" r:id="rId4"/>
    <p:sldId id="269" r:id="rId5"/>
    <p:sldId id="259" r:id="rId6"/>
    <p:sldId id="266" r:id="rId7"/>
    <p:sldId id="267" r:id="rId8"/>
    <p:sldId id="264" r:id="rId9"/>
    <p:sldId id="268" r:id="rId10"/>
    <p:sldId id="273" r:id="rId11"/>
    <p:sldId id="258" r:id="rId12"/>
    <p:sldId id="265" r:id="rId13"/>
    <p:sldId id="261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651" autoAdjust="0"/>
  </p:normalViewPr>
  <p:slideViewPr>
    <p:cSldViewPr snapToGrid="0">
      <p:cViewPr varScale="1">
        <p:scale>
          <a:sx n="164" d="100"/>
          <a:sy n="164" d="100"/>
        </p:scale>
        <p:origin x="-12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4B579-9687-0E44-913F-F8D8E05C6FC5}" type="datetimeFigureOut">
              <a:rPr lang="en-US" smtClean="0"/>
              <a:t>04/07/17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16D7-DE80-244C-B9C0-1BBC0ACF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8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1D666-F883-7A48-ACAF-2774F9949D86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4743D-7660-734E-89BC-A043EC07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5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benefit: Less material = more savings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Reduction in self-weight of a single structure reduces the stresses imposed on the rest of the structure, thus allowing the rest of the structure to be downsized. When multiple components of a structure can be </a:t>
            </a:r>
            <a:r>
              <a:rPr lang="en-US" dirty="0" err="1" smtClean="0"/>
              <a:t>optimised</a:t>
            </a:r>
            <a:r>
              <a:rPr lang="en-US" dirty="0" smtClean="0"/>
              <a:t>, the effect snowballs to produce large scale savings across the entire overall structure.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Minimising</a:t>
            </a:r>
            <a:r>
              <a:rPr lang="en-US" dirty="0" smtClean="0"/>
              <a:t> material usage diminishes demand, which in turn dictates a reduction in supply.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27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3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Apparently some people might</a:t>
            </a:r>
            <a:r>
              <a:rPr lang="en-US" baseline="0" dirty="0" smtClean="0"/>
              <a:t> not know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7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Eiffel tower: Hand designed!!!!!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0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literature has an extensive history stretching back to 1904 - Anthony George </a:t>
            </a:r>
            <a:r>
              <a:rPr lang="en-US" dirty="0" err="1" smtClean="0"/>
              <a:t>Maldon</a:t>
            </a:r>
            <a:r>
              <a:rPr lang="en-US" dirty="0" smtClean="0"/>
              <a:t> </a:t>
            </a:r>
            <a:r>
              <a:rPr lang="en-US" dirty="0" err="1" smtClean="0"/>
              <a:t>Michell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 with </a:t>
            </a:r>
            <a:r>
              <a:rPr lang="en-US" dirty="0" err="1" smtClean="0"/>
              <a:t>Michell</a:t>
            </a:r>
            <a:r>
              <a:rPr lang="en-US" baseline="0" dirty="0" smtClean="0"/>
              <a:t> truss is that forces don’t generally move in straight lines (unless applied axially with reactions).</a:t>
            </a:r>
          </a:p>
          <a:p>
            <a:r>
              <a:rPr lang="en-US" baseline="0" dirty="0" smtClean="0"/>
              <a:t>	Ideal </a:t>
            </a:r>
            <a:r>
              <a:rPr lang="en-US" baseline="0" dirty="0" err="1" smtClean="0"/>
              <a:t>Michell</a:t>
            </a:r>
            <a:r>
              <a:rPr lang="en-US" baseline="0" dirty="0" smtClean="0"/>
              <a:t> truss has infinite bars, infinitely small, all intersecting at right angles with one another. </a:t>
            </a:r>
          </a:p>
          <a:p>
            <a:r>
              <a:rPr lang="en-US" baseline="0" dirty="0" smtClean="0"/>
              <a:t>	The closer to right-angle intersection, the better the performance.</a:t>
            </a:r>
          </a:p>
          <a:p>
            <a:r>
              <a:rPr lang="en-US" baseline="0" dirty="0" smtClean="0"/>
              <a:t>	Follows principal stress lines.</a:t>
            </a:r>
          </a:p>
          <a:p>
            <a:r>
              <a:rPr lang="en-US" baseline="0" dirty="0" smtClean="0"/>
              <a:t>	Impossible structures!</a:t>
            </a:r>
          </a:p>
          <a:p>
            <a:r>
              <a:rPr lang="en-US" baseline="0" dirty="0" smtClean="0"/>
              <a:t>	</a:t>
            </a:r>
          </a:p>
          <a:p>
            <a:r>
              <a:rPr lang="en-US" baseline="0" dirty="0" smtClean="0"/>
              <a:t>If the theoretical best contains infinite info, there is ALWAYS a better solution out there.</a:t>
            </a:r>
          </a:p>
          <a:p>
            <a:endParaRPr lang="en-US" baseline="0" dirty="0" smtClean="0"/>
          </a:p>
          <a:p>
            <a:r>
              <a:rPr lang="en-US" dirty="0" smtClean="0"/>
              <a:t>a succession of increasingly more refined and iteratively better results.</a:t>
            </a:r>
          </a:p>
          <a:p>
            <a:endParaRPr lang="en-US" dirty="0" smtClean="0"/>
          </a:p>
          <a:p>
            <a:r>
              <a:rPr lang="en-US" dirty="0" smtClean="0"/>
              <a:t>No activity really possible until 50 years later, with the advent of computers.</a:t>
            </a:r>
          </a:p>
          <a:p>
            <a:endParaRPr lang="en-US" dirty="0" smtClean="0"/>
          </a:p>
          <a:p>
            <a:r>
              <a:rPr lang="en-US" dirty="0" smtClean="0"/>
              <a:t>Human performance has long been outstripped by iteratively better adapted algorithms. Takes an order of hours to design a truss by hand. Can be</a:t>
            </a:r>
            <a:r>
              <a:rPr lang="en-US" baseline="0" dirty="0" smtClean="0"/>
              <a:t> done in milliseconds by computer.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techniques</a:t>
            </a:r>
            <a:r>
              <a:rPr lang="en-US" baseline="0" dirty="0" smtClean="0"/>
              <a:t> vastly out-perform humans. No real way to quantify.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n 10      = </a:t>
            </a:r>
            <a:r>
              <a:rPr lang="is-IS" dirty="0" smtClean="0"/>
              <a:t>15,225</a:t>
            </a:r>
          </a:p>
          <a:p>
            <a:r>
              <a:rPr lang="en-US" dirty="0" smtClean="0"/>
              <a:t>	n 100    = 20,214,566,625</a:t>
            </a:r>
          </a:p>
          <a:p>
            <a:r>
              <a:rPr lang="en-US" dirty="0" smtClean="0"/>
              <a:t>	n 1,000  = </a:t>
            </a:r>
            <a:r>
              <a:rPr lang="is-IS" dirty="0" smtClean="0"/>
              <a:t>2 * 10^16</a:t>
            </a:r>
          </a:p>
          <a:p>
            <a:r>
              <a:rPr lang="en-US" dirty="0" smtClean="0"/>
              <a:t>	n 10,000 = 2 * 10^22</a:t>
            </a:r>
          </a:p>
          <a:p>
            <a:r>
              <a:rPr lang="en-US" dirty="0" smtClean="0"/>
              <a:t> 	n 100,000 = 2 * 10^28</a:t>
            </a:r>
          </a:p>
          <a:p>
            <a:r>
              <a:rPr lang="en-US" dirty="0" smtClean="0"/>
              <a:t>	etc.</a:t>
            </a:r>
          </a:p>
          <a:p>
            <a:endParaRPr lang="en-US" dirty="0" smtClean="0"/>
          </a:p>
          <a:p>
            <a:r>
              <a:rPr lang="en-US" dirty="0" smtClean="0"/>
              <a:t>This is an over-estimation! Favors this representation.</a:t>
            </a:r>
          </a:p>
          <a:p>
            <a:endParaRPr lang="en-US" dirty="0" smtClean="0"/>
          </a:p>
          <a:p>
            <a:r>
              <a:rPr lang="en-US" dirty="0" smtClean="0"/>
              <a:t>Vast majority of solutions this can make will just fall</a:t>
            </a:r>
            <a:r>
              <a:rPr lang="en-US" baseline="0" dirty="0" smtClean="0"/>
              <a:t> down! Not structurally viable at all!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changed the representation of the problem to greatly increase the degree of freedom with which problems can be generated.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Allow grammar to recursively select number of nodes within</a:t>
            </a:r>
            <a:r>
              <a:rPr lang="en-US" baseline="0" dirty="0" smtClean="0"/>
              <a:t> design space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Connect nodes deterministically using triangulation algorithm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All solutions guaranteed to be structurally stable!!!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Results are equal to or better than all examined techniques from 8 of the most recent literature on all examined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-IE" dirty="0" smtClean="0"/>
              <a:t>Minimum path of 3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d3</a:t>
            </a:r>
            <a:r>
              <a:rPr lang="en-US" baseline="0" dirty="0" smtClean="0"/>
              <a:t> = 100,000,000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d4 = 10,000,000,000,000,000      (1,000 bars)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d5 = 1,000,000,000,000,000,000,000,000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etc.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 ("The result is equal to or better than a result that was accepted as a new scientific result at the time when it was published in a peer-reviewed scientific journal.")</a:t>
            </a:r>
          </a:p>
          <a:p>
            <a:endParaRPr lang="en-US" dirty="0" smtClean="0"/>
          </a:p>
          <a:p>
            <a:r>
              <a:rPr lang="en-US" dirty="0" smtClean="0"/>
              <a:t>E ("The result is equal to or better than the most recent human-created solution to a long-standing problem for which there has been a succession of increasingly better human-created solutions.")</a:t>
            </a:r>
          </a:p>
          <a:p>
            <a:endParaRPr lang="en-US" dirty="0" smtClean="0"/>
          </a:p>
          <a:p>
            <a:r>
              <a:rPr lang="en-US" dirty="0" smtClean="0"/>
              <a:t>G ("The result solves a problem of indisputable difficulty in its field.")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743D-7660-734E-89BC-A043EC07BE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5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0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78082"/>
            <a:ext cx="2743200" cy="236703"/>
          </a:xfrm>
        </p:spPr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8082"/>
            <a:ext cx="4114800" cy="236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082"/>
            <a:ext cx="2743200" cy="236703"/>
          </a:xfrm>
        </p:spPr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7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78082"/>
            <a:ext cx="2743200" cy="236703"/>
          </a:xfrm>
        </p:spPr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8082"/>
            <a:ext cx="4114800" cy="236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082"/>
            <a:ext cx="2743200" cy="236703"/>
          </a:xfrm>
        </p:spPr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78082"/>
            <a:ext cx="2743200" cy="236703"/>
          </a:xfrm>
        </p:spPr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8082"/>
            <a:ext cx="4114800" cy="236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082"/>
            <a:ext cx="2743200" cy="236703"/>
          </a:xfrm>
        </p:spPr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0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78082"/>
            <a:ext cx="2743200" cy="236703"/>
          </a:xfrm>
        </p:spPr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8082"/>
            <a:ext cx="4114800" cy="236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082"/>
            <a:ext cx="2743200" cy="236703"/>
          </a:xfrm>
        </p:spPr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0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78082"/>
            <a:ext cx="2743200" cy="236703"/>
          </a:xfrm>
        </p:spPr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8082"/>
            <a:ext cx="4114800" cy="236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082"/>
            <a:ext cx="2743200" cy="236703"/>
          </a:xfrm>
        </p:spPr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7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78082"/>
            <a:ext cx="2743200" cy="236703"/>
          </a:xfrm>
        </p:spPr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8082"/>
            <a:ext cx="4114800" cy="236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082"/>
            <a:ext cx="2743200" cy="236703"/>
          </a:xfrm>
        </p:spPr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6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78082"/>
            <a:ext cx="2743200" cy="236703"/>
          </a:xfrm>
        </p:spPr>
        <p:txBody>
          <a:bodyPr/>
          <a:lstStyle/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8082"/>
            <a:ext cx="4114800" cy="236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082"/>
            <a:ext cx="2743200" cy="236703"/>
          </a:xfrm>
        </p:spPr>
        <p:txBody>
          <a:bodyPr/>
          <a:lstStyle/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7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78082"/>
            <a:ext cx="2743200" cy="236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B304-6351-4DF5-9B18-080B0569D412}" type="datetimeFigureOut">
              <a:rPr lang="en-US" smtClean="0"/>
              <a:t>30/06/17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8082"/>
            <a:ext cx="4114800" cy="236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78082"/>
            <a:ext cx="2743200" cy="236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9AE9-5806-4439-83C3-3FE22566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6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Truss </a:t>
            </a:r>
            <a:r>
              <a:rPr lang="en-US" dirty="0" err="1" smtClean="0"/>
              <a:t>Optimisation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Grammatical 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Michael Fenton</a:t>
            </a:r>
          </a:p>
          <a:p>
            <a:r>
              <a:rPr lang="en-US" smtClean="0"/>
              <a:t>Michael.Fenton@ucd.ie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603" y="5048882"/>
            <a:ext cx="2819748" cy="1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34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Why Best HUMIES Entrant?</a:t>
            </a:r>
          </a:p>
        </p:txBody>
      </p:sp>
    </p:spTree>
    <p:extLst>
      <p:ext uri="{BB962C8B-B14F-4D97-AF65-F5344CB8AC3E}">
        <p14:creationId xmlns:p14="http://schemas.microsoft.com/office/powerpoint/2010/main" val="387147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Best HUMIES Entrant?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methods described in paper </a:t>
            </a:r>
            <a:r>
              <a:rPr lang="en-US" dirty="0" smtClean="0"/>
              <a:t>[2] represent </a:t>
            </a:r>
            <a:r>
              <a:rPr lang="en-US" dirty="0"/>
              <a:t>an entirely new way to generate truss structures, previously unseen in the literature. </a:t>
            </a:r>
            <a:endParaRPr lang="en-US" dirty="0" smtClean="0"/>
          </a:p>
          <a:p>
            <a:r>
              <a:rPr lang="en-US" dirty="0" smtClean="0"/>
              <a:t>Intelligent, lightweight representation.</a:t>
            </a:r>
          </a:p>
          <a:p>
            <a:pPr lvl="1"/>
            <a:r>
              <a:rPr lang="en-US" dirty="0" smtClean="0"/>
              <a:t>Use of triangulation: all </a:t>
            </a:r>
            <a:r>
              <a:rPr lang="en-US" dirty="0"/>
              <a:t>generated solutions are </a:t>
            </a:r>
            <a:r>
              <a:rPr lang="en-US" dirty="0" err="1"/>
              <a:t>kinematically</a:t>
            </a:r>
            <a:r>
              <a:rPr lang="en-US" dirty="0"/>
              <a:t> stable, and as such are structurally viable (constraints notwithstanding)</a:t>
            </a:r>
            <a:r>
              <a:rPr lang="en-US" dirty="0" smtClean="0"/>
              <a:t>.</a:t>
            </a:r>
          </a:p>
          <a:p>
            <a:r>
              <a:rPr lang="en-US" dirty="0" smtClean="0"/>
              <a:t>Pinnacle of engineering </a:t>
            </a:r>
            <a:r>
              <a:rPr lang="en-US" dirty="0" err="1" smtClean="0"/>
              <a:t>optimisation</a:t>
            </a:r>
            <a:r>
              <a:rPr lang="en-US" dirty="0" smtClean="0"/>
              <a:t> after over 100 years of research in the field.</a:t>
            </a:r>
          </a:p>
          <a:p>
            <a:r>
              <a:rPr lang="en-US" dirty="0" smtClean="0"/>
              <a:t>Real-world application with commercial appeal.</a:t>
            </a:r>
          </a:p>
          <a:p>
            <a:pPr lvl="1"/>
            <a:r>
              <a:rPr lang="en-US" dirty="0" smtClean="0"/>
              <a:t>Designed with this in mind.</a:t>
            </a:r>
          </a:p>
          <a:p>
            <a:pPr lvl="1"/>
            <a:r>
              <a:rPr lang="en-US" dirty="0" smtClean="0"/>
              <a:t>Real-world materials and constraints.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8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Minimizing </a:t>
            </a:r>
            <a:r>
              <a:rPr lang="en-US" dirty="0"/>
              <a:t>material </a:t>
            </a:r>
            <a:r>
              <a:rPr lang="en-US" dirty="0" smtClean="0"/>
              <a:t>usage </a:t>
            </a:r>
            <a:r>
              <a:rPr lang="en-US" dirty="0"/>
              <a:t>has a number of benefits:</a:t>
            </a:r>
          </a:p>
          <a:p>
            <a:pPr lvl="1"/>
            <a:r>
              <a:rPr lang="en-US" dirty="0" smtClean="0"/>
              <a:t>Immediate cost benefit.</a:t>
            </a:r>
          </a:p>
          <a:p>
            <a:pPr lvl="1"/>
            <a:r>
              <a:rPr lang="en-US" dirty="0" smtClean="0"/>
              <a:t>“Snowball” effect of weight reduction over entire structure.</a:t>
            </a:r>
          </a:p>
          <a:p>
            <a:pPr lvl="1"/>
            <a:r>
              <a:rPr lang="en-US" dirty="0" smtClean="0"/>
              <a:t>Material </a:t>
            </a:r>
            <a:r>
              <a:rPr lang="en-US" dirty="0" err="1" smtClean="0"/>
              <a:t>minimisation</a:t>
            </a:r>
            <a:r>
              <a:rPr lang="en-US" dirty="0" smtClean="0"/>
              <a:t>: effect on supply and demand.</a:t>
            </a:r>
          </a:p>
          <a:p>
            <a:pPr lvl="2"/>
            <a:r>
              <a:rPr lang="en-US" dirty="0" smtClean="0"/>
              <a:t>With </a:t>
            </a:r>
            <a:r>
              <a:rPr lang="en-US" dirty="0"/>
              <a:t>an average estimate of 2 tons of CO2 being emitted for every 1 ton of steel produced </a:t>
            </a:r>
            <a:r>
              <a:rPr lang="en-US" dirty="0" smtClean="0"/>
              <a:t>[5]</a:t>
            </a:r>
            <a:r>
              <a:rPr lang="en-US" dirty="0"/>
              <a:t>, any reduction in production has significant environmental implications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3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This </a:t>
            </a:r>
            <a:r>
              <a:rPr lang="en-US" dirty="0"/>
              <a:t>research is based upon works supported by Science Foundation Ireland under grant 13/IA/1850.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7" y="5536734"/>
            <a:ext cx="1972344" cy="9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Fenton</a:t>
            </a:r>
            <a:r>
              <a:rPr lang="en-US" dirty="0"/>
              <a:t>, M., McNally, C., Byrne, J., </a:t>
            </a:r>
            <a:r>
              <a:rPr lang="en-US" dirty="0" err="1"/>
              <a:t>Hemberg</a:t>
            </a:r>
            <a:r>
              <a:rPr lang="en-US" dirty="0"/>
              <a:t>, E., McDermott, J. and O'Neill, M., 2014. Automatic innovative truss design using grammatical evolution. </a:t>
            </a:r>
            <a:r>
              <a:rPr lang="en-US" i="1" dirty="0"/>
              <a:t>Automation in Construction</a:t>
            </a:r>
            <a:r>
              <a:rPr lang="en-US" dirty="0"/>
              <a:t>, 39, pp.59-69.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Fenton</a:t>
            </a:r>
            <a:r>
              <a:rPr lang="en-US" dirty="0"/>
              <a:t>, M., McNally, C., Byrne, J., </a:t>
            </a:r>
            <a:r>
              <a:rPr lang="en-US" dirty="0" err="1"/>
              <a:t>Hemberg</a:t>
            </a:r>
            <a:r>
              <a:rPr lang="en-US" dirty="0"/>
              <a:t>, E., McDermott, J. and O’Neill, M., 2016. Discrete planar truss optimization by node position variation using grammatical evolution. </a:t>
            </a:r>
            <a:r>
              <a:rPr lang="en-US" i="1" dirty="0"/>
              <a:t>IEEE Transactions on Evolutionary Computation</a:t>
            </a:r>
            <a:r>
              <a:rPr lang="en-US" dirty="0"/>
              <a:t>, 20(4), pp.577-589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Michell</a:t>
            </a:r>
            <a:r>
              <a:rPr lang="en-US" dirty="0"/>
              <a:t>, A.G.M., 1904. LVIII. The limits of economy of material in frame-structures. </a:t>
            </a:r>
            <a:r>
              <a:rPr lang="en-US" i="1" dirty="0"/>
              <a:t>The London, Edinburgh, and Dublin Philosophical Magazine and Journal of Science</a:t>
            </a:r>
            <a:r>
              <a:rPr lang="en-US" dirty="0"/>
              <a:t>, 8(47), pp.589-597.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Torii, A.J., Lopez, R.H. and Miguel, L.F., 2016. Design complexity control in truss optimization. </a:t>
            </a:r>
            <a:r>
              <a:rPr lang="en-US" i="1" dirty="0"/>
              <a:t>Structural and Multidisciplinary Optimization</a:t>
            </a:r>
            <a:r>
              <a:rPr lang="en-US" dirty="0"/>
              <a:t>, 2(54), pp.289-299.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</a:t>
            </a:r>
            <a:r>
              <a:rPr lang="en-US" dirty="0"/>
              <a:t>CCS Institute, 2013. </a:t>
            </a:r>
            <a:r>
              <a:rPr lang="en-US" dirty="0" smtClean="0"/>
              <a:t>CCS </a:t>
            </a:r>
            <a:r>
              <a:rPr lang="en-US" dirty="0"/>
              <a:t>for iron and steel </a:t>
            </a:r>
            <a:r>
              <a:rPr lang="en-US" dirty="0" smtClean="0"/>
              <a:t>production. </a:t>
            </a:r>
            <a:r>
              <a:rPr lang="en-US" dirty="0"/>
              <a:t>Available online at: </a:t>
            </a:r>
            <a:r>
              <a:rPr lang="en-US" i="1" dirty="0"/>
              <a:t>https://</a:t>
            </a:r>
            <a:r>
              <a:rPr lang="en-US" i="1" dirty="0" err="1"/>
              <a:t>www.globalccsinstitute.com</a:t>
            </a:r>
            <a:r>
              <a:rPr lang="en-US" i="1" dirty="0"/>
              <a:t>/insights/authors/</a:t>
            </a:r>
            <a:r>
              <a:rPr lang="en-US" i="1" dirty="0" err="1"/>
              <a:t>dennisvanpuyvelde</a:t>
            </a:r>
            <a:r>
              <a:rPr lang="en-US" i="1" dirty="0"/>
              <a:t>/2013/08/23/ccs-iron-and-steel-production</a:t>
            </a:r>
          </a:p>
        </p:txBody>
      </p:sp>
    </p:spTree>
    <p:extLst>
      <p:ext uri="{BB962C8B-B14F-4D97-AF65-F5344CB8AC3E}">
        <p14:creationId xmlns:p14="http://schemas.microsoft.com/office/powerpoint/2010/main" val="129489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Housekeeping: What is a truss?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865" y="1695212"/>
            <a:ext cx="6006097" cy="45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306" r="1030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Eiffel Tower</a:t>
            </a:r>
          </a:p>
          <a:p>
            <a:pPr lvl="1"/>
            <a:r>
              <a:rPr lang="en-US" dirty="0" smtClean="0"/>
              <a:t>7,300 tons</a:t>
            </a:r>
          </a:p>
          <a:p>
            <a:pPr lvl="1"/>
            <a:r>
              <a:rPr lang="en-US" dirty="0" smtClean="0"/>
              <a:t>Wrought Iron</a:t>
            </a:r>
          </a:p>
          <a:p>
            <a:pPr lvl="1"/>
            <a:r>
              <a:rPr lang="en-US" dirty="0" smtClean="0"/>
              <a:t>10% weight saving = 730 tons</a:t>
            </a:r>
          </a:p>
          <a:p>
            <a:pPr lvl="1"/>
            <a:endParaRPr lang="en-US" dirty="0"/>
          </a:p>
          <a:p>
            <a:r>
              <a:rPr lang="en-US" dirty="0" smtClean="0"/>
              <a:t>Savings “snowball” and scale down through entire structure</a:t>
            </a:r>
          </a:p>
          <a:p>
            <a:pPr lvl="1"/>
            <a:r>
              <a:rPr lang="en-US" dirty="0" smtClean="0"/>
              <a:t>Lighter structure needs less support,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34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Why Human-Competitive?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90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Michell</a:t>
            </a:r>
            <a:r>
              <a:rPr lang="en-US" dirty="0"/>
              <a:t>, A.G.M., 1904. LVIII. The limits of economy of material in frame-structures. </a:t>
            </a:r>
            <a:r>
              <a:rPr lang="en-US" i="1" dirty="0"/>
              <a:t>The London, Edinburgh, and Dublin Philosophical Magazine and Journal of Science</a:t>
            </a:r>
            <a:r>
              <a:rPr lang="en-US" dirty="0"/>
              <a:t>, 8(47), pp.589-597.</a:t>
            </a:r>
          </a:p>
        </p:txBody>
      </p:sp>
      <p:pic>
        <p:nvPicPr>
          <p:cNvPr id="6" name="Picture 5" descr="Michell Cantile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0" y="3740622"/>
            <a:ext cx="10689659" cy="16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Ground Structure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59823" y="1651783"/>
            <a:ext cx="5753437" cy="4768850"/>
            <a:chOff x="2984163" y="1660663"/>
            <a:chExt cx="5753437" cy="4768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4400" y="2046711"/>
              <a:ext cx="5283200" cy="3759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84163" y="1660663"/>
              <a:ext cx="1003603" cy="2939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6027" y="5399370"/>
              <a:ext cx="4741277" cy="1030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9164" y="5045579"/>
              <a:ext cx="4741277" cy="1030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11104" y="5870039"/>
            <a:ext cx="173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6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Ground Structure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580739"/>
            <a:ext cx="5753437" cy="4768850"/>
            <a:chOff x="2984163" y="1660663"/>
            <a:chExt cx="5753437" cy="4768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4400" y="2046711"/>
              <a:ext cx="5283200" cy="3759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84163" y="1660663"/>
              <a:ext cx="1003603" cy="2939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6027" y="5399370"/>
              <a:ext cx="4741277" cy="1030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9164" y="5045579"/>
              <a:ext cx="4741277" cy="1030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2670" y="1687302"/>
            <a:ext cx="4365298" cy="3016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Nodes </a:t>
            </a:r>
            <a:r>
              <a:rPr lang="en-US" dirty="0" smtClean="0"/>
              <a:t>		= </a:t>
            </a:r>
            <a:r>
              <a:rPr lang="en-US" dirty="0"/>
              <a:t>n</a:t>
            </a:r>
          </a:p>
          <a:p>
            <a:endParaRPr lang="en-US" dirty="0"/>
          </a:p>
          <a:p>
            <a:r>
              <a:rPr lang="en-US" dirty="0"/>
              <a:t>Connections </a:t>
            </a:r>
            <a:r>
              <a:rPr lang="en-US" dirty="0" smtClean="0"/>
              <a:t>	c = </a:t>
            </a:r>
            <a:r>
              <a:rPr lang="en-US" dirty="0"/>
              <a:t>((n-1)n)/</a:t>
            </a:r>
            <a:r>
              <a:rPr lang="en-US" dirty="0" smtClean="0"/>
              <a:t>2</a:t>
            </a:r>
          </a:p>
          <a:p>
            <a:endParaRPr lang="en-US" dirty="0"/>
          </a:p>
          <a:p>
            <a:r>
              <a:rPr lang="en-US" dirty="0"/>
              <a:t>Permutations </a:t>
            </a:r>
            <a:r>
              <a:rPr lang="en-US" dirty="0" smtClean="0"/>
              <a:t>	= </a:t>
            </a:r>
            <a:r>
              <a:rPr lang="en-US" dirty="0"/>
              <a:t>tetrahedral number +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   number </a:t>
            </a:r>
            <a:r>
              <a:rPr lang="en-US" dirty="0"/>
              <a:t>of connections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= </a:t>
            </a:r>
            <a:r>
              <a:rPr lang="en-US" dirty="0"/>
              <a:t>((c-1)*c*(c+1))/6 + </a:t>
            </a:r>
            <a:r>
              <a:rPr lang="en-US" dirty="0" smtClean="0"/>
              <a:t>c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sz="2800" b="1" dirty="0" smtClean="0"/>
              <a:t>~ O(n</a:t>
            </a:r>
            <a:r>
              <a:rPr lang="en-US" sz="2800" b="1" baseline="30000" dirty="0" smtClean="0"/>
              <a:t>6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159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SEOIGE [2]</a:t>
            </a:r>
            <a:endParaRPr lang="en-US" dirty="0"/>
          </a:p>
        </p:txBody>
      </p:sp>
      <p:pic>
        <p:nvPicPr>
          <p:cNvPr id="4" name="Picture 3" descr="Truss Evolu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84" y="1370632"/>
            <a:ext cx="4335865" cy="5076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9534" y="3430452"/>
            <a:ext cx="2041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Blue</a:t>
            </a:r>
            <a:r>
              <a:rPr lang="en-US" dirty="0" smtClean="0"/>
              <a:t> = Compression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 = 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0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SEOIGE [2]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cs typeface="Courier New"/>
              </a:rPr>
              <a:t>Recursive node-based grammar:</a:t>
            </a:r>
          </a:p>
          <a:p>
            <a:pPr marL="0" indent="0">
              <a:buNone/>
            </a:pPr>
            <a:endParaRPr lang="hr-HR" sz="1100" dirty="0" smtClean="0">
              <a:cs typeface="Courier New"/>
            </a:endParaRPr>
          </a:p>
          <a:p>
            <a:pPr marL="457200" lvl="1" indent="0">
              <a:buNone/>
            </a:pPr>
            <a:r>
              <a:rPr lang="hr-HR" dirty="0" smtClean="0">
                <a:latin typeface="Courier New"/>
                <a:cs typeface="Courier New"/>
              </a:rPr>
              <a:t>a 		:</a:t>
            </a:r>
            <a:r>
              <a:rPr lang="hr-HR" dirty="0">
                <a:latin typeface="Courier New"/>
                <a:cs typeface="Courier New"/>
              </a:rPr>
              <a:t>:= [&lt;</a:t>
            </a:r>
            <a:r>
              <a:rPr lang="hr-HR" dirty="0" smtClean="0">
                <a:latin typeface="Courier New"/>
                <a:cs typeface="Courier New"/>
              </a:rPr>
              <a:t>nodes&gt;</a:t>
            </a:r>
            <a:r>
              <a:rPr lang="hr-HR" dirty="0">
                <a:latin typeface="Courier New"/>
                <a:cs typeface="Courier New"/>
              </a:rPr>
              <a:t>]</a:t>
            </a:r>
            <a:br>
              <a:rPr lang="hr-HR" dirty="0">
                <a:latin typeface="Courier New"/>
                <a:cs typeface="Courier New"/>
              </a:rPr>
            </a:br>
            <a:r>
              <a:rPr lang="hr-HR" dirty="0" smtClean="0">
                <a:latin typeface="Courier New"/>
                <a:cs typeface="Courier New"/>
              </a:rPr>
              <a:t>&lt;nodes&gt;	:</a:t>
            </a:r>
            <a:r>
              <a:rPr lang="hr-HR" dirty="0">
                <a:latin typeface="Courier New"/>
                <a:cs typeface="Courier New"/>
              </a:rPr>
              <a:t>:= &lt;node&gt; | </a:t>
            </a:r>
            <a:r>
              <a:rPr lang="hr-HR" dirty="0" smtClean="0">
                <a:latin typeface="Courier New"/>
                <a:cs typeface="Courier New"/>
              </a:rPr>
              <a:t>&lt;node</a:t>
            </a:r>
            <a:r>
              <a:rPr lang="hr-HR" dirty="0">
                <a:latin typeface="Courier New"/>
                <a:cs typeface="Courier New"/>
              </a:rPr>
              <a:t>&gt;,&lt;</a:t>
            </a:r>
            <a:r>
              <a:rPr lang="hr-HR" dirty="0" smtClean="0">
                <a:latin typeface="Courier New"/>
                <a:cs typeface="Courier New"/>
              </a:rPr>
              <a:t>nodes&gt;</a:t>
            </a:r>
            <a:r>
              <a:rPr lang="hr-HR" dirty="0">
                <a:latin typeface="Courier New"/>
                <a:cs typeface="Courier New"/>
              </a:rPr>
              <a:t/>
            </a:r>
            <a:br>
              <a:rPr lang="hr-HR" dirty="0">
                <a:latin typeface="Courier New"/>
                <a:cs typeface="Courier New"/>
              </a:rPr>
            </a:br>
            <a:r>
              <a:rPr lang="hr-HR" dirty="0" smtClean="0">
                <a:latin typeface="Courier New"/>
                <a:cs typeface="Courier New"/>
              </a:rPr>
              <a:t>&lt;</a:t>
            </a:r>
            <a:r>
              <a:rPr lang="hr-HR" dirty="0">
                <a:latin typeface="Courier New"/>
                <a:cs typeface="Courier New"/>
              </a:rPr>
              <a:t>node&gt; </a:t>
            </a:r>
            <a:r>
              <a:rPr lang="hr-HR" dirty="0" smtClean="0">
                <a:latin typeface="Courier New"/>
                <a:cs typeface="Courier New"/>
              </a:rPr>
              <a:t>	:</a:t>
            </a:r>
            <a:r>
              <a:rPr lang="hr-HR" dirty="0">
                <a:latin typeface="Courier New"/>
                <a:cs typeface="Courier New"/>
              </a:rPr>
              <a:t>:= </a:t>
            </a:r>
            <a:r>
              <a:rPr lang="hr-HR" dirty="0" smtClean="0">
                <a:latin typeface="Courier New"/>
                <a:cs typeface="Courier New"/>
              </a:rPr>
              <a:t>[&lt;%&gt;, </a:t>
            </a:r>
            <a:r>
              <a:rPr lang="hr-HR" dirty="0">
                <a:latin typeface="Courier New"/>
                <a:cs typeface="Courier New"/>
              </a:rPr>
              <a:t>&lt;%&gt;</a:t>
            </a:r>
            <a:r>
              <a:rPr lang="hr-HR" dirty="0" smtClean="0">
                <a:latin typeface="Courier New"/>
                <a:cs typeface="Courier New"/>
              </a:rPr>
              <a:t>]</a:t>
            </a:r>
            <a:r>
              <a:rPr lang="hr-HR" dirty="0">
                <a:latin typeface="Courier New"/>
                <a:cs typeface="Courier New"/>
              </a:rPr>
              <a:t/>
            </a:r>
            <a:br>
              <a:rPr lang="hr-HR" dirty="0">
                <a:latin typeface="Courier New"/>
                <a:cs typeface="Courier New"/>
              </a:rPr>
            </a:br>
            <a:r>
              <a:rPr lang="hr-HR" dirty="0" smtClean="0">
                <a:latin typeface="Courier New"/>
                <a:cs typeface="Courier New"/>
              </a:rPr>
              <a:t>&lt;%&gt;	::= </a:t>
            </a:r>
            <a:r>
              <a:rPr lang="hr-HR" dirty="0">
                <a:latin typeface="Courier New"/>
                <a:cs typeface="Courier New"/>
              </a:rPr>
              <a:t>&lt;n&gt;&lt;n&gt;.&lt;n&gt;&lt;n&gt;</a:t>
            </a:r>
            <a:br>
              <a:rPr lang="hr-HR" dirty="0">
                <a:latin typeface="Courier New"/>
                <a:cs typeface="Courier New"/>
              </a:rPr>
            </a:br>
            <a:r>
              <a:rPr lang="hr-HR" dirty="0">
                <a:latin typeface="Courier New"/>
                <a:cs typeface="Courier New"/>
              </a:rPr>
              <a:t>&lt;n&gt; </a:t>
            </a:r>
            <a:r>
              <a:rPr lang="hr-HR" dirty="0" smtClean="0">
                <a:latin typeface="Courier New"/>
                <a:cs typeface="Courier New"/>
              </a:rPr>
              <a:t>	:</a:t>
            </a:r>
            <a:r>
              <a:rPr lang="hr-HR" dirty="0">
                <a:latin typeface="Courier New"/>
                <a:cs typeface="Courier New"/>
              </a:rPr>
              <a:t>:= 0|1|2|3|4|5|6|7|8|9</a:t>
            </a:r>
            <a:br>
              <a:rPr lang="hr-HR" dirty="0">
                <a:latin typeface="Courier New"/>
                <a:cs typeface="Courier New"/>
              </a:rPr>
            </a:br>
            <a:endParaRPr lang="hr-HR" dirty="0" smtClean="0">
              <a:latin typeface="Courier New"/>
              <a:cs typeface="Courier New"/>
            </a:endParaRPr>
          </a:p>
          <a:p>
            <a:r>
              <a:rPr lang="is-IS" sz="3200" b="1" dirty="0" smtClean="0"/>
              <a:t>10</a:t>
            </a:r>
            <a:r>
              <a:rPr lang="is-IS" sz="3200" b="1" baseline="30000" dirty="0" smtClean="0"/>
              <a:t>8</a:t>
            </a:r>
            <a:r>
              <a:rPr lang="is-IS" sz="3200" b="1" baseline="30000" dirty="0"/>
              <a:t>*(d-2</a:t>
            </a:r>
            <a:r>
              <a:rPr lang="is-IS" sz="3200" b="1" baseline="30000" dirty="0" smtClean="0"/>
              <a:t>)</a:t>
            </a:r>
            <a:r>
              <a:rPr lang="is-IS" dirty="0" smtClean="0"/>
              <a:t> </a:t>
            </a:r>
            <a:r>
              <a:rPr lang="is-IS" dirty="0"/>
              <a:t>unique solutions at depth </a:t>
            </a:r>
            <a:r>
              <a:rPr lang="is-IS" dirty="0" smtClean="0"/>
              <a:t>d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22097020"/>
      </p:ext>
    </p:extLst>
  </p:cSld>
  <p:clrMapOvr>
    <a:masterClrMapping/>
  </p:clrMapOvr>
</p:sld>
</file>

<file path=ppt/theme/theme1.xml><?xml version="1.0" encoding="utf-8"?>
<a:theme xmlns:a="http://schemas.openxmlformats.org/drawingml/2006/main" name="ncra_template">
  <a:themeElements>
    <a:clrScheme name="ncr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cra_template.potx" id="{62BFC079-A1DC-48B9-AC15-9E8908DCDDFC}" vid="{53043F32-DDC1-492B-B51A-A7333C5DE1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ncra_template.potx</Template>
  <TotalTime>8138</TotalTime>
  <Words>843</Words>
  <Application>Microsoft Macintosh PowerPoint</Application>
  <PresentationFormat>Custom</PresentationFormat>
  <Paragraphs>126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ncra_template</vt:lpstr>
      <vt:lpstr>Truss Optimisation in Grammatical Evolution</vt:lpstr>
      <vt:lpstr>Housekeeping: What is a truss?</vt:lpstr>
      <vt:lpstr>Why is this important?</vt:lpstr>
      <vt:lpstr>Why Human-Competitive?</vt:lpstr>
      <vt:lpstr>Theoretical Limitations</vt:lpstr>
      <vt:lpstr>Traditional Ground Structure </vt:lpstr>
      <vt:lpstr>Traditional Ground Structure</vt:lpstr>
      <vt:lpstr>SEOIGE [2]</vt:lpstr>
      <vt:lpstr>SEOIGE [2]</vt:lpstr>
      <vt:lpstr>Why Best HUMIES Entrant?</vt:lpstr>
      <vt:lpstr>Why Best HUMIES Entrant?</vt:lpstr>
      <vt:lpstr>Sustainable Development</vt:lpstr>
      <vt:lpstr>Acknowledgements</vt:lpstr>
      <vt:lpstr>References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Dave</dc:creator>
  <cp:keywords/>
  <dc:description/>
  <cp:lastModifiedBy>Michael Fenton</cp:lastModifiedBy>
  <cp:revision>112</cp:revision>
  <cp:lastPrinted>2017-07-04T13:06:51Z</cp:lastPrinted>
  <dcterms:created xsi:type="dcterms:W3CDTF">2016-03-24T20:45:06Z</dcterms:created>
  <dcterms:modified xsi:type="dcterms:W3CDTF">2017-07-05T14:32:20Z</dcterms:modified>
  <cp:category/>
</cp:coreProperties>
</file>