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évin Cortacero" initials="" lastIdx="2" clrIdx="0"/>
  <p:cmAuthor id="1" name="Dennis Wilso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28T13:16:16.838" idx="1">
    <p:pos x="6000" y="0"/>
    <p:text>photo de Julian 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28T13:19:44.923" idx="2">
    <p:pos x="141" y="751"/>
    <p:text>and biomarker discovery??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8T09:00:45.785" idx="1">
    <p:pos x="196" y="725"/>
    <p:text>should this be "cell-in-cell"?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7fd276ee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e7fd276ee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89997e77f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89997e77f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8c7d41661_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8c7d41661_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8c7d41661_7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8c7d41661_7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7fd276ee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7fd276ee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1d88ba079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1d88ba079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e8c7d41661_6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e8c7d41661_6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11d88ba079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11d88ba079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8c7d41661_6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e8c7d41661_6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8c7d41661_6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8c7d41661_6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8c7d41661_6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8c7d41661_6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7fd276ee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7fd276ee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8c7d41661_6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e8c7d41661_6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www.nature.com/articles/s41467-024-44824-z/figures/1" TargetMode="External"/><Relationship Id="rId4" Type="http://schemas.openxmlformats.org/officeDocument/2006/relationships/hyperlink" Target="https://www.ncbi.nlm.nih.gov/pmc/articles/PMC8404917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3021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795475"/>
            <a:ext cx="85206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Kévin Cortacero, Brienne McKenzie, Dennis G. Wilson, Hervé Luga, Salvatore Valitutti, Sylvain Cussat-Blanc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93175"/>
            <a:ext cx="8839204" cy="634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human-competitive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approach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130650" y="3310451"/>
            <a:ext cx="3167700" cy="172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H1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: 19m 43s (ellipses)    = 290 ROIs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H2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21m 30s (polygons) = 240 ROIs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H3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30m 20s (ellipses)    = 244 ROIs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H4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32m 45s (polygons) = 234 ROIs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H5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35m 53s (freehand) = 283 ROIs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H6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: 45m 38s (polygons) = 287 ROIs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Ground Truth: 282 ROIs (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 images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6805" y="3310338"/>
            <a:ext cx="5262432" cy="1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2125149" y="1452738"/>
            <a:ext cx="1994100" cy="1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5 experts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mAP = </a:t>
            </a:r>
            <a:r>
              <a:rPr lang="en" sz="16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0.81</a:t>
            </a:r>
            <a:endParaRPr sz="16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mIoU = 0.73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mTime = 3m30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mROI = 263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3" name="Google Shape;153;p22"/>
          <p:cNvCxnSpPr/>
          <p:nvPr/>
        </p:nvCxnSpPr>
        <p:spPr>
          <a:xfrm>
            <a:off x="3615637" y="1236188"/>
            <a:ext cx="0" cy="394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" name="Google Shape;154;p22"/>
          <p:cNvSpPr txBox="1"/>
          <p:nvPr/>
        </p:nvSpPr>
        <p:spPr>
          <a:xfrm>
            <a:off x="6259412" y="1510813"/>
            <a:ext cx="2563800" cy="18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 CGP-generated model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 = 0.80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IoU =</a:t>
            </a:r>
            <a:r>
              <a:rPr lang="en" sz="16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0.77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mTime = </a:t>
            </a:r>
            <a:r>
              <a:rPr lang="en" sz="16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0.01s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(100fps)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ROI = 254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785" y="1452738"/>
            <a:ext cx="1727100" cy="1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1287562" y="1049113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</a:t>
            </a:r>
            <a:endParaRPr sz="1800"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6024662" y="991038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endParaRPr sz="18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5707550" y="46450"/>
            <a:ext cx="3388800" cy="938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(E)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to or better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than the most recent human-created solution to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long-standing problem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which there has been a succession of increasingly better human-created solutions.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650" y="1452750"/>
            <a:ext cx="1727100" cy="1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325" y="2922510"/>
            <a:ext cx="4659213" cy="179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4">
            <a:alphaModFix/>
          </a:blip>
          <a:srcRect b="51653"/>
          <a:stretch/>
        </p:blipFill>
        <p:spPr>
          <a:xfrm>
            <a:off x="5188475" y="2779787"/>
            <a:ext cx="3708519" cy="202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 t="71190"/>
          <a:stretch/>
        </p:blipFill>
        <p:spPr>
          <a:xfrm>
            <a:off x="4759825" y="1192575"/>
            <a:ext cx="4335160" cy="14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Published case study using </a:t>
            </a: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endParaRPr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0" y="4830759"/>
            <a:ext cx="9144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Filali, Liza, et al. "Ultrarapid lytic granule release from CTLs activates Ca2+-dependent synaptic resistance pathways in melanoma cells." </a:t>
            </a:r>
            <a:r>
              <a:rPr lang="en" sz="9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Science Advances</a:t>
            </a: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8.7 (2022).</a:t>
            </a:r>
            <a:endParaRPr sz="900">
              <a:solidFill>
                <a:srgbClr val="22222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225325" y="1192563"/>
            <a:ext cx="4534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Millions of cells </a:t>
            </a:r>
            <a:r>
              <a:rPr lang="en" sz="18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annotated by CGP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in </a:t>
            </a:r>
            <a:r>
              <a:rPr lang="en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minutes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Leads to robust statistics and more </a:t>
            </a:r>
            <a:r>
              <a:rPr lang="en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accurate analysis of biological images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5789425" y="46450"/>
            <a:ext cx="3306900" cy="743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(D)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publishable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in its own right as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 scientific result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independent of the fact that the result was mechanically created.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Why it is important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Case study in histopathology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Pathologists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use key indicators 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to evaluate the tumor aggressivity: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Number of cell divisions (rare event)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Cell organization in the tumor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Other cell metrics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But they are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difficult for humans to detect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in an image that contains millions of cells 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=&gt; pathologists often make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decisions based on a subsection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of the image.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Our approach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can be instrumental to generate whole-image </a:t>
            </a: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statistically robust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evaluations to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improve diagnosis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400" y="127000"/>
            <a:ext cx="3980899" cy="25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4889000" y="2641600"/>
            <a:ext cx="394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Human-annotated sub-section 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(~2%)​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​of an 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Immuno Histo Chemistry (IHC) image of breast cancer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Ongoing industrial transfer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164975" y="1674550"/>
            <a:ext cx="3148500" cy="30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sz="1500" b="1">
                <a:solidFill>
                  <a:schemeClr val="accent4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patent application</a:t>
            </a: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has been filed by KC, SV, SCB, DW, HL, and BM.: “K. Cortacero et al. filed patent; EP 22307041.8”</a:t>
            </a: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Kartezio remains the academic project: </a:t>
            </a:r>
            <a:r>
              <a:rPr lang="en" sz="1500" u="sng">
                <a:solidFill>
                  <a:schemeClr val="accent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kartezio.com </a:t>
            </a:r>
            <a:b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 new </a:t>
            </a:r>
            <a:r>
              <a:rPr lang="en" sz="1500" b="1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startup</a:t>
            </a: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based on advanced </a:t>
            </a:r>
            <a:r>
              <a:rPr lang="en" sz="1500" b="1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CGP models</a:t>
            </a: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for image processing for real-world applications is currently being created.</a:t>
            </a: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5395025" y="46450"/>
            <a:ext cx="3701400" cy="743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(A) The result was patented as an invention in the past, is an improvement over a patented invention, or would qualify today as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patentable new invention.</a:t>
            </a:r>
            <a:endParaRPr sz="11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825" y="1563025"/>
            <a:ext cx="5297125" cy="288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248" y="636713"/>
            <a:ext cx="5945501" cy="310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l="37322" t="35630" r="37979" b="36257"/>
          <a:stretch/>
        </p:blipFill>
        <p:spPr>
          <a:xfrm>
            <a:off x="7751025" y="1444625"/>
            <a:ext cx="1310975" cy="149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593175"/>
            <a:ext cx="8839204" cy="634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26"/>
          <p:cNvGrpSpPr/>
          <p:nvPr/>
        </p:nvGrpSpPr>
        <p:grpSpPr>
          <a:xfrm>
            <a:off x="152388" y="1451081"/>
            <a:ext cx="1310994" cy="1479377"/>
            <a:chOff x="7921925" y="1441649"/>
            <a:chExt cx="1069675" cy="1240463"/>
          </a:xfrm>
        </p:grpSpPr>
        <p:pic>
          <p:nvPicPr>
            <p:cNvPr id="199" name="Google Shape;199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21925" y="1441649"/>
              <a:ext cx="1069675" cy="1240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58200" y="1648688"/>
              <a:ext cx="997135" cy="1004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Biomedical image analysis is booming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301" y="3205986"/>
            <a:ext cx="3237776" cy="16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5793388" y="4713608"/>
            <a:ext cx="323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https://www.ncbi.nlm.nih.gov/pmc/articles/PMC8404917/</a:t>
            </a:r>
            <a:endParaRPr sz="600"/>
          </a:p>
        </p:txBody>
      </p:sp>
      <p:sp>
        <p:nvSpPr>
          <p:cNvPr id="64" name="Google Shape;64;p14"/>
          <p:cNvSpPr txBox="1"/>
          <p:nvPr/>
        </p:nvSpPr>
        <p:spPr>
          <a:xfrm>
            <a:off x="6492113" y="2082867"/>
            <a:ext cx="2539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5"/>
              </a:rPr>
              <a:t>https://www.nature.com/articles/s41467-024-44824-z/figures/1</a:t>
            </a:r>
            <a:endParaRPr sz="600"/>
          </a:p>
        </p:txBody>
      </p:sp>
      <p:pic>
        <p:nvPicPr>
          <p:cNvPr id="65" name="Google Shape;65;p14" descr="Fig. 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2151" y="311725"/>
            <a:ext cx="2539125" cy="18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90725" y="1257600"/>
            <a:ext cx="6123000" cy="3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Strong societal and industrial impact and demand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More and more acquisition techniques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Hospital and biological labs have </a:t>
            </a: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large image datasets</a:t>
            </a:r>
            <a:endParaRPr b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Hard to analyze because of their complexity and diversity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But it is difficult to analyze these images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Manual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→ can lead to subjective decisions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Automated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 → requires high computer vision expertise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Various needs: classification, detection, segmentation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867802" y="2954708"/>
            <a:ext cx="323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Median dataset size by number of subjects over time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Deep learning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has revolutionized image analysis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750">
                <a:latin typeface="Lato"/>
                <a:ea typeface="Lato"/>
                <a:cs typeface="Lato"/>
                <a:sym typeface="Lato"/>
              </a:rPr>
              <a:t>Deep learning is widely used to analyze medical images, but…</a:t>
            </a:r>
            <a:endParaRPr sz="3750">
              <a:latin typeface="Lato"/>
              <a:ea typeface="Lato"/>
              <a:cs typeface="Lato"/>
              <a:sym typeface="Lato"/>
            </a:endParaRPr>
          </a:p>
          <a:p>
            <a:pPr marL="457200" lvl="0" indent="-328136" algn="l" rtl="0">
              <a:spcBef>
                <a:spcPts val="2000"/>
              </a:spcBef>
              <a:spcAft>
                <a:spcPts val="0"/>
              </a:spcAft>
              <a:buSzPct val="100000"/>
              <a:buChar char="●"/>
            </a:pPr>
            <a:r>
              <a:rPr lang="en" sz="3300" b="1">
                <a:latin typeface="Lato"/>
                <a:ea typeface="Lato"/>
                <a:cs typeface="Lato"/>
                <a:sym typeface="Lato"/>
              </a:rPr>
              <a:t>needs </a:t>
            </a:r>
            <a:r>
              <a:rPr lang="en" sz="33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huge datasets</a:t>
            </a:r>
            <a:r>
              <a:rPr lang="en" sz="3300">
                <a:latin typeface="Lato"/>
                <a:ea typeface="Lato"/>
                <a:cs typeface="Lato"/>
                <a:sym typeface="Lato"/>
              </a:rPr>
              <a:t> to be trained</a:t>
            </a:r>
            <a:endParaRPr sz="3300">
              <a:latin typeface="Lato"/>
              <a:ea typeface="Lato"/>
              <a:cs typeface="Lato"/>
              <a:sym typeface="Lato"/>
            </a:endParaRPr>
          </a:p>
          <a:p>
            <a:pPr marL="914400" lvl="1" indent="-328136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○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it learns filters from scratch</a:t>
            </a:r>
            <a:endParaRPr sz="3300">
              <a:latin typeface="Lato"/>
              <a:ea typeface="Lato"/>
              <a:cs typeface="Lato"/>
              <a:sym typeface="Lato"/>
            </a:endParaRPr>
          </a:p>
          <a:p>
            <a:pPr marL="457200" lvl="0" indent="-32813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doesn’t reliably capture </a:t>
            </a:r>
            <a:r>
              <a:rPr lang="en" sz="3300" b="1">
                <a:latin typeface="Lato"/>
                <a:ea typeface="Lato"/>
                <a:cs typeface="Lato"/>
                <a:sym typeface="Lato"/>
              </a:rPr>
              <a:t>rare events</a:t>
            </a:r>
            <a:endParaRPr sz="3300" b="1">
              <a:latin typeface="Lato"/>
              <a:ea typeface="Lato"/>
              <a:cs typeface="Lato"/>
              <a:sym typeface="Lato"/>
            </a:endParaRPr>
          </a:p>
          <a:p>
            <a:pPr marL="914400" lvl="1" indent="-328136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○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cell divisions, rare cell shapes </a:t>
            </a:r>
            <a:endParaRPr sz="3300" b="1">
              <a:latin typeface="Lato"/>
              <a:ea typeface="Lato"/>
              <a:cs typeface="Lato"/>
              <a:sym typeface="Lato"/>
            </a:endParaRPr>
          </a:p>
          <a:p>
            <a:pPr marL="457200" lvl="0" indent="-32813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is a </a:t>
            </a:r>
            <a:r>
              <a:rPr lang="en" sz="33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blackbox</a:t>
            </a:r>
            <a:r>
              <a:rPr lang="en" sz="3300">
                <a:latin typeface="Lato"/>
                <a:ea typeface="Lato"/>
                <a:cs typeface="Lato"/>
                <a:sym typeface="Lato"/>
              </a:rPr>
              <a:t> approach</a:t>
            </a:r>
            <a:endParaRPr sz="3300">
              <a:latin typeface="Lato"/>
              <a:ea typeface="Lato"/>
              <a:cs typeface="Lato"/>
              <a:sym typeface="Lato"/>
            </a:endParaRPr>
          </a:p>
          <a:p>
            <a:pPr marL="914400" lvl="1" indent="-328136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○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only post-hoc explainability</a:t>
            </a:r>
            <a:endParaRPr sz="3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28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We have decades of experiences in developing  </a:t>
            </a:r>
            <a:r>
              <a:rPr lang="en" sz="18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image analysis algorithms</a:t>
            </a:r>
            <a:endParaRPr sz="1800"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2000"/>
              </a:spcBef>
              <a:spcAft>
                <a:spcPts val="270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Human-designed image pipelines outpaced by </a:t>
            </a:r>
            <a:r>
              <a:rPr lang="en" sz="18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machine learning</a:t>
            </a:r>
            <a:r>
              <a:rPr lang="en" sz="18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methods for specific data-driven applications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910350" y="3965999"/>
            <a:ext cx="7323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Proposition: What if we could</a:t>
            </a:r>
            <a:endParaRPr sz="3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build these pipelines automatically</a:t>
            </a:r>
            <a:r>
              <a:rPr lang="en" sz="3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sz="3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Cartesian Genetic Programming</a:t>
            </a:r>
            <a:endParaRPr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011088"/>
            <a:ext cx="8520600" cy="7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Indirect encoding of functional graph into a sequence of integers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899" y="1547891"/>
            <a:ext cx="6552223" cy="31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-22275" y="4814188"/>
            <a:ext cx="9144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Miller, Julian Francis, and Simon L. Harding. "Cartesian genetic programming." In Proceedings of the 11th annual conference companion on genetic and evolutionary computation conference: late breaking papers, pp. 3489-3512. 2009. Image taken from: Miragaia, Rolando, Francisco Fernández, Gustavo Reis, and Tiago Inácio. "Evolving a multi-classifier system for multi-pitch estimation of piano music and beyond: an application of Cartesian genetic programming." Applied Sciences 11, no. 7 (2021): 2902.</a:t>
            </a:r>
            <a:endParaRPr sz="60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 sz="2500">
                <a:latin typeface="Lato"/>
                <a:ea typeface="Lato"/>
                <a:cs typeface="Lato"/>
                <a:sym typeface="Lato"/>
              </a:rPr>
              <a:t> for Biomedical Image Analysis</a:t>
            </a:r>
            <a:endParaRPr sz="2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41467_2023_42664_MOESM4_ESM">
            <a:hlinkClick r:id="" action="ppaction://media"/>
            <a:extLst>
              <a:ext uri="{FF2B5EF4-FFF2-40B4-BE49-F238E27FC236}">
                <a16:creationId xmlns:a16="http://schemas.microsoft.com/office/drawing/2014/main" id="{3115218F-DA73-028E-1802-806F121B6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501" y="1137972"/>
            <a:ext cx="6128997" cy="34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 sz="2500">
                <a:latin typeface="Lato"/>
                <a:ea typeface="Lato"/>
                <a:cs typeface="Lato"/>
                <a:sym typeface="Lato"/>
              </a:rPr>
              <a:t> for Biomedical Image Analysis</a:t>
            </a:r>
            <a:endParaRPr sz="2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69" y="1657625"/>
            <a:ext cx="4560772" cy="23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033" y="1599900"/>
            <a:ext cx="4560774" cy="233067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needs fewer labelled images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9" name="Google Shape;109;p19"/>
          <p:cNvGrpSpPr/>
          <p:nvPr/>
        </p:nvGrpSpPr>
        <p:grpSpPr>
          <a:xfrm>
            <a:off x="311700" y="3651150"/>
            <a:ext cx="4065702" cy="1002901"/>
            <a:chOff x="311700" y="3766825"/>
            <a:chExt cx="4065702" cy="1002901"/>
          </a:xfrm>
        </p:grpSpPr>
        <p:pic>
          <p:nvPicPr>
            <p:cNvPr id="110" name="Google Shape;1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3766825"/>
              <a:ext cx="2555926" cy="10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9"/>
            <p:cNvPicPr preferRelativeResize="0"/>
            <p:nvPr/>
          </p:nvPicPr>
          <p:blipFill rotWithShape="1">
            <a:blip r:embed="rId4">
              <a:alphaModFix/>
            </a:blip>
            <a:srcRect r="50332"/>
            <a:stretch/>
          </p:blipFill>
          <p:spPr>
            <a:xfrm>
              <a:off x="2933431" y="3766826"/>
              <a:ext cx="1443971" cy="1002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19"/>
          <p:cNvSpPr txBox="1"/>
          <p:nvPr/>
        </p:nvSpPr>
        <p:spPr>
          <a:xfrm>
            <a:off x="6079625" y="79625"/>
            <a:ext cx="3004200" cy="938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(B)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to or better than a result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that was accepted as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scientific result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at the time when it was published in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peer-reviewed scientific journal.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2649" y="1610924"/>
            <a:ext cx="4593300" cy="30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8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Dataset: Cellpose (100 images of cells)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Deep learning models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(Cellpose,  Mask RCNN, Stardist):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Train on 70,000 images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Fine-tune on 89 Cellpose images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evolves models from scratch on a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subset of Cellpose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generates usable and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interpretable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pipelines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78441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Best evolved pipeline and explanation on melanoma nodule detection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200" y="2386545"/>
            <a:ext cx="6536401" cy="2291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20"/>
          <p:cNvGrpSpPr/>
          <p:nvPr/>
        </p:nvGrpSpPr>
        <p:grpSpPr>
          <a:xfrm>
            <a:off x="66307" y="1608875"/>
            <a:ext cx="2362325" cy="1925774"/>
            <a:chOff x="111625" y="1823150"/>
            <a:chExt cx="2362325" cy="1925774"/>
          </a:xfrm>
        </p:grpSpPr>
        <p:pic>
          <p:nvPicPr>
            <p:cNvPr id="126" name="Google Shape;126;p20"/>
            <p:cNvPicPr preferRelativeResize="0"/>
            <p:nvPr/>
          </p:nvPicPr>
          <p:blipFill rotWithShape="1">
            <a:blip r:embed="rId4">
              <a:alphaModFix/>
            </a:blip>
            <a:srcRect l="68359"/>
            <a:stretch/>
          </p:blipFill>
          <p:spPr>
            <a:xfrm>
              <a:off x="111625" y="1823150"/>
              <a:ext cx="2362325" cy="1925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20"/>
            <p:cNvSpPr txBox="1"/>
            <p:nvPr/>
          </p:nvSpPr>
          <p:spPr>
            <a:xfrm>
              <a:off x="111625" y="3347075"/>
              <a:ext cx="1168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Ground truth</a:t>
              </a:r>
              <a:endPara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8" name="Google Shape;128;p20"/>
            <p:cNvSpPr txBox="1"/>
            <p:nvPr/>
          </p:nvSpPr>
          <p:spPr>
            <a:xfrm>
              <a:off x="1279824" y="3347075"/>
              <a:ext cx="1168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CGP mask</a:t>
              </a:r>
              <a:endPara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9" name="Google Shape;129;p20"/>
          <p:cNvSpPr txBox="1"/>
          <p:nvPr/>
        </p:nvSpPr>
        <p:spPr>
          <a:xfrm>
            <a:off x="3370950" y="1671009"/>
            <a:ext cx="57069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The pipeline starts by subtracting the Hue channel from the Saturation channel to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exclude CD8+ T cells and other tumor microenvironment cells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 A Gaussian Blur is applied to smooth the area, followed by a Laplacian filter to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detect tumor borders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 A Morphological Black Hat is used to highlight segmented areas, accurately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estimating the tumor area.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In parallel, a binary mask of the Value channel creates a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global area map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 These maps are merged to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refine the area of interest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, followed by a Fill Hole filter to create a solid binary mask. Finally, a Median Blur filter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removes edge noise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sharply delimiting tumor nodules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900">
              <a:solidFill>
                <a:schemeClr val="dk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human-competitive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approach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115950" y="1452755"/>
            <a:ext cx="3277200" cy="2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Time consuming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Subjective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Fatigue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Tedious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Limited expertise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7" name="Google Shape;137;p21"/>
          <p:cNvCxnSpPr/>
          <p:nvPr/>
        </p:nvCxnSpPr>
        <p:spPr>
          <a:xfrm>
            <a:off x="3615637" y="1236188"/>
            <a:ext cx="0" cy="394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21"/>
          <p:cNvSpPr txBox="1"/>
          <p:nvPr/>
        </p:nvSpPr>
        <p:spPr>
          <a:xfrm>
            <a:off x="3974869" y="1510829"/>
            <a:ext cx="3823800" cy="24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Fast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Transparent/Readable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General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Unlimited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1287562" y="1049113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</a:t>
            </a:r>
            <a:endParaRPr sz="1800"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6024662" y="991038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endParaRPr sz="18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5707550" y="46450"/>
            <a:ext cx="3388800" cy="938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(E)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to or better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than the most recent human-created solution to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long-standing problem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which there has been a succession of increasingly better human-created solutions.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850" y="2986549"/>
            <a:ext cx="4941251" cy="194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625" y="2846737"/>
            <a:ext cx="3082450" cy="22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1134</Words>
  <Application>Microsoft Macintosh PowerPoint</Application>
  <PresentationFormat>On-screen Show (16:9)</PresentationFormat>
  <Paragraphs>115</Paragraphs>
  <Slides>14</Slides>
  <Notes>14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Lato</vt:lpstr>
      <vt:lpstr>Simple Light</vt:lpstr>
      <vt:lpstr>Evolutionary design of explainable algorithms for biomedical image segmentation</vt:lpstr>
      <vt:lpstr>Biomedical image analysis is booming</vt:lpstr>
      <vt:lpstr>Deep learning has revolutionized image analysis</vt:lpstr>
      <vt:lpstr>Cartesian Genetic Programming</vt:lpstr>
      <vt:lpstr>CGP for Biomedical Image Analysis</vt:lpstr>
      <vt:lpstr>CGP for Biomedical Image Analysis</vt:lpstr>
      <vt:lpstr>CGP needs fewer labelled images</vt:lpstr>
      <vt:lpstr>CGP generates usable and interpretable pipelines</vt:lpstr>
      <vt:lpstr>A human-competitive approach</vt:lpstr>
      <vt:lpstr>A human-competitive approach</vt:lpstr>
      <vt:lpstr>Published case study using CGP</vt:lpstr>
      <vt:lpstr>Why it is important</vt:lpstr>
      <vt:lpstr>Ongoing industrial transfer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Sylvain CUSSAT-BLANC</cp:lastModifiedBy>
  <cp:revision>2</cp:revision>
  <dcterms:modified xsi:type="dcterms:W3CDTF">2024-06-28T15:05:48Z</dcterms:modified>
</cp:coreProperties>
</file>