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emuAjGdJ0oVczoqewOCGWb/To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259F8-9563-4299-A6EB-C25133EC0B5F}">
  <a:tblStyle styleId="{B33259F8-9563-4299-A6EB-C25133EC0B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s-ES">
                <a:solidFill>
                  <a:srgbClr val="222222"/>
                </a:solidFill>
                <a:highlight>
                  <a:srgbClr val="FFFFFF"/>
                </a:highlight>
              </a:rPr>
              <a:t>Gramáticas evolutivas para clasificación: uso novedoso para obtener modelos de hipoglucemia explicables.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s-ES">
                <a:solidFill>
                  <a:srgbClr val="222222"/>
                </a:solidFill>
                <a:highlight>
                  <a:srgbClr val="FFFFFF"/>
                </a:highlight>
              </a:rPr>
              <a:t>Las funciones de coste como funciones de fitness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AutoNum type="arabicPeriod"/>
            </a:pPr>
            <a:r>
              <a:rPr lang="es-ES">
                <a:solidFill>
                  <a:srgbClr val="222222"/>
                </a:solidFill>
                <a:highlight>
                  <a:srgbClr val="FFFFFF"/>
                </a:highlight>
              </a:rPr>
              <a:t>Uso de pacientes y datos reales, dada la dificultad que hay para poder obtener los datos de manera fiable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69b992b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69b992b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69b992b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69b992b0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6c618fb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6c618fb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0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2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0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3" name="Google Shape;43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2" name="Google Shape;62;p2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7C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598100" y="768000"/>
            <a:ext cx="82221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ES"/>
              <a:t>Evolving Classification Rules for Predicting Hypoglycemia Events</a:t>
            </a: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598100" y="3423272"/>
            <a:ext cx="8222100" cy="146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3015"/>
              <a:buNone/>
            </a:pPr>
            <a:r>
              <a:rPr lang="es-ES" sz="4300" u="sng"/>
              <a:t>Marina de-la-Cruz </a:t>
            </a:r>
            <a:endParaRPr sz="4300" u="sng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3015"/>
              <a:buNone/>
            </a:pPr>
            <a:r>
              <a:rPr lang="es-ES" sz="4300"/>
              <a:t>Carlos Cervigón-Rückauer</a:t>
            </a:r>
            <a:endParaRPr sz="43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3015"/>
              <a:buNone/>
            </a:pPr>
            <a:r>
              <a:rPr lang="es-ES" sz="4300"/>
              <a:t>Jorge Alvarado </a:t>
            </a:r>
            <a:endParaRPr sz="43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3015"/>
              <a:buNone/>
            </a:pPr>
            <a:r>
              <a:rPr lang="es-ES" sz="4300"/>
              <a:t>Marta Botella-Serrano</a:t>
            </a:r>
            <a:endParaRPr sz="43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3015"/>
              <a:buNone/>
            </a:pPr>
            <a:r>
              <a:rPr lang="es-ES" sz="4300"/>
              <a:t>J. Ignacio Hidalgo</a:t>
            </a:r>
            <a:endParaRPr sz="43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/>
          </a:p>
        </p:txBody>
      </p:sp>
      <p:pic>
        <p:nvPicPr>
          <p:cNvPr id="76" name="Google Shape;76;p1" descr="Logotip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261" y="3183702"/>
            <a:ext cx="1855616" cy="170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/>
          <p:nvPr/>
        </p:nvSpPr>
        <p:spPr>
          <a:xfrm>
            <a:off x="3530379" y="3808675"/>
            <a:ext cx="3053301" cy="6520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182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 descr="Inic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3826" y="3972366"/>
            <a:ext cx="2506428" cy="36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Results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86050" y="1249800"/>
            <a:ext cx="7881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-ES"/>
              <a:t>70% data for training and 30% data for test; 11 patients.</a:t>
            </a:r>
            <a:endParaRPr/>
          </a:p>
        </p:txBody>
      </p:sp>
      <p:graphicFrame>
        <p:nvGraphicFramePr>
          <p:cNvPr id="150" name="Google Shape;150;p15"/>
          <p:cNvGraphicFramePr/>
          <p:nvPr/>
        </p:nvGraphicFramePr>
        <p:xfrm>
          <a:off x="874275" y="185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{B33259F8-9563-4299-A6EB-C25133EC0B5F}</a:tableStyleId>
              </a:tblPr>
              <a:tblGrid>
                <a:gridCol w="318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b="1" u="none" strike="noStrike" cap="none"/>
                        <a:t>Prediction horizon</a:t>
                      </a:r>
                      <a:endParaRPr sz="17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b="1" u="none" strike="noStrike" cap="none"/>
                        <a:t>Average Recall in test</a:t>
                      </a:r>
                      <a:endParaRPr sz="17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t+30 minutes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90%-95% 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t+60 minutes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85%-90%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t+90 minutes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80%-90%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t+120 minutes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s-ES" sz="1700" u="none" strike="noStrike" cap="none"/>
                        <a:t>70%-80%</a:t>
                      </a:r>
                      <a:endParaRPr sz="17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69b992b0a_0_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Application</a:t>
            </a:r>
            <a:endParaRPr/>
          </a:p>
        </p:txBody>
      </p:sp>
      <p:sp>
        <p:nvSpPr>
          <p:cNvPr id="157" name="Google Shape;157;g2569b992b0a_0_1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glUCModel IOS application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Direct monitoring from Libre2 sensor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Uploads Apple Health data (steps, calories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and heat rate)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Glucose calibration options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Alarm system for short time horizons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(15, 30, 45 and 60 min)</a:t>
            </a:r>
            <a:endParaRPr/>
          </a:p>
        </p:txBody>
      </p:sp>
      <p:sp>
        <p:nvSpPr>
          <p:cNvPr id="158" name="Google Shape;158;g2569b992b0a_0_11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pic>
        <p:nvPicPr>
          <p:cNvPr id="159" name="Google Shape;159;g2569b992b0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200" y="502750"/>
            <a:ext cx="2370075" cy="42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69b992b0a_0_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es-ES"/>
              <a:t>Application: Alarm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569b992b0a_0_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569b992b0a_0_2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pic>
        <p:nvPicPr>
          <p:cNvPr id="167" name="Google Shape;167;g2569b992b0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50" y="1044938"/>
            <a:ext cx="2085174" cy="370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569b992b0a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350" y="1044937"/>
            <a:ext cx="2085174" cy="370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569b992b0a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850" y="1044948"/>
            <a:ext cx="2085174" cy="3708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6c618fbca_0_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Why we are the best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56c618fbca_0_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ES"/>
              <a:t>Evolutionary models are </a:t>
            </a:r>
            <a:r>
              <a:rPr lang="es-ES" u="sng">
                <a:solidFill>
                  <a:srgbClr val="990000"/>
                </a:solidFill>
              </a:rPr>
              <a:t>if-then-else statements</a:t>
            </a:r>
            <a:r>
              <a:rPr lang="es-ES"/>
              <a:t> made up of numeric, relational, and logical operations between variables, that can be </a:t>
            </a:r>
            <a:r>
              <a:rPr lang="es-ES" u="sng">
                <a:solidFill>
                  <a:srgbClr val="990000"/>
                </a:solidFill>
              </a:rPr>
              <a:t>explained, studied, edited, and retested</a:t>
            </a:r>
            <a:r>
              <a:rPr lang="es-ES">
                <a:solidFill>
                  <a:srgbClr val="990000"/>
                </a:solidFill>
              </a:rPr>
              <a:t>. </a:t>
            </a:r>
            <a:endParaRPr>
              <a:solidFill>
                <a:srgbClr val="990000"/>
              </a:solidFill>
            </a:endParaRPr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ES"/>
              <a:t>Grammatical evolution came up with </a:t>
            </a:r>
            <a:r>
              <a:rPr lang="es-ES" u="sng">
                <a:solidFill>
                  <a:srgbClr val="990000"/>
                </a:solidFill>
              </a:rPr>
              <a:t>better models</a:t>
            </a:r>
            <a:r>
              <a:rPr lang="es-ES"/>
              <a:t>. </a:t>
            </a:r>
            <a:endParaRPr/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ES"/>
              <a:t>Experimental results demonstrates that evolutionary models are </a:t>
            </a:r>
            <a:r>
              <a:rPr lang="es-ES" u="sng">
                <a:solidFill>
                  <a:srgbClr val="990000"/>
                </a:solidFill>
              </a:rPr>
              <a:t>more precise that human experts</a:t>
            </a:r>
            <a:r>
              <a:rPr lang="es-ES">
                <a:solidFill>
                  <a:srgbClr val="990000"/>
                </a:solidFill>
              </a:rPr>
              <a:t> </a:t>
            </a:r>
            <a:r>
              <a:rPr lang="es-ES"/>
              <a:t>could be.</a:t>
            </a:r>
            <a:endParaRPr/>
          </a:p>
          <a:p>
            <a:pPr marL="457200" marR="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1428"/>
              <a:buChar char="●"/>
            </a:pPr>
            <a:r>
              <a:rPr lang="es-ES"/>
              <a:t>We have </a:t>
            </a:r>
            <a:r>
              <a:rPr lang="es-ES" u="sng">
                <a:solidFill>
                  <a:srgbClr val="990000"/>
                </a:solidFill>
              </a:rPr>
              <a:t>integrated</a:t>
            </a:r>
            <a:r>
              <a:rPr lang="es-ES"/>
              <a:t> this technique in a </a:t>
            </a:r>
            <a:r>
              <a:rPr lang="es-ES" u="sng">
                <a:solidFill>
                  <a:srgbClr val="990000"/>
                </a:solidFill>
              </a:rPr>
              <a:t>real-world mobile app</a:t>
            </a:r>
            <a:r>
              <a:rPr lang="es-ES">
                <a:solidFill>
                  <a:srgbClr val="990000"/>
                </a:solidFill>
              </a:rPr>
              <a:t>,</a:t>
            </a:r>
            <a:r>
              <a:rPr lang="es-ES"/>
              <a:t> capable of generating alarms signals and improving the quality of life of people with diabetes.</a:t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56c618fbca_0_8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311700" y="460139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Thank you</a:t>
            </a:r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0432" y="1399499"/>
            <a:ext cx="2722310" cy="41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387" y="2824169"/>
            <a:ext cx="2056318" cy="56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4379" y="2028546"/>
            <a:ext cx="2387543" cy="6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5280" y="3788701"/>
            <a:ext cx="13525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6799" y="3601594"/>
            <a:ext cx="9334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 descr="Logotipo&#10;&#10;Descripción generada automáticamente con confianza med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236" y="1326327"/>
            <a:ext cx="1855617" cy="17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Outline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Diabetes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Input Data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Structured Grammatical Evolution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Results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Application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Conclusions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2286000" y="24567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2286000" y="24567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Diabetes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Diabetes Mellitus (DM) is a group of diseases characterized by a high level of glucose resulting from defects in the body's ability to produce or use insulin: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T1DM: destruction of the insulin-producing cells.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T2DM: resistance to insulin (more frequent).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u="sng"/>
              <a:t>&gt;450 million people suffering Diabetes </a:t>
            </a:r>
            <a:r>
              <a:rPr lang="es-ES"/>
              <a:t>all over the world (10% with T1DM).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People with diabetes must control blood glucose levels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 keeping 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ES"/>
              <a:t>healthy  levels ([70, 180] mg/dl): normoglycemia.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Avoiding: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ES"/>
              <a:t>High levels (&gt; 180 mg/dl): hyperglycemia.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s-ES"/>
              <a:t>Low levels (&lt; 70 mg/dl): hypoglycemia.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What is Hypoglycemia?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700"/>
              <a:t>State that occurs when a person's blood sugar levels drops below 70 mg/dl.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700"/>
              <a:t>People with diabetes have frequent episodes due to the nature of the illness  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/>
              <a:t>Perform a temporal prediction of future episodes.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313" y="2181733"/>
            <a:ext cx="3163350" cy="2513101"/>
          </a:xfrm>
          <a:prstGeom prst="rect">
            <a:avLst/>
          </a:prstGeom>
          <a:noFill/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Objective</a:t>
            </a:r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Our goal is to </a:t>
            </a:r>
            <a:r>
              <a:rPr lang="es-ES" b="1" u="sng">
                <a:solidFill>
                  <a:srgbClr val="C00000"/>
                </a:solidFill>
              </a:rPr>
              <a:t>obtain predictions of hypoglycemia events </a:t>
            </a:r>
            <a:r>
              <a:rPr lang="es-ES"/>
              <a:t>based on a set of input variables available at the time of prediction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Glucose levels: measured by Continuous Glucose Monitoring (CGM).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Heart Rate, Steps and calories obtained through Smart devices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Classification Problem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Structured Grammatical Evolution</a:t>
            </a:r>
            <a:endParaRPr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pic>
        <p:nvPicPr>
          <p:cNvPr id="110" name="Google Shape;110;p5" descr="Imagen que contiene celula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5908" b="1"/>
          <a:stretch/>
        </p:blipFill>
        <p:spPr>
          <a:xfrm>
            <a:off x="1504947" y="2991518"/>
            <a:ext cx="1447714" cy="156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 descr="Celular con pantalla encendid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31151" b="-2"/>
          <a:stretch/>
        </p:blipFill>
        <p:spPr>
          <a:xfrm>
            <a:off x="4149378" y="3135084"/>
            <a:ext cx="1447715" cy="175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Input data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311700" y="116545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t: Time of prediction</a:t>
            </a:r>
            <a:endParaRPr/>
          </a:p>
          <a:p>
            <a:pPr marL="457200" lvl="0" indent="-33243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35"/>
              <a:buChar char="●"/>
            </a:pPr>
            <a:r>
              <a:rPr lang="es-ES" sz="1635"/>
              <a:t>Glucose values: </a:t>
            </a:r>
            <a:endParaRPr sz="1635"/>
          </a:p>
          <a:p>
            <a:pPr marL="58831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5"/>
              <a:buNone/>
            </a:pPr>
            <a:r>
              <a:rPr lang="es-ES" sz="1535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Glucose(t), Glucose(t-5), Glucose(t-10)... Glucose(t-120)</a:t>
            </a:r>
            <a:endParaRPr sz="1535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32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35"/>
              <a:buChar char="●"/>
            </a:pPr>
            <a:r>
              <a:rPr lang="es-ES" sz="1635"/>
              <a:t>Heart Rate values:</a:t>
            </a:r>
            <a:endParaRPr sz="1635"/>
          </a:p>
          <a:p>
            <a:pPr marL="58831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5"/>
              <a:buNone/>
            </a:pPr>
            <a:r>
              <a:rPr lang="es-ES" sz="1535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HR(t), HR(t-5), HR(t-10)... HR(t-120)</a:t>
            </a:r>
            <a:endParaRPr sz="1535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32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35"/>
              <a:buChar char="●"/>
            </a:pPr>
            <a:r>
              <a:rPr lang="es-ES" sz="1635"/>
              <a:t>Amount of steps:</a:t>
            </a:r>
            <a:endParaRPr sz="1635"/>
          </a:p>
          <a:p>
            <a:pPr marL="58831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5"/>
              <a:buNone/>
            </a:pPr>
            <a:r>
              <a:rPr lang="es-ES" sz="1535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Steps (t), Steps (t-5), Steps (t-10)... Steps (t-120)</a:t>
            </a:r>
            <a:endParaRPr sz="1535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32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35"/>
              <a:buChar char="●"/>
            </a:pPr>
            <a:r>
              <a:rPr lang="es-ES" sz="1635"/>
              <a:t>Burned calories: </a:t>
            </a:r>
            <a:endParaRPr sz="1635"/>
          </a:p>
          <a:p>
            <a:pPr marL="58831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5"/>
              <a:buNone/>
            </a:pPr>
            <a:r>
              <a:rPr lang="es-ES" sz="1535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Calories (t), Calories(t-5), Calories(t-10)... Calories(t-120)</a:t>
            </a:r>
            <a:endParaRPr sz="1300">
              <a:solidFill>
                <a:srgbClr val="C00000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311700" y="308950"/>
            <a:ext cx="852060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Structured Grammatical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Evolution</a:t>
            </a:r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813" y="1371313"/>
            <a:ext cx="269557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151" y="360823"/>
            <a:ext cx="4671150" cy="42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Grammar and Fitness function</a:t>
            </a:r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1472" y="4014948"/>
            <a:ext cx="2255840" cy="69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3875" y="4061318"/>
            <a:ext cx="1877851" cy="70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53" y="4195578"/>
            <a:ext cx="2766572" cy="5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125" y="1017800"/>
            <a:ext cx="6449750" cy="29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ES"/>
              <a:t>Prediction models</a:t>
            </a:r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600"/>
              <a:t>Prediction for k </a:t>
            </a:r>
            <a:r>
              <a:rPr lang="es-ES" sz="1600">
                <a:solidFill>
                  <a:srgbClr val="000000"/>
                </a:solidFill>
                <a:highlight>
                  <a:srgbClr val="FFFFFF"/>
                </a:highlight>
              </a:rPr>
              <a:t>∈</a:t>
            </a:r>
            <a:r>
              <a:rPr lang="es-ES" sz="1600"/>
              <a:t> [30,60,90,120] minutes.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600"/>
              <a:t>Class of prediction: </a:t>
            </a:r>
            <a:endParaRPr sz="1600"/>
          </a:p>
          <a:p>
            <a:pPr marL="9144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s-ES" sz="1600"/>
              <a:t>Hypoglycemia = 0 </a:t>
            </a:r>
            <a:endParaRPr sz="1600"/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sz="1600"/>
              <a:t>Non-hypoglycemia = 1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600"/>
              <a:t>Example model structure: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600" b="1">
                <a:solidFill>
                  <a:srgbClr val="38761D"/>
                </a:solidFill>
              </a:rPr>
              <a:t>i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f(((837.055/944.323+ 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Calories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(t-20) -( 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HR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(t-100) - 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Glucose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(t) ))   &lt;=33.128-(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Glucose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(t-75)/HR(t-60))+ 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Calories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(t-80) + </a:t>
            </a:r>
            <a:r>
              <a:rPr lang="es-ES" sz="1600" b="1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Steps</a:t>
            </a: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(t-90) /735.526))</a:t>
            </a:r>
            <a:endParaRPr sz="1600"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       {result=0}</a:t>
            </a:r>
            <a:endParaRPr sz="1600"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s-ES" sz="1600" b="1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  else {result=1}</a:t>
            </a:r>
            <a:endParaRPr sz="1600" b="1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557950" y="482079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Macintosh PowerPoint</Application>
  <PresentationFormat>On-screen Show (16:9)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Consolas</vt:lpstr>
      <vt:lpstr>Courier New</vt:lpstr>
      <vt:lpstr>Roboto</vt:lpstr>
      <vt:lpstr>Arial</vt:lpstr>
      <vt:lpstr>Geometric</vt:lpstr>
      <vt:lpstr>Evolving Classification Rules for Predicting Hypoglycemia Events</vt:lpstr>
      <vt:lpstr>Outline</vt:lpstr>
      <vt:lpstr>Diabetes</vt:lpstr>
      <vt:lpstr>What is Hypoglycemia?</vt:lpstr>
      <vt:lpstr>Objective</vt:lpstr>
      <vt:lpstr>Input data</vt:lpstr>
      <vt:lpstr>Structured Grammatical  Evolution</vt:lpstr>
      <vt:lpstr>Grammar and Fitness function</vt:lpstr>
      <vt:lpstr>Prediction models</vt:lpstr>
      <vt:lpstr>Results</vt:lpstr>
      <vt:lpstr>Application</vt:lpstr>
      <vt:lpstr>Application: Alarm system </vt:lpstr>
      <vt:lpstr>Why we are the best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Classification Rules for Predicting Hypoglycemia Events</dc:title>
  <dc:creator>CCR</dc:creator>
  <cp:lastModifiedBy>Goodman, Erik</cp:lastModifiedBy>
  <cp:revision>1</cp:revision>
  <dcterms:modified xsi:type="dcterms:W3CDTF">2023-07-02T15:43:53Z</dcterms:modified>
</cp:coreProperties>
</file>