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3" r:id="rId5"/>
    <p:sldId id="284" r:id="rId6"/>
    <p:sldId id="263" r:id="rId7"/>
    <p:sldId id="265" r:id="rId8"/>
    <p:sldId id="266" r:id="rId9"/>
    <p:sldId id="293" r:id="rId10"/>
    <p:sldId id="267" r:id="rId11"/>
    <p:sldId id="295" r:id="rId12"/>
    <p:sldId id="291" r:id="rId13"/>
    <p:sldId id="292" r:id="rId14"/>
    <p:sldId id="269" r:id="rId15"/>
    <p:sldId id="29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2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3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1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8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72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3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6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4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69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7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3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E5257-98D3-47D8-861F-4906ADDA3C6E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9F12A-616F-4BA2-90B4-9E59911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1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0621" y="1068572"/>
            <a:ext cx="7455279" cy="17907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Uncovering the Truth</a:t>
            </a:r>
            <a:br>
              <a:rPr lang="en-US" sz="3600" b="1" dirty="0"/>
            </a:br>
            <a:r>
              <a:rPr lang="en-US" sz="3600" b="1" dirty="0"/>
              <a:t>Parameter Tuning</a:t>
            </a:r>
            <a:br>
              <a:rPr lang="en-US" sz="3600" b="1" dirty="0"/>
            </a:br>
            <a:r>
              <a:rPr lang="en-US" sz="3600" b="1" dirty="0"/>
              <a:t>Medical Deformable Image Registration</a:t>
            </a:r>
            <a:br>
              <a:rPr lang="en-US" sz="3600" b="1" dirty="0"/>
            </a:br>
            <a:r>
              <a:rPr lang="en-US" sz="3600" b="1" dirty="0"/>
              <a:t>Multi-Objective Evolutionary Algorithms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141" y="3575146"/>
            <a:ext cx="7684852" cy="673970"/>
          </a:xfrm>
        </p:spPr>
        <p:txBody>
          <a:bodyPr>
            <a:normAutofit/>
          </a:bodyPr>
          <a:lstStyle/>
          <a:p>
            <a:r>
              <a:rPr lang="en-US" sz="1800" dirty="0" err="1"/>
              <a:t>Kleopatra</a:t>
            </a:r>
            <a:r>
              <a:rPr lang="en-US" sz="1800" dirty="0"/>
              <a:t> Pirpinia</a:t>
            </a:r>
            <a:r>
              <a:rPr lang="en-US" sz="1800" baseline="30000" dirty="0"/>
              <a:t>1</a:t>
            </a:r>
            <a:r>
              <a:rPr lang="en-US" sz="1800" dirty="0"/>
              <a:t>, </a:t>
            </a:r>
            <a:r>
              <a:rPr lang="en-US" sz="1800" b="1" dirty="0"/>
              <a:t>Peter A.N. Bosman</a:t>
            </a:r>
            <a:r>
              <a:rPr lang="en-US" sz="1800" baseline="30000" dirty="0"/>
              <a:t>2</a:t>
            </a:r>
            <a:r>
              <a:rPr lang="en-US" sz="1800" dirty="0"/>
              <a:t>, Claudette E. Loo</a:t>
            </a:r>
            <a:r>
              <a:rPr lang="en-US" sz="1800" baseline="30000" dirty="0"/>
              <a:t>1</a:t>
            </a:r>
            <a:r>
              <a:rPr lang="en-US" sz="1800" dirty="0"/>
              <a:t>, Astrid N. Scholten</a:t>
            </a:r>
            <a:r>
              <a:rPr lang="en-US" sz="1800" baseline="30000" dirty="0"/>
              <a:t>1</a:t>
            </a:r>
            <a:r>
              <a:rPr lang="en-US" sz="1800" dirty="0"/>
              <a:t>, Jan-</a:t>
            </a:r>
            <a:r>
              <a:rPr lang="en-US" sz="1800" dirty="0" err="1"/>
              <a:t>Jakob</a:t>
            </a:r>
            <a:r>
              <a:rPr lang="en-US" sz="1800" dirty="0"/>
              <a:t> Sonke</a:t>
            </a:r>
            <a:r>
              <a:rPr lang="en-US" sz="1800" baseline="30000" dirty="0"/>
              <a:t>1</a:t>
            </a:r>
            <a:r>
              <a:rPr lang="en-US" sz="1800" dirty="0"/>
              <a:t>, Marcel van Herk</a:t>
            </a:r>
            <a:r>
              <a:rPr lang="en-US" sz="1800" baseline="30000" dirty="0"/>
              <a:t>1</a:t>
            </a:r>
            <a:r>
              <a:rPr lang="en-US" sz="1800" dirty="0"/>
              <a:t>, Tanja Alderliesten</a:t>
            </a:r>
            <a:r>
              <a:rPr lang="en-US" sz="1800" baseline="30000" dirty="0"/>
              <a:t>3</a:t>
            </a:r>
            <a:endParaRPr lang="en-US" sz="1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3192" y="1059175"/>
            <a:ext cx="1198934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AD2148"/>
                </a:solidFill>
              </a:rPr>
              <a:t>about</a:t>
            </a:r>
          </a:p>
          <a:p>
            <a:pPr algn="r"/>
            <a:r>
              <a:rPr lang="en-US" sz="3600" b="1" dirty="0">
                <a:solidFill>
                  <a:srgbClr val="AD2148"/>
                </a:solidFill>
              </a:rPr>
              <a:t>in</a:t>
            </a:r>
          </a:p>
          <a:p>
            <a:pPr algn="r"/>
            <a:r>
              <a:rPr lang="en-US" sz="3600" b="1" dirty="0">
                <a:solidFill>
                  <a:srgbClr val="AD2148"/>
                </a:solidFill>
              </a:rPr>
              <a:t>with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733" y="4541825"/>
            <a:ext cx="2347168" cy="1449344"/>
          </a:xfrm>
          <a:prstGeom prst="rect">
            <a:avLst/>
          </a:prstGeom>
        </p:spPr>
      </p:pic>
      <p:pic>
        <p:nvPicPr>
          <p:cNvPr id="6" name="Picture 113" descr="1a_CWI_LogoCMYKmetNaa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650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05" y="4860944"/>
            <a:ext cx="2539400" cy="112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3235363" y="5801297"/>
            <a:ext cx="2606408" cy="375442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aseline="30000" dirty="0"/>
              <a:t>2</a:t>
            </a:r>
            <a:r>
              <a:rPr lang="en-US" sz="1800" dirty="0"/>
              <a:t>Center for Mathematics and Computer Science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Amsterdam, The Netherlands</a:t>
            </a:r>
          </a:p>
        </p:txBody>
      </p:sp>
      <p:pic>
        <p:nvPicPr>
          <p:cNvPr id="11" name="Picture 10" descr="NKI-AVL_LOGO_E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2" y="4983785"/>
            <a:ext cx="1632498" cy="90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491221" y="5881310"/>
            <a:ext cx="2075009" cy="2160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4570122" y="5509727"/>
            <a:ext cx="1724378" cy="108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491221" y="5761053"/>
            <a:ext cx="1724378" cy="1296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05935" y="5799673"/>
            <a:ext cx="2606408" cy="375442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aseline="30000" dirty="0"/>
              <a:t>1</a:t>
            </a:r>
            <a:r>
              <a:rPr lang="en-US" sz="1800" dirty="0"/>
              <a:t>Netherlands Cancer Institute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Amsterdam, The Netherlands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6586210" y="5799673"/>
            <a:ext cx="2369462" cy="375442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aseline="30000" dirty="0"/>
              <a:t>3</a:t>
            </a:r>
            <a:r>
              <a:rPr lang="en-US" sz="1800" dirty="0"/>
              <a:t>Academic Medical Center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Amsterdam, The Netherlands</a:t>
            </a:r>
          </a:p>
        </p:txBody>
      </p:sp>
    </p:spTree>
    <p:extLst>
      <p:ext uri="{BB962C8B-B14F-4D97-AF65-F5344CB8AC3E}">
        <p14:creationId xmlns:p14="http://schemas.microsoft.com/office/powerpoint/2010/main" val="1968532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" y="2189073"/>
            <a:ext cx="4900703" cy="3757227"/>
          </a:xfrm>
          <a:prstGeom prst="rect">
            <a:avLst/>
          </a:prstGeom>
        </p:spPr>
      </p:pic>
      <p:sp>
        <p:nvSpPr>
          <p:cNvPr id="26" name="Rectangle 29"/>
          <p:cNvSpPr>
            <a:spLocks noChangeArrowheads="1"/>
          </p:cNvSpPr>
          <p:nvPr/>
        </p:nvSpPr>
        <p:spPr bwMode="auto">
          <a:xfrm rot="5400000">
            <a:off x="2842448" y="3652441"/>
            <a:ext cx="3374448" cy="38181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5807"/>
            <a:ext cx="7886700" cy="4351338"/>
          </a:xfrm>
        </p:spPr>
        <p:txBody>
          <a:bodyPr/>
          <a:lstStyle/>
          <a:p>
            <a:r>
              <a:rPr lang="en-US" dirty="0"/>
              <a:t>All is </a:t>
            </a:r>
            <a:r>
              <a:rPr lang="en-US" b="1" dirty="0">
                <a:solidFill>
                  <a:srgbClr val="008000"/>
                </a:solidFill>
              </a:rPr>
              <a:t>fine again</a:t>
            </a:r>
            <a:r>
              <a:rPr lang="en-US" dirty="0"/>
              <a:t> when considering </a:t>
            </a:r>
            <a:r>
              <a:rPr lang="en-US" b="1" dirty="0">
                <a:solidFill>
                  <a:srgbClr val="0033CC"/>
                </a:solidFill>
              </a:rPr>
              <a:t>EA</a:t>
            </a:r>
            <a:r>
              <a:rPr lang="en-US" dirty="0"/>
              <a:t> outcome!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61" y="2379845"/>
            <a:ext cx="3854581" cy="32324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Hard Deformable Registration Problems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07399" y="5225026"/>
            <a:ext cx="576953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b="1" dirty="0">
                <a:solidFill>
                  <a:srgbClr val="000092"/>
                </a:solidFill>
              </a:rPr>
              <a:t>Low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7399" y="2440467"/>
            <a:ext cx="619080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b="1" dirty="0">
                <a:solidFill>
                  <a:srgbClr val="7F0000"/>
                </a:solidFill>
              </a:rPr>
              <a:t>High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5968" y="5529054"/>
            <a:ext cx="24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Amount of deformation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52034" y="5571520"/>
            <a:ext cx="24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Amount of deformation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47970" y="2894776"/>
            <a:ext cx="461665" cy="222721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Color-coded mean TRE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4070" y="2809799"/>
            <a:ext cx="461665" cy="23654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Color-coded parameters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1272" y="2941748"/>
            <a:ext cx="461665" cy="184249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Image dissimilarity</a:t>
            </a:r>
          </a:p>
        </p:txBody>
      </p:sp>
    </p:spTree>
    <p:extLst>
      <p:ext uri="{BB962C8B-B14F-4D97-AF65-F5344CB8AC3E}">
        <p14:creationId xmlns:p14="http://schemas.microsoft.com/office/powerpoint/2010/main" val="2675964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9651"/>
            <a:ext cx="7886700" cy="4351338"/>
          </a:xfrm>
        </p:spPr>
        <p:txBody>
          <a:bodyPr/>
          <a:lstStyle/>
          <a:p>
            <a:r>
              <a:rPr lang="en-US" dirty="0"/>
              <a:t>All is actually </a:t>
            </a:r>
            <a:r>
              <a:rPr lang="en-US" b="1" dirty="0">
                <a:solidFill>
                  <a:srgbClr val="008000"/>
                </a:solidFill>
              </a:rPr>
              <a:t>better than fine </a:t>
            </a:r>
            <a:r>
              <a:rPr lang="en-US" dirty="0"/>
              <a:t>with </a:t>
            </a:r>
            <a:r>
              <a:rPr lang="en-US" b="1" dirty="0">
                <a:solidFill>
                  <a:srgbClr val="0033CC"/>
                </a:solidFill>
              </a:rPr>
              <a:t>EA</a:t>
            </a:r>
            <a:r>
              <a:rPr lang="en-US" dirty="0"/>
              <a:t>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Human Space vs. EA Space</a:t>
            </a:r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 rot="5400000">
            <a:off x="2923136" y="3557130"/>
            <a:ext cx="3374448" cy="5658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66" y="2356696"/>
            <a:ext cx="4389120" cy="32746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52034" y="5568220"/>
            <a:ext cx="24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Amount of deformation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 rot="5400000">
            <a:off x="7056339" y="3632169"/>
            <a:ext cx="3374448" cy="5658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sp>
        <p:nvSpPr>
          <p:cNvPr id="18" name="TextBox 17"/>
          <p:cNvSpPr txBox="1"/>
          <p:nvPr/>
        </p:nvSpPr>
        <p:spPr>
          <a:xfrm>
            <a:off x="8347970" y="2891476"/>
            <a:ext cx="461665" cy="222721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Color-coded mean TRE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16" y="2314576"/>
            <a:ext cx="3843715" cy="329255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407399" y="5225026"/>
            <a:ext cx="576953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b="1" dirty="0">
                <a:solidFill>
                  <a:srgbClr val="000092"/>
                </a:solidFill>
              </a:rPr>
              <a:t>Low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07399" y="2440467"/>
            <a:ext cx="619080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b="1" dirty="0">
                <a:solidFill>
                  <a:srgbClr val="7F0000"/>
                </a:solidFill>
              </a:rPr>
              <a:t>High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75968" y="5529054"/>
            <a:ext cx="24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Amount of deformation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1272" y="2941748"/>
            <a:ext cx="461665" cy="184249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Image dissimilarity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16702" y="2895592"/>
            <a:ext cx="461665" cy="222721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Color-coded mean TRE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03994" y="5157119"/>
            <a:ext cx="1044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EA Space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820944" y="5157352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Human Space</a:t>
            </a:r>
          </a:p>
        </p:txBody>
      </p:sp>
    </p:spTree>
    <p:extLst>
      <p:ext uri="{BB962C8B-B14F-4D97-AF65-F5344CB8AC3E}">
        <p14:creationId xmlns:p14="http://schemas.microsoft.com/office/powerpoint/2010/main" val="293810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46" y="1911178"/>
            <a:ext cx="8122508" cy="50127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2009"/>
            <a:ext cx="7886700" cy="4351338"/>
          </a:xfrm>
        </p:spPr>
        <p:txBody>
          <a:bodyPr/>
          <a:lstStyle/>
          <a:p>
            <a:r>
              <a:rPr lang="en-US" dirty="0"/>
              <a:t>Also </a:t>
            </a:r>
            <a:r>
              <a:rPr lang="en-US" b="1" dirty="0">
                <a:solidFill>
                  <a:srgbClr val="008000"/>
                </a:solidFill>
              </a:rPr>
              <a:t>better </a:t>
            </a:r>
            <a:r>
              <a:rPr lang="en-US" dirty="0"/>
              <a:t>with </a:t>
            </a:r>
            <a:r>
              <a:rPr lang="en-US" b="1" dirty="0">
                <a:solidFill>
                  <a:srgbClr val="0033CC"/>
                </a:solidFill>
              </a:rPr>
              <a:t>3 objectives</a:t>
            </a:r>
            <a:r>
              <a:rPr lang="en-US" dirty="0"/>
              <a:t> (partial </a:t>
            </a:r>
            <a:r>
              <a:rPr lang="en-US"/>
              <a:t>TRE </a:t>
            </a:r>
            <a:r>
              <a:rPr lang="en-US" b="1">
                <a:solidFill>
                  <a:srgbClr val="0033CC"/>
                </a:solidFill>
              </a:rPr>
              <a:t>guidance</a:t>
            </a:r>
            <a:r>
              <a:rPr lang="en-US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3-objective Human Space vs. EA Space</a:t>
            </a:r>
          </a:p>
        </p:txBody>
      </p:sp>
    </p:spTree>
    <p:extLst>
      <p:ext uri="{BB962C8B-B14F-4D97-AF65-F5344CB8AC3E}">
        <p14:creationId xmlns:p14="http://schemas.microsoft.com/office/powerpoint/2010/main" val="1102021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52" y="1994027"/>
            <a:ext cx="6227807" cy="47254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62009"/>
            <a:ext cx="8441209" cy="4351338"/>
          </a:xfrm>
        </p:spPr>
        <p:txBody>
          <a:bodyPr/>
          <a:lstStyle/>
          <a:p>
            <a:r>
              <a:rPr lang="en-US" dirty="0"/>
              <a:t>Results even </a:t>
            </a:r>
            <a:r>
              <a:rPr lang="en-US" b="1" dirty="0">
                <a:solidFill>
                  <a:srgbClr val="008000"/>
                </a:solidFill>
              </a:rPr>
              <a:t>acceptable</a:t>
            </a:r>
            <a:r>
              <a:rPr lang="en-US" dirty="0"/>
              <a:t>! (</a:t>
            </a:r>
            <a:r>
              <a:rPr lang="en-US" b="1" dirty="0">
                <a:solidFill>
                  <a:srgbClr val="0033CC"/>
                </a:solidFill>
              </a:rPr>
              <a:t>literature</a:t>
            </a:r>
            <a:r>
              <a:rPr lang="en-US" dirty="0"/>
              <a:t>: </a:t>
            </a:r>
            <a:r>
              <a:rPr lang="en-US" b="1" dirty="0">
                <a:solidFill>
                  <a:srgbClr val="C00000"/>
                </a:solidFill>
              </a:rPr>
              <a:t>hard/impossible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Useable Final Results</a:t>
            </a:r>
          </a:p>
        </p:txBody>
      </p:sp>
    </p:spTree>
    <p:extLst>
      <p:ext uri="{BB962C8B-B14F-4D97-AF65-F5344CB8AC3E}">
        <p14:creationId xmlns:p14="http://schemas.microsoft.com/office/powerpoint/2010/main" val="1551746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11" y="1556747"/>
            <a:ext cx="8523589" cy="47863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High potential</a:t>
            </a:r>
            <a:r>
              <a:rPr lang="en-US" dirty="0"/>
              <a:t> for </a:t>
            </a:r>
            <a:r>
              <a:rPr lang="en-US" b="1" dirty="0">
                <a:solidFill>
                  <a:srgbClr val="0033CC"/>
                </a:solidFill>
              </a:rPr>
              <a:t>clinical </a:t>
            </a:r>
            <a:r>
              <a:rPr lang="en-US" dirty="0"/>
              <a:t>real-world practice</a:t>
            </a:r>
          </a:p>
          <a:p>
            <a:endParaRPr lang="en-US" dirty="0"/>
          </a:p>
          <a:p>
            <a:r>
              <a:rPr lang="en-US" b="1" dirty="0">
                <a:solidFill>
                  <a:srgbClr val="0033CC"/>
                </a:solidFill>
              </a:rPr>
              <a:t>Human-competitive</a:t>
            </a:r>
            <a:r>
              <a:rPr lang="en-US" dirty="0"/>
              <a:t> (</a:t>
            </a:r>
            <a:r>
              <a:rPr lang="en-US" b="1" dirty="0">
                <a:solidFill>
                  <a:srgbClr val="008000"/>
                </a:solidFill>
              </a:rPr>
              <a:t>surpassing</a:t>
            </a:r>
            <a:r>
              <a:rPr lang="en-US" dirty="0"/>
              <a:t>!)</a:t>
            </a:r>
          </a:p>
          <a:p>
            <a:pPr lvl="1"/>
            <a:r>
              <a:rPr lang="en-US" dirty="0"/>
              <a:t>EAs </a:t>
            </a:r>
            <a:r>
              <a:rPr lang="en-US" b="1" dirty="0">
                <a:solidFill>
                  <a:srgbClr val="008000"/>
                </a:solidFill>
              </a:rPr>
              <a:t>excellent </a:t>
            </a:r>
            <a:r>
              <a:rPr lang="en-US" dirty="0"/>
              <a:t>for </a:t>
            </a:r>
            <a:r>
              <a:rPr lang="en-US" b="1" dirty="0">
                <a:solidFill>
                  <a:srgbClr val="0033CC"/>
                </a:solidFill>
              </a:rPr>
              <a:t>multi-objective optimization</a:t>
            </a:r>
            <a:endParaRPr lang="en-US" dirty="0"/>
          </a:p>
          <a:p>
            <a:pPr lvl="1"/>
            <a:r>
              <a:rPr lang="en-US" dirty="0"/>
              <a:t>Led to use in studying DIR in </a:t>
            </a:r>
            <a:r>
              <a:rPr lang="en-US" b="1" dirty="0">
                <a:solidFill>
                  <a:srgbClr val="0033CC"/>
                </a:solidFill>
              </a:rPr>
              <a:t>natural</a:t>
            </a:r>
            <a:r>
              <a:rPr lang="en-US" dirty="0"/>
              <a:t>, multi-objective form</a:t>
            </a:r>
          </a:p>
          <a:p>
            <a:pPr lvl="1"/>
            <a:r>
              <a:rPr lang="en-US" b="1" dirty="0">
                <a:solidFill>
                  <a:srgbClr val="0033CC"/>
                </a:solidFill>
              </a:rPr>
              <a:t>Novel, unique insight </a:t>
            </a:r>
            <a:r>
              <a:rPr lang="en-US" dirty="0"/>
              <a:t>into difficulty of notorious DIR cases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33CC"/>
                </a:solidFill>
              </a:rPr>
              <a:t>Scientific-community-competitive</a:t>
            </a:r>
            <a:r>
              <a:rPr lang="en-US" dirty="0"/>
              <a:t> (</a:t>
            </a:r>
            <a:r>
              <a:rPr lang="en-US" b="1" dirty="0">
                <a:solidFill>
                  <a:srgbClr val="008000"/>
                </a:solidFill>
              </a:rPr>
              <a:t>surpassing</a:t>
            </a:r>
            <a:r>
              <a:rPr lang="en-US" dirty="0"/>
              <a:t>!)</a:t>
            </a:r>
          </a:p>
          <a:p>
            <a:pPr lvl="1"/>
            <a:r>
              <a:rPr lang="en-US" b="1" dirty="0">
                <a:solidFill>
                  <a:srgbClr val="0033CC"/>
                </a:solidFill>
              </a:rPr>
              <a:t>Well-known, vetted problem </a:t>
            </a:r>
            <a:r>
              <a:rPr lang="en-US" dirty="0"/>
              <a:t>in medical image processing and medical physics </a:t>
            </a:r>
            <a:r>
              <a:rPr lang="en-US" b="1" dirty="0">
                <a:solidFill>
                  <a:srgbClr val="0033CC"/>
                </a:solidFill>
              </a:rPr>
              <a:t>communities</a:t>
            </a:r>
            <a:endParaRPr lang="en-US" dirty="0"/>
          </a:p>
          <a:p>
            <a:pPr lvl="1"/>
            <a:r>
              <a:rPr lang="en-US" b="1" dirty="0">
                <a:solidFill>
                  <a:srgbClr val="0033CC"/>
                </a:solidFill>
              </a:rPr>
              <a:t>Eye-opener </a:t>
            </a:r>
            <a:r>
              <a:rPr lang="en-US" dirty="0"/>
              <a:t>to these </a:t>
            </a:r>
            <a:r>
              <a:rPr lang="en-US" b="1" dirty="0">
                <a:solidFill>
                  <a:srgbClr val="0033CC"/>
                </a:solidFill>
              </a:rPr>
              <a:t>communities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62850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64" y="2309843"/>
            <a:ext cx="4723429" cy="3542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9331" y="2233443"/>
            <a:ext cx="5020949" cy="3765712"/>
          </a:xfrm>
          <a:prstGeom prst="rect">
            <a:avLst/>
          </a:prstGeom>
          <a:effec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Don’t just take our word for it!</a:t>
            </a:r>
          </a:p>
        </p:txBody>
      </p:sp>
    </p:spTree>
    <p:extLst>
      <p:ext uri="{BB962C8B-B14F-4D97-AF65-F5344CB8AC3E}">
        <p14:creationId xmlns:p14="http://schemas.microsoft.com/office/powerpoint/2010/main" val="872125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Deformable Image Registration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2009"/>
            <a:ext cx="7886700" cy="4351338"/>
          </a:xfrm>
        </p:spPr>
        <p:txBody>
          <a:bodyPr/>
          <a:lstStyle/>
          <a:p>
            <a:r>
              <a:rPr lang="en-US" dirty="0"/>
              <a:t>Find the </a:t>
            </a:r>
            <a:r>
              <a:rPr lang="en-US" b="1" dirty="0">
                <a:solidFill>
                  <a:srgbClr val="0033CC"/>
                </a:solidFill>
              </a:rPr>
              <a:t>preferred</a:t>
            </a:r>
            <a:r>
              <a:rPr lang="en-US" dirty="0"/>
              <a:t> transformation T</a:t>
            </a:r>
            <a:r>
              <a:rPr lang="en-US" i="1" dirty="0"/>
              <a:t> </a:t>
            </a:r>
            <a:r>
              <a:rPr lang="en-US" dirty="0"/>
              <a:t>to </a:t>
            </a:r>
            <a:r>
              <a:rPr lang="en-US" b="1" dirty="0">
                <a:solidFill>
                  <a:srgbClr val="0537CD"/>
                </a:solidFill>
              </a:rPr>
              <a:t>align</a:t>
            </a:r>
            <a:r>
              <a:rPr lang="en-US" dirty="0"/>
              <a:t> images</a:t>
            </a:r>
          </a:p>
          <a:p>
            <a:pPr lvl="1"/>
            <a:r>
              <a:rPr lang="en-US" dirty="0"/>
              <a:t>Maximize </a:t>
            </a:r>
            <a:r>
              <a:rPr lang="en-US" b="1" dirty="0">
                <a:solidFill>
                  <a:srgbClr val="0033CC"/>
                </a:solidFill>
              </a:rPr>
              <a:t>similarity</a:t>
            </a:r>
          </a:p>
          <a:p>
            <a:pPr lvl="1"/>
            <a:r>
              <a:rPr lang="en-US" dirty="0"/>
              <a:t>Anatomically correct / smooth </a:t>
            </a:r>
            <a:r>
              <a:rPr lang="en-US" b="1" dirty="0">
                <a:solidFill>
                  <a:srgbClr val="0033CC"/>
                </a:solidFill>
              </a:rPr>
              <a:t>deformation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818999" y="5403333"/>
            <a:ext cx="5775899" cy="3836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/>
              <a:t>Source                                                              Target</a:t>
            </a: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966818" y="2739210"/>
            <a:ext cx="7140474" cy="2855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05" y="3023427"/>
            <a:ext cx="68199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85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562013"/>
            <a:ext cx="9067285" cy="4351338"/>
          </a:xfrm>
        </p:spPr>
        <p:txBody>
          <a:bodyPr/>
          <a:lstStyle/>
          <a:p>
            <a:r>
              <a:rPr lang="en-US" dirty="0"/>
              <a:t>Various </a:t>
            </a:r>
            <a:r>
              <a:rPr lang="en-US" b="1" dirty="0">
                <a:solidFill>
                  <a:srgbClr val="0033CC"/>
                </a:solidFill>
              </a:rPr>
              <a:t>clinical applications</a:t>
            </a:r>
          </a:p>
          <a:p>
            <a:r>
              <a:rPr lang="en-US" dirty="0"/>
              <a:t>Example: </a:t>
            </a:r>
            <a:r>
              <a:rPr lang="en-US" b="1" dirty="0">
                <a:solidFill>
                  <a:srgbClr val="0033CC"/>
                </a:solidFill>
              </a:rPr>
              <a:t>breast cancer</a:t>
            </a:r>
            <a:r>
              <a:rPr lang="en-US" dirty="0"/>
              <a:t> treatment</a:t>
            </a:r>
          </a:p>
          <a:p>
            <a:pPr lvl="1"/>
            <a:r>
              <a:rPr lang="en-US" b="1" dirty="0">
                <a:solidFill>
                  <a:srgbClr val="0033CC"/>
                </a:solidFill>
              </a:rPr>
              <a:t>Diagnosis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/>
              <a:t>using image in </a:t>
            </a:r>
            <a:r>
              <a:rPr lang="en-US" b="1" dirty="0">
                <a:solidFill>
                  <a:srgbClr val="0033CC"/>
                </a:solidFill>
              </a:rPr>
              <a:t>prone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/>
              <a:t>position (face-down)</a:t>
            </a:r>
          </a:p>
          <a:p>
            <a:pPr lvl="1"/>
            <a:r>
              <a:rPr lang="en-US" b="1" dirty="0">
                <a:solidFill>
                  <a:srgbClr val="0C3DCF"/>
                </a:solidFill>
              </a:rPr>
              <a:t>Treatment</a:t>
            </a:r>
            <a:r>
              <a:rPr lang="en-US" dirty="0"/>
              <a:t> performed in </a:t>
            </a:r>
            <a:r>
              <a:rPr lang="en-US" b="1" dirty="0">
                <a:solidFill>
                  <a:srgbClr val="1745D1"/>
                </a:solidFill>
              </a:rPr>
              <a:t>supine </a:t>
            </a:r>
            <a:r>
              <a:rPr lang="en-US" dirty="0"/>
              <a:t>position (face-up)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Medical Deformable Image Registration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96" y="3537287"/>
            <a:ext cx="6827984" cy="2378562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818999" y="5915849"/>
            <a:ext cx="5775899" cy="38364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/>
              <a:t>Source                                                              Target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97" y="3386489"/>
            <a:ext cx="2383084" cy="2529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873" y="3251726"/>
            <a:ext cx="2371483" cy="2647390"/>
          </a:xfrm>
          <a:prstGeom prst="rect">
            <a:avLst/>
          </a:prstGeom>
        </p:spPr>
      </p:pic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966818" y="3251726"/>
            <a:ext cx="7140474" cy="2855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</p:spTree>
    <p:extLst>
      <p:ext uri="{BB962C8B-B14F-4D97-AF65-F5344CB8AC3E}">
        <p14:creationId xmlns:p14="http://schemas.microsoft.com/office/powerpoint/2010/main" val="3120801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2460" y="1516788"/>
            <a:ext cx="8389497" cy="2800767"/>
          </a:xfrm>
          <a:prstGeom prst="rect">
            <a:avLst/>
          </a:prstGeom>
          <a:noFill/>
        </p:spPr>
        <p:txBody>
          <a:bodyPr wrap="none" lIns="90000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nl-NL" sz="2800" dirty="0"/>
              <a:t>Powerful software using </a:t>
            </a:r>
            <a:r>
              <a:rPr lang="nl-NL" sz="2800" b="1" dirty="0">
                <a:solidFill>
                  <a:srgbClr val="0033CC"/>
                </a:solidFill>
              </a:rPr>
              <a:t>single-objective</a:t>
            </a:r>
            <a:r>
              <a:rPr lang="nl-NL" sz="2800" dirty="0"/>
              <a:t> formulation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NL" sz="2400" dirty="0"/>
              <a:t>Many </a:t>
            </a:r>
            <a:r>
              <a:rPr lang="nl-NL" sz="2400" b="1" dirty="0">
                <a:solidFill>
                  <a:srgbClr val="0033CC"/>
                </a:solidFill>
              </a:rPr>
              <a:t>parameters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nl-NL" sz="2000" dirty="0"/>
              <a:t>How to </a:t>
            </a:r>
            <a:r>
              <a:rPr lang="nl-NL" sz="2000" b="1" dirty="0">
                <a:solidFill>
                  <a:srgbClr val="0033CC"/>
                </a:solidFill>
              </a:rPr>
              <a:t>fine-tune</a:t>
            </a:r>
            <a:r>
              <a:rPr lang="nl-NL" sz="2000" dirty="0"/>
              <a:t> for specific applications (human: </a:t>
            </a:r>
            <a:r>
              <a:rPr lang="nl-NL" sz="2000" b="1" dirty="0">
                <a:solidFill>
                  <a:srgbClr val="0033CC"/>
                </a:solidFill>
              </a:rPr>
              <a:t>trial-and-error</a:t>
            </a:r>
            <a:r>
              <a:rPr lang="nl-NL" sz="2000" dirty="0"/>
              <a:t>)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sz="2000" dirty="0"/>
              <a:t>Literature: </a:t>
            </a:r>
            <a:r>
              <a:rPr lang="en-US" sz="2000" b="1" dirty="0">
                <a:solidFill>
                  <a:srgbClr val="C00000"/>
                </a:solidFill>
              </a:rPr>
              <a:t>difficult/impossible</a:t>
            </a:r>
            <a:r>
              <a:rPr lang="en-US" sz="2000" dirty="0"/>
              <a:t> to solve </a:t>
            </a:r>
            <a:r>
              <a:rPr lang="en-US" sz="2000" b="1" dirty="0">
                <a:solidFill>
                  <a:srgbClr val="0033CC"/>
                </a:solidFill>
              </a:rPr>
              <a:t>hard </a:t>
            </a:r>
            <a:r>
              <a:rPr lang="en-US" sz="2000" dirty="0"/>
              <a:t>cases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NL" sz="2800" dirty="0"/>
              <a:t>Makes clinical implementation </a:t>
            </a:r>
            <a:r>
              <a:rPr lang="nl-NL" sz="2800" b="1" dirty="0">
                <a:solidFill>
                  <a:srgbClr val="C00000"/>
                </a:solidFill>
              </a:rPr>
              <a:t>difficult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8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Single-objective Human Approach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652" y="3476863"/>
            <a:ext cx="4596696" cy="31095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20363" y="4065057"/>
            <a:ext cx="96853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0" b="1" dirty="0">
                <a:solidFill>
                  <a:srgbClr val="AD21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-Regular"/>
              </a:rPr>
              <a:t>?</a:t>
            </a:r>
            <a:endParaRPr lang="nl-NL" sz="10000" b="1" dirty="0">
              <a:solidFill>
                <a:srgbClr val="AD21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9417" y="4065057"/>
            <a:ext cx="96853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0000" b="1" dirty="0">
                <a:solidFill>
                  <a:srgbClr val="AD21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x-Regular"/>
              </a:rPr>
              <a:t>?</a:t>
            </a:r>
            <a:endParaRPr lang="nl-NL" sz="10000" b="1" dirty="0">
              <a:solidFill>
                <a:srgbClr val="AD21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786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632461" y="1523285"/>
            <a:ext cx="7753658" cy="353943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nl-NL" sz="2800" dirty="0"/>
              <a:t>Fundamental </a:t>
            </a:r>
            <a:r>
              <a:rPr lang="nl-NL" sz="2800" b="1" dirty="0">
                <a:solidFill>
                  <a:srgbClr val="0033CC"/>
                </a:solidFill>
              </a:rPr>
              <a:t>questions</a:t>
            </a:r>
            <a:r>
              <a:rPr lang="nl-NL" sz="2800" dirty="0"/>
              <a:t>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NL" sz="2400" dirty="0"/>
              <a:t>How good is the </a:t>
            </a:r>
            <a:r>
              <a:rPr lang="nl-NL" sz="2400" b="1" dirty="0">
                <a:solidFill>
                  <a:srgbClr val="0033CC"/>
                </a:solidFill>
              </a:rPr>
              <a:t>human</a:t>
            </a:r>
            <a:r>
              <a:rPr lang="nl-NL" sz="2400" dirty="0">
                <a:solidFill>
                  <a:srgbClr val="0033CC"/>
                </a:solidFill>
              </a:rPr>
              <a:t> </a:t>
            </a:r>
            <a:r>
              <a:rPr lang="nl-NL" sz="2400" dirty="0"/>
              <a:t>here?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NL" sz="2400" dirty="0"/>
              <a:t>Can we do better with </a:t>
            </a:r>
            <a:r>
              <a:rPr lang="nl-NL" sz="2400" b="1" dirty="0">
                <a:solidFill>
                  <a:srgbClr val="0033CC"/>
                </a:solidFill>
              </a:rPr>
              <a:t>EAs</a:t>
            </a:r>
            <a:r>
              <a:rPr lang="nl-NL" sz="2400" dirty="0"/>
              <a:t>?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33CC"/>
                </a:solidFill>
              </a:rPr>
              <a:t>Why</a:t>
            </a:r>
            <a:r>
              <a:rPr lang="nl-NL" sz="24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Fundamentally </a:t>
            </a:r>
            <a:r>
              <a:rPr lang="en-US" sz="2800" b="1" dirty="0">
                <a:solidFill>
                  <a:srgbClr val="0033CC"/>
                </a:solidFill>
              </a:rPr>
              <a:t>different approach</a:t>
            </a:r>
            <a:r>
              <a:rPr lang="en-US" sz="2800" dirty="0"/>
              <a:t>: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Take </a:t>
            </a:r>
            <a:r>
              <a:rPr lang="en-US" sz="2400" b="1" dirty="0">
                <a:solidFill>
                  <a:srgbClr val="0033CC"/>
                </a:solidFill>
              </a:rPr>
              <a:t>multi-objective</a:t>
            </a:r>
            <a:r>
              <a:rPr lang="en-US" sz="2400" dirty="0"/>
              <a:t> optimization perspective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More </a:t>
            </a:r>
            <a:r>
              <a:rPr lang="en-US" sz="2400" b="1" dirty="0">
                <a:solidFill>
                  <a:srgbClr val="0033CC"/>
                </a:solidFill>
              </a:rPr>
              <a:t>natural </a:t>
            </a:r>
            <a:r>
              <a:rPr lang="en-US" sz="2400" dirty="0"/>
              <a:t>approach because of multiple objectives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sz="2400" dirty="0"/>
              <a:t>EAs </a:t>
            </a:r>
            <a:r>
              <a:rPr lang="en-US" sz="2400" b="1" dirty="0">
                <a:solidFill>
                  <a:srgbClr val="008000"/>
                </a:solidFill>
              </a:rPr>
              <a:t>very well suited</a:t>
            </a:r>
            <a:r>
              <a:rPr lang="en-US" sz="2400" dirty="0"/>
              <a:t> for multi-objective optimization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Multi-objective EA Approach</a:t>
            </a:r>
          </a:p>
        </p:txBody>
      </p:sp>
      <p:sp>
        <p:nvSpPr>
          <p:cNvPr id="2" name="Right Arrow 1"/>
          <p:cNvSpPr/>
          <p:nvPr/>
        </p:nvSpPr>
        <p:spPr>
          <a:xfrm>
            <a:off x="963823" y="5486406"/>
            <a:ext cx="766119" cy="659027"/>
          </a:xfrm>
          <a:prstGeom prst="rightArrow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46882" y="5554309"/>
            <a:ext cx="6793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>
                <a:solidFill>
                  <a:srgbClr val="0033CC"/>
                </a:solidFill>
              </a:rPr>
              <a:t>Tune parameters</a:t>
            </a:r>
            <a:r>
              <a:rPr lang="en-US" sz="2800" dirty="0">
                <a:solidFill>
                  <a:srgbClr val="0033CC"/>
                </a:solidFill>
              </a:rPr>
              <a:t> </a:t>
            </a:r>
            <a:r>
              <a:rPr lang="en-US" sz="2800" b="1" dirty="0">
                <a:solidFill>
                  <a:srgbClr val="0033CC"/>
                </a:solidFill>
              </a:rPr>
              <a:t>with multi-objective EA</a:t>
            </a:r>
          </a:p>
        </p:txBody>
      </p:sp>
    </p:spTree>
    <p:extLst>
      <p:ext uri="{BB962C8B-B14F-4D97-AF65-F5344CB8AC3E}">
        <p14:creationId xmlns:p14="http://schemas.microsoft.com/office/powerpoint/2010/main" val="828839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2009"/>
            <a:ext cx="7915037" cy="4351338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Human</a:t>
            </a:r>
            <a:r>
              <a:rPr lang="en-US" dirty="0"/>
              <a:t> searches “best” trade-off by </a:t>
            </a:r>
            <a:r>
              <a:rPr lang="nl-NL" b="1" dirty="0">
                <a:solidFill>
                  <a:srgbClr val="0033CC"/>
                </a:solidFill>
              </a:rPr>
              <a:t>trial-and-error</a:t>
            </a: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Human </a:t>
            </a:r>
            <a:r>
              <a:rPr lang="en-US" b="1" dirty="0">
                <a:solidFill>
                  <a:srgbClr val="0033CC"/>
                </a:solidFill>
              </a:rPr>
              <a:t>intuition </a:t>
            </a:r>
            <a:r>
              <a:rPr lang="en-US" dirty="0"/>
              <a:t>of trade-off can be captured by Target Registration Error (</a:t>
            </a:r>
            <a:r>
              <a:rPr lang="nl-NL" b="1" dirty="0">
                <a:solidFill>
                  <a:srgbClr val="0033CC"/>
                </a:solidFill>
              </a:rPr>
              <a:t>TRE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b="1" dirty="0">
                <a:solidFill>
                  <a:srgbClr val="0033CC"/>
                </a:solidFill>
              </a:rPr>
              <a:t>Randomly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dirty="0"/>
              <a:t>sample parameters to study the </a:t>
            </a:r>
            <a:r>
              <a:rPr lang="nl-NL" b="1" dirty="0">
                <a:solidFill>
                  <a:srgbClr val="0033CC"/>
                </a:solidFill>
              </a:rPr>
              <a:t>space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dirty="0"/>
              <a:t>that a </a:t>
            </a:r>
            <a:r>
              <a:rPr lang="en-US" b="1" dirty="0">
                <a:solidFill>
                  <a:srgbClr val="0033CC"/>
                </a:solidFill>
              </a:rPr>
              <a:t>human </a:t>
            </a:r>
            <a:r>
              <a:rPr lang="en-US" dirty="0"/>
              <a:t>searches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708" y="3827173"/>
            <a:ext cx="3722979" cy="2756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52" y="3832764"/>
            <a:ext cx="3564355" cy="27509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Measuring Performance</a:t>
            </a:r>
          </a:p>
        </p:txBody>
      </p:sp>
    </p:spTree>
    <p:extLst>
      <p:ext uri="{BB962C8B-B14F-4D97-AF65-F5344CB8AC3E}">
        <p14:creationId xmlns:p14="http://schemas.microsoft.com/office/powerpoint/2010/main" val="2752237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2014"/>
            <a:ext cx="7886700" cy="4351338"/>
          </a:xfrm>
        </p:spPr>
        <p:txBody>
          <a:bodyPr/>
          <a:lstStyle/>
          <a:p>
            <a:r>
              <a:rPr lang="en-US" dirty="0"/>
              <a:t>All is </a:t>
            </a:r>
            <a:r>
              <a:rPr lang="en-US" b="1" dirty="0">
                <a:solidFill>
                  <a:srgbClr val="008000"/>
                </a:solidFill>
              </a:rPr>
              <a:t>fine</a:t>
            </a:r>
            <a:r>
              <a:rPr lang="en-US" dirty="0"/>
              <a:t> for </a:t>
            </a:r>
            <a:r>
              <a:rPr lang="en-US" b="1" dirty="0">
                <a:solidFill>
                  <a:srgbClr val="0033CC"/>
                </a:solidFill>
              </a:rPr>
              <a:t>easy </a:t>
            </a:r>
            <a:r>
              <a:rPr lang="en-US" dirty="0"/>
              <a:t>registration problems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14" y="2209636"/>
            <a:ext cx="4988835" cy="4216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Easy Deformable Registration Problems</a:t>
            </a:r>
          </a:p>
        </p:txBody>
      </p:sp>
      <p:sp>
        <p:nvSpPr>
          <p:cNvPr id="7" name="Rectangle 29"/>
          <p:cNvSpPr>
            <a:spLocks noChangeArrowheads="1"/>
          </p:cNvSpPr>
          <p:nvPr/>
        </p:nvSpPr>
        <p:spPr bwMode="auto">
          <a:xfrm>
            <a:off x="3416825" y="6200546"/>
            <a:ext cx="1896580" cy="2445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sp>
        <p:nvSpPr>
          <p:cNvPr id="8" name="Rectangle 29"/>
          <p:cNvSpPr>
            <a:spLocks noChangeArrowheads="1"/>
          </p:cNvSpPr>
          <p:nvPr/>
        </p:nvSpPr>
        <p:spPr bwMode="auto">
          <a:xfrm rot="5400000">
            <a:off x="1137201" y="4094471"/>
            <a:ext cx="1896580" cy="24455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sp>
        <p:nvSpPr>
          <p:cNvPr id="9" name="TextBox 8"/>
          <p:cNvSpPr txBox="1"/>
          <p:nvPr/>
        </p:nvSpPr>
        <p:spPr>
          <a:xfrm>
            <a:off x="3278181" y="6241386"/>
            <a:ext cx="24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Amount of deformation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7781" y="3295502"/>
            <a:ext cx="461665" cy="184249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Image dissimilarity</a:t>
            </a: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6807199" y="2454046"/>
            <a:ext cx="170249" cy="38384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6746615" y="3019434"/>
            <a:ext cx="461665" cy="23535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Mean TRE (color-coded)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0752" y="5860494"/>
            <a:ext cx="576953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b="1" dirty="0">
                <a:solidFill>
                  <a:srgbClr val="000092"/>
                </a:solidFill>
              </a:rPr>
              <a:t>Low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70752" y="2392195"/>
            <a:ext cx="619080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b="1" dirty="0">
                <a:solidFill>
                  <a:srgbClr val="7F0000"/>
                </a:solidFill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1349327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2011"/>
            <a:ext cx="7886700" cy="4351338"/>
          </a:xfrm>
        </p:spPr>
        <p:txBody>
          <a:bodyPr/>
          <a:lstStyle/>
          <a:p>
            <a:r>
              <a:rPr lang="en-US" dirty="0"/>
              <a:t>All is </a:t>
            </a:r>
            <a:r>
              <a:rPr lang="en-US" b="1" dirty="0">
                <a:solidFill>
                  <a:srgbClr val="C00000"/>
                </a:solidFill>
              </a:rPr>
              <a:t>NOT fine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dirty="0"/>
              <a:t>for </a:t>
            </a:r>
            <a:r>
              <a:rPr lang="en-US" b="1" dirty="0">
                <a:solidFill>
                  <a:srgbClr val="0033CC"/>
                </a:solidFill>
              </a:rPr>
              <a:t>hard </a:t>
            </a:r>
            <a:r>
              <a:rPr lang="en-US" dirty="0"/>
              <a:t>registration problems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48" y="2416559"/>
            <a:ext cx="3674925" cy="3379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662" y="2416558"/>
            <a:ext cx="3496873" cy="33993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Hard Deformable Registration Problems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17214" y="5910376"/>
            <a:ext cx="82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4654" y="5910376"/>
            <a:ext cx="919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262067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2011"/>
            <a:ext cx="7886700" cy="4351338"/>
          </a:xfrm>
        </p:spPr>
        <p:txBody>
          <a:bodyPr/>
          <a:lstStyle/>
          <a:p>
            <a:r>
              <a:rPr lang="en-US" dirty="0"/>
              <a:t>All is </a:t>
            </a:r>
            <a:r>
              <a:rPr lang="en-US" b="1" dirty="0">
                <a:solidFill>
                  <a:srgbClr val="C00000"/>
                </a:solidFill>
              </a:rPr>
              <a:t>NOT fine</a:t>
            </a:r>
            <a:r>
              <a:rPr lang="en-US" b="1" dirty="0">
                <a:solidFill>
                  <a:srgbClr val="0033CC"/>
                </a:solidFill>
              </a:rPr>
              <a:t> </a:t>
            </a:r>
            <a:r>
              <a:rPr lang="en-US" dirty="0"/>
              <a:t>for </a:t>
            </a:r>
            <a:r>
              <a:rPr lang="en-US" b="1" dirty="0">
                <a:solidFill>
                  <a:srgbClr val="0033CC"/>
                </a:solidFill>
              </a:rPr>
              <a:t>hard </a:t>
            </a:r>
            <a:r>
              <a:rPr lang="en-US" dirty="0"/>
              <a:t>registration problems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44" y="2347313"/>
            <a:ext cx="4714875" cy="31832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1391986"/>
          </a:xfrm>
          <a:prstGeom prst="rect">
            <a:avLst/>
          </a:prstGeom>
          <a:solidFill>
            <a:srgbClr val="AD21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Hard Deformable Registration Problems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1272" y="2941748"/>
            <a:ext cx="461665" cy="184249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Image dissimilarity</a:t>
            </a:r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 rot="5400000">
            <a:off x="2923136" y="3560430"/>
            <a:ext cx="3374448" cy="5658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66" y="2359996"/>
            <a:ext cx="4389120" cy="32746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5968" y="5529054"/>
            <a:ext cx="24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Amount of deformation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52034" y="5571520"/>
            <a:ext cx="240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Amount of deformation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34070" y="2809799"/>
            <a:ext cx="461665" cy="236545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Color-coded parameters</a:t>
            </a: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 rot="5400000">
            <a:off x="7056339" y="3635469"/>
            <a:ext cx="3374448" cy="5658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l-NL" altLang="en-US" sz="1800"/>
          </a:p>
        </p:txBody>
      </p:sp>
      <p:sp>
        <p:nvSpPr>
          <p:cNvPr id="18" name="TextBox 17"/>
          <p:cNvSpPr txBox="1"/>
          <p:nvPr/>
        </p:nvSpPr>
        <p:spPr>
          <a:xfrm>
            <a:off x="8347970" y="2894776"/>
            <a:ext cx="461665" cy="222721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Color-coded mean TRE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7399" y="5225026"/>
            <a:ext cx="576953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b="1" dirty="0">
                <a:solidFill>
                  <a:srgbClr val="000092"/>
                </a:solidFill>
              </a:rPr>
              <a:t>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07399" y="2440467"/>
            <a:ext cx="619080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b="1" dirty="0">
                <a:solidFill>
                  <a:srgbClr val="7F0000"/>
                </a:solidFill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2245730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</TotalTime>
  <Words>447</Words>
  <Application>Microsoft Office PowerPoint</Application>
  <PresentationFormat>On-screen Show (4:3)</PresentationFormat>
  <Paragraphs>101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Dax-Regular</vt:lpstr>
      <vt:lpstr>Times New Roman</vt:lpstr>
      <vt:lpstr>Office Theme</vt:lpstr>
      <vt:lpstr>Uncovering the Truth Parameter Tuning Medical Deformable Image Registration Multi-Objective Evolutionary Algorithms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Evolutionary Multi-Objective Optimization Uncovers the Truth about Parameter Tuning in Medical Deformable Image Registration</dc:title>
  <dc:creator>pb</dc:creator>
  <cp:lastModifiedBy>pb</cp:lastModifiedBy>
  <cp:revision>47</cp:revision>
  <dcterms:created xsi:type="dcterms:W3CDTF">2016-07-05T11:30:03Z</dcterms:created>
  <dcterms:modified xsi:type="dcterms:W3CDTF">2016-07-06T16:19:37Z</dcterms:modified>
</cp:coreProperties>
</file>