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_rels/presentation.xml.rels" ContentType="application/vnd.openxmlformats-package.relationships+xml"/>
  <Override PartName="/ppt/media/image29.png" ContentType="image/png"/>
  <Override PartName="/ppt/media/image27.png" ContentType="image/png"/>
  <Override PartName="/ppt/media/media26.mp4" ContentType="video/mp4"/>
  <Override PartName="/ppt/media/image20.png" ContentType="image/png"/>
  <Override PartName="/ppt/media/image9.png" ContentType="image/png"/>
  <Override PartName="/ppt/media/image7.jpeg" ContentType="image/jpeg"/>
  <Override PartName="/ppt/media/image28.png" ContentType="image/png"/>
  <Override PartName="/ppt/media/image11.jpeg" ContentType="image/jpeg"/>
  <Override PartName="/ppt/media/image8.jpeg" ContentType="image/jpeg"/>
  <Override PartName="/ppt/media/image30.png" ContentType="image/png"/>
  <Override PartName="/ppt/media/image13.jpeg" ContentType="image/jpeg"/>
  <Override PartName="/ppt/media/image12.png" ContentType="image/png"/>
  <Override PartName="/ppt/media/image3.png" ContentType="image/png"/>
  <Override PartName="/ppt/media/image31.png" ContentType="image/png"/>
  <Override PartName="/ppt/media/image32.jpeg" ContentType="image/jpeg"/>
  <Override PartName="/ppt/media/image18.png" ContentType="image/png"/>
  <Override PartName="/ppt/media/image6.jpeg" ContentType="image/jpeg"/>
  <Override PartName="/ppt/media/image5.jpeg" ContentType="image/jpeg"/>
  <Override PartName="/ppt/media/image4.jpeg" ContentType="image/jpeg"/>
  <Override PartName="/ppt/media/image22.gif" ContentType="image/gif"/>
  <Override PartName="/ppt/media/image25.png" ContentType="image/png"/>
  <Override PartName="/ppt/media/image2.png" ContentType="image/png"/>
  <Override PartName="/ppt/media/image10.png" ContentType="image/png"/>
  <Override PartName="/ppt/media/image1.jpeg" ContentType="image/jpeg"/>
  <Override PartName="/ppt/media/image14.jpeg" ContentType="image/jpeg"/>
  <Override PartName="/ppt/media/image23.png" ContentType="image/png"/>
  <Override PartName="/ppt/media/image15.jpeg" ContentType="image/jpeg"/>
  <Override PartName="/ppt/media/image16.gif" ContentType="image/gif"/>
  <Override PartName="/ppt/media/image21.png" ContentType="image/png"/>
  <Override PartName="/ppt/media/image17.jpeg" ContentType="image/jpeg"/>
  <Override PartName="/ppt/media/image19.jpeg" ContentType="image/jpeg"/>
  <Override PartName="/ppt/media/image2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0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1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2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3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82C77EC-0B9A-4D5B-A265-33B9F914243B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85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86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87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3EB89E3-51A4-4F6F-84AF-5B6B42EA1550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95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96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97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3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5DC1DF3-350F-4E74-A3DC-E9D342E2B75A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9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11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E0D450-AE27-4D51-8B45-1416A9F76966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18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19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20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939962A-7A8B-4F46-A14D-B95A8C046BB1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27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28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29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E751388-6E53-4CC4-885D-92A00013FAF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36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37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38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77C8CF-1CEF-48E9-867F-378F9C94E365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45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46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47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39EF3C9-C8F1-4FB2-8867-62885CF8D5BB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55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56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57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102C47A-23C6-419C-857E-BE2A17278C2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67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68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69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3B32852-EB5B-4F24-B06F-D9562350780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"/>
          <p:cNvCxnSpPr/>
          <p:nvPr/>
        </p:nvCxnSpPr>
        <p:spPr>
          <a:xfrm>
            <a:off x="0" y="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76" name="Straight Connector 8"/>
          <p:cNvCxnSpPr/>
          <p:nvPr/>
        </p:nvCxnSpPr>
        <p:spPr>
          <a:xfrm>
            <a:off x="0" y="6858000"/>
            <a:ext cx="12192120" cy="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77" name="Straight Connector 9"/>
          <p:cNvCxnSpPr/>
          <p:nvPr/>
        </p:nvCxnSpPr>
        <p:spPr>
          <a:xfrm flipV="1">
            <a:off x="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cxnSp>
        <p:nvCxnSpPr>
          <p:cNvPr id="78" name="Straight Connector 12"/>
          <p:cNvCxnSpPr/>
          <p:nvPr/>
        </p:nvCxnSpPr>
        <p:spPr>
          <a:xfrm flipV="1">
            <a:off x="12174840" y="0"/>
            <a:ext cx="360" cy="6858360"/>
          </a:xfrm>
          <a:prstGeom prst="straightConnector1">
            <a:avLst/>
          </a:prstGeom>
          <a:ln w="76200">
            <a:solidFill>
              <a:srgbClr val="4472c4"/>
            </a:solidFill>
          </a:ln>
        </p:spPr>
      </p:cxnSp>
      <p:sp>
        <p:nvSpPr>
          <p:cNvPr id="79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AE6145E-2143-4CD8-B3E2-88914CE5956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gif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video" Target="../media/media26.mp4"/><Relationship Id="rId3" Type="http://schemas.microsoft.com/office/2007/relationships/media" Target="../media/media26.mp4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gif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PlaceHolder 1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707D9F-5CDE-49A4-AA3C-BA87AFE93F5A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7396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Evolutionary Influence Maximization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Genome: set </a:t>
            </a:r>
            <a:r>
              <a:rPr b="1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</a:t>
            </a: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of </a:t>
            </a:r>
            <a:r>
              <a:rPr b="1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</a:t>
            </a: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nodes (set of integer indexes)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Fitness: simulation with IC or WC (repeated multiple times, average + standard deviation)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Possible issues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Time-consuming simulations, lots of local optima [Bucur et al., 2016]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Possible solutions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Seeding with a fast heuristic (SDISC)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Increase offspring size (</a:t>
            </a:r>
            <a:r>
              <a:rPr b="0" lang="el-GR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μ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= 2k)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Use context-aware evolutionary operators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Introduce a 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cost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to influence a node (3</a:t>
            </a:r>
            <a:r>
              <a:rPr b="0" lang="en-US" sz="2400" strike="noStrike" u="none" baseline="30000">
                <a:solidFill>
                  <a:schemeClr val="dk1"/>
                </a:solidFill>
                <a:effectLst/>
                <a:uFillTx/>
                <a:latin typeface="Calibri"/>
              </a:rPr>
              <a:t>rd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objective)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6" name="Picture 2" descr="https://www.livememe.com/dank/successkid.png"/>
          <p:cNvPicPr/>
          <p:nvPr/>
        </p:nvPicPr>
        <p:blipFill>
          <a:blip r:embed="rId2"/>
          <a:stretch/>
        </p:blipFill>
        <p:spPr>
          <a:xfrm>
            <a:off x="5968080" y="3602160"/>
            <a:ext cx="1618560" cy="195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Picture 4" descr="Image result for work in progress"/>
          <p:cNvPicPr/>
          <p:nvPr/>
        </p:nvPicPr>
        <p:blipFill>
          <a:blip r:embed="rId3"/>
          <a:stretch/>
        </p:blipFill>
        <p:spPr>
          <a:xfrm>
            <a:off x="7821720" y="4864680"/>
            <a:ext cx="1729800" cy="15303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8" name="Group 8"/>
          <p:cNvGrpSpPr/>
          <p:nvPr/>
        </p:nvGrpSpPr>
        <p:grpSpPr>
          <a:xfrm>
            <a:off x="1015200" y="360720"/>
            <a:ext cx="5080320" cy="5893200"/>
            <a:chOff x="1015200" y="360720"/>
            <a:chExt cx="5080320" cy="5893200"/>
          </a:xfrm>
        </p:grpSpPr>
        <p:pic>
          <p:nvPicPr>
            <p:cNvPr id="179" name="Picture 8" descr="http://www.animatedimages.org/data/media/1117/animated-cup-prize-image-0007.gif"/>
            <p:cNvPicPr/>
            <p:nvPr/>
          </p:nvPicPr>
          <p:blipFill>
            <a:blip r:embed="rId4"/>
            <a:stretch/>
          </p:blipFill>
          <p:spPr>
            <a:xfrm>
              <a:off x="1015200" y="360720"/>
              <a:ext cx="5080320" cy="5893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80" name="Picture 2" descr="Image result for evostar amsterdam"/>
            <p:cNvPicPr/>
            <p:nvPr/>
          </p:nvPicPr>
          <p:blipFill>
            <a:blip r:embed="rId5"/>
            <a:stretch/>
          </p:blipFill>
          <p:spPr>
            <a:xfrm>
              <a:off x="2615040" y="5002200"/>
              <a:ext cx="1938600" cy="9241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81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DC5C4B-BD5D-45B5-81C0-16DAD91A7E98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4" dur="indefinite" restart="never" nodeType="tmRoot">
          <p:childTnLst>
            <p:seq>
              <p:cTn id="105" dur="indefinite" nodeType="mainSeq">
                <p:childTnLst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3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Experiments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Two case studies from Stanford’s SNAP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ca-GrQc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(5,242 nodes; 14,496 arcs)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ego-Facebook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(4,039 nodes; 88,234 arcs)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86" name="Picture 4" descr="Risultati immagini per arXiv"/>
          <p:cNvPicPr/>
          <p:nvPr/>
        </p:nvPicPr>
        <p:blipFill>
          <a:blip r:embed="rId2"/>
          <a:stretch/>
        </p:blipFill>
        <p:spPr>
          <a:xfrm>
            <a:off x="2306520" y="3768480"/>
            <a:ext cx="4165200" cy="1513080"/>
          </a:xfrm>
          <a:prstGeom prst="rect">
            <a:avLst/>
          </a:prstGeom>
          <a:solidFill>
            <a:srgbClr val="ededed"/>
          </a:solidFill>
          <a:ln cap="sq" w="88900">
            <a:solidFill>
              <a:srgbClr val="ffffff"/>
            </a:solidFill>
            <a:miter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7" name="Picture 4" descr="A picture containing clipart&#10;&#10;Description generated with high confidence"/>
          <p:cNvPicPr/>
          <p:nvPr/>
        </p:nvPicPr>
        <p:blipFill>
          <a:blip r:embed="rId3"/>
          <a:stretch/>
        </p:blipFill>
        <p:spPr>
          <a:xfrm>
            <a:off x="5713200" y="4257360"/>
            <a:ext cx="5717880" cy="2233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" name="PlaceHolder 3"/>
          <p:cNvSpPr>
            <a:spLocks noGrp="1"/>
          </p:cNvSpPr>
          <p:nvPr>
            <p:ph type="dt" idx="4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7E9BBA7-D003-4AA1-9F6F-B0A703180764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Results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92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920" y="288000"/>
            <a:ext cx="7852320" cy="5888880"/>
          </a:xfrm>
          <a:prstGeom prst="rect">
            <a:avLst/>
          </a:prstGeom>
          <a:ln w="0">
            <a:noFill/>
          </a:ln>
        </p:spPr>
      </p:pic>
      <p:sp>
        <p:nvSpPr>
          <p:cNvPr id="193" name="PlaceHolder 2"/>
          <p:cNvSpPr>
            <a:spLocks noGrp="1"/>
          </p:cNvSpPr>
          <p:nvPr>
            <p:ph type="dt" idx="4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28DA36-408B-40C5-8B86-BF74AAAAFDE0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6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Rectangle 1"/>
          <p:cNvSpPr/>
          <p:nvPr/>
        </p:nvSpPr>
        <p:spPr>
          <a:xfrm>
            <a:off x="285120" y="36504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Results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97" name="Picture 4" descr="A close up of a map&#10;&#10;Description generated with high confidence"/>
          <p:cNvPicPr/>
          <p:nvPr/>
        </p:nvPicPr>
        <p:blipFill>
          <a:blip r:embed="rId2"/>
          <a:stretch/>
        </p:blipFill>
        <p:spPr>
          <a:xfrm>
            <a:off x="8693640" y="3857040"/>
            <a:ext cx="3169440" cy="220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Picture 12" descr="A close up of a map&#10;&#10;Description generated with high confidence"/>
          <p:cNvPicPr/>
          <p:nvPr/>
        </p:nvPicPr>
        <p:blipFill>
          <a:blip r:embed="rId3"/>
          <a:srcRect l="4066" t="0" r="4496" b="0"/>
          <a:stretch/>
        </p:blipFill>
        <p:spPr>
          <a:xfrm>
            <a:off x="4964040" y="3653280"/>
            <a:ext cx="3853440" cy="316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" name="Picture 5" descr=""/>
          <p:cNvPicPr/>
          <p:nvPr/>
        </p:nvPicPr>
        <p:blipFill>
          <a:blip r:embed="rId4"/>
          <a:stretch/>
        </p:blipFill>
        <p:spPr>
          <a:xfrm>
            <a:off x="61200" y="1355040"/>
            <a:ext cx="5511960" cy="4407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Picture 9" descr="A close up of a map&#10;&#10;Description generated with high confidence"/>
          <p:cNvPicPr/>
          <p:nvPr/>
        </p:nvPicPr>
        <p:blipFill>
          <a:blip r:embed="rId5"/>
          <a:srcRect l="0" t="0" r="0" b="729"/>
          <a:stretch/>
        </p:blipFill>
        <p:spPr>
          <a:xfrm>
            <a:off x="7035120" y="244800"/>
            <a:ext cx="4885560" cy="3412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Star: 32 Points 8"/>
          <p:cNvSpPr/>
          <p:nvPr/>
        </p:nvSpPr>
        <p:spPr>
          <a:xfrm rot="488400">
            <a:off x="1831680" y="513000"/>
            <a:ext cx="8863920" cy="58140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886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600" strike="noStrike" u="none">
                <a:solidFill>
                  <a:schemeClr val="lt1"/>
                </a:solidFill>
                <a:effectLst/>
                <a:uFillTx/>
                <a:latin typeface="Stencil Std"/>
              </a:rPr>
              <a:t>(E)</a:t>
            </a:r>
            <a:br>
              <a:rPr sz="2000"/>
            </a:br>
            <a:r>
              <a:rPr b="1" lang="en-US" sz="2000" strike="noStrike" u="none">
                <a:solidFill>
                  <a:schemeClr val="lt1"/>
                </a:solidFill>
                <a:effectLst/>
                <a:uFillTx/>
                <a:latin typeface="Stencil Std"/>
              </a:rPr>
              <a:t>The result is equal to or better than the most recent human-created solution to a long-standing problem for which there has been a succession of increasingly better human-created solutions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658445A-6A7E-496D-95B5-1EE24F91B698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205" name="Picture 2" descr="http://static2.hypable.com/wp-content/uploads/2016/08/pride-and-prejudice-and-zombies-book-cover.jpg"/>
          <p:cNvPicPr/>
          <p:nvPr/>
        </p:nvPicPr>
        <p:blipFill>
          <a:blip r:embed="rId2"/>
          <a:stretch/>
        </p:blipFill>
        <p:spPr>
          <a:xfrm>
            <a:off x="-484200" y="0"/>
            <a:ext cx="13354200" cy="685764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06" name="Speech Bubble: Rectangle with Corners Rounded 3"/>
          <p:cNvSpPr/>
          <p:nvPr/>
        </p:nvSpPr>
        <p:spPr>
          <a:xfrm>
            <a:off x="1477440" y="3915000"/>
            <a:ext cx="4088520" cy="2380680"/>
          </a:xfrm>
          <a:prstGeom prst="wedgeRoundRectCallout">
            <a:avLst>
              <a:gd name="adj1" fmla="val 69868"/>
              <a:gd name="adj2" fmla="val -44066"/>
              <a:gd name="adj3" fmla="val 16667"/>
            </a:avLst>
          </a:prstGeom>
          <a:solidFill>
            <a:srgbClr val="4472c4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4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Thanks for your attention</a:t>
            </a:r>
            <a:endParaRPr b="0" lang="en-US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7" name="Speech Bubble: Rectangle with Corners Rounded 5"/>
          <p:cNvSpPr/>
          <p:nvPr/>
        </p:nvSpPr>
        <p:spPr>
          <a:xfrm>
            <a:off x="221040" y="288000"/>
            <a:ext cx="5476320" cy="1823040"/>
          </a:xfrm>
          <a:prstGeom prst="wedgeRoundRectCallout">
            <a:avLst>
              <a:gd name="adj1" fmla="val 40880"/>
              <a:gd name="adj2" fmla="val 62059"/>
              <a:gd name="adj3" fmla="val 16667"/>
            </a:avLst>
          </a:prstGeom>
          <a:solidFill>
            <a:srgbClr val="4472c4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Scared? Check out Observer’s “The great British Brexit robbery: how our democracy was hijacked”</a:t>
            </a:r>
            <a:br>
              <a:rPr sz="2800"/>
            </a:br>
            <a:r>
              <a:rPr b="1" lang="en-US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by Carole Cadwalladr</a:t>
            </a:r>
            <a:endParaRPr b="0" lang="en-US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8" name="PlaceHolder 1"/>
          <p:cNvSpPr>
            <a:spLocks noGrp="1"/>
          </p:cNvSpPr>
          <p:nvPr>
            <p:ph type="dt" idx="4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55A598-B155-4696-B443-0A3F9B58A3D3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8" name="Title 1"/>
          <p:cNvSpPr/>
          <p:nvPr/>
        </p:nvSpPr>
        <p:spPr>
          <a:xfrm>
            <a:off x="285120" y="823680"/>
            <a:ext cx="11635560" cy="36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1" lang="en-US" sz="6000" strike="noStrike" u="none">
                <a:solidFill>
                  <a:schemeClr val="dk1"/>
                </a:solidFill>
                <a:effectLst>
                  <a:glow rad="380880">
                    <a:srgbClr val="ffffff">
                      <a:alpha val="70000"/>
                    </a:srgbClr>
                  </a:glow>
                </a:effectLst>
                <a:uFillTx/>
                <a:latin typeface="Arial Black"/>
              </a:rPr>
              <a:t>Multi-Objective Evolutionary Algorithms for Influence Maximization in Social Networks</a:t>
            </a:r>
            <a:endParaRPr b="0" lang="en-US" sz="6000" strike="noStrike" u="none">
              <a:solidFill>
                <a:srgbClr val="000000"/>
              </a:solidFill>
              <a:effectLst>
                <a:glow rad="380880">
                  <a:srgbClr val="ffffff">
                    <a:alpha val="70000"/>
                  </a:srgbClr>
                </a:glow>
              </a:effectLst>
              <a:uFillTx/>
              <a:latin typeface="Arial"/>
            </a:endParaRPr>
          </a:p>
        </p:txBody>
      </p:sp>
      <p:pic>
        <p:nvPicPr>
          <p:cNvPr id="109" name="Picture 2" descr="Risultati immagini per university of twente"/>
          <p:cNvPicPr/>
          <p:nvPr/>
        </p:nvPicPr>
        <p:blipFill>
          <a:blip r:embed="rId2"/>
          <a:stretch/>
        </p:blipFill>
        <p:spPr>
          <a:xfrm>
            <a:off x="3198600" y="5389560"/>
            <a:ext cx="915840" cy="91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Picture 4" descr="Risultati immagini per epfl"/>
          <p:cNvPicPr/>
          <p:nvPr/>
        </p:nvPicPr>
        <p:blipFill>
          <a:blip r:embed="rId3"/>
          <a:stretch/>
        </p:blipFill>
        <p:spPr>
          <a:xfrm>
            <a:off x="4424040" y="5458320"/>
            <a:ext cx="1499760" cy="71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Picture 8" descr="Risultati immagini per politecnico di torino"/>
          <p:cNvPicPr/>
          <p:nvPr/>
        </p:nvPicPr>
        <p:blipFill>
          <a:blip r:embed="rId4"/>
          <a:stretch/>
        </p:blipFill>
        <p:spPr>
          <a:xfrm>
            <a:off x="6233400" y="5389560"/>
            <a:ext cx="915840" cy="91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Picture 10" descr="Risultati immagini per inra"/>
          <p:cNvPicPr/>
          <p:nvPr/>
        </p:nvPicPr>
        <p:blipFill>
          <a:blip r:embed="rId5"/>
          <a:stretch/>
        </p:blipFill>
        <p:spPr>
          <a:xfrm>
            <a:off x="7458840" y="5501160"/>
            <a:ext cx="1689480" cy="692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Subtitle 2"/>
          <p:cNvSpPr/>
          <p:nvPr/>
        </p:nvSpPr>
        <p:spPr>
          <a:xfrm>
            <a:off x="285120" y="4437720"/>
            <a:ext cx="1163556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rial Black"/>
              </a:rPr>
              <a:t>D. Bucur, G. Iacca, A. Marcelli, G. Squillero, A. Tonda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dt" idx="3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0BA6ADF-D188-416E-ADE9-1906C364F5B1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7" name="Picture 2" descr="Risultati immagini per alex jones"/>
          <p:cNvPicPr/>
          <p:nvPr/>
        </p:nvPicPr>
        <p:blipFill>
          <a:blip r:embed="rId2"/>
          <a:srcRect l="18679" t="0" r="10566" b="0"/>
          <a:stretch/>
        </p:blipFill>
        <p:spPr>
          <a:xfrm>
            <a:off x="6323040" y="523440"/>
            <a:ext cx="5171040" cy="4032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4" descr="Risultati immagini per cenk uygur"/>
          <p:cNvPicPr/>
          <p:nvPr/>
        </p:nvPicPr>
        <p:blipFill>
          <a:blip r:embed="rId3"/>
          <a:srcRect l="3469" t="0" r="3469" b="0"/>
          <a:stretch/>
        </p:blipFill>
        <p:spPr>
          <a:xfrm>
            <a:off x="731160" y="486360"/>
            <a:ext cx="5171040" cy="406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Rounded Rectangle 3"/>
          <p:cNvSpPr/>
          <p:nvPr/>
        </p:nvSpPr>
        <p:spPr>
          <a:xfrm>
            <a:off x="1552320" y="4420800"/>
            <a:ext cx="3528000" cy="575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3M followers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Rounded Rectangle 6"/>
          <p:cNvSpPr/>
          <p:nvPr/>
        </p:nvSpPr>
        <p:spPr>
          <a:xfrm>
            <a:off x="7144560" y="4455360"/>
            <a:ext cx="3528000" cy="575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2M followers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1" name="Picture 6" descr="Risultati immagini per youtube"/>
          <p:cNvPicPr/>
          <p:nvPr/>
        </p:nvPicPr>
        <p:blipFill>
          <a:blip r:embed="rId4"/>
          <a:stretch/>
        </p:blipFill>
        <p:spPr>
          <a:xfrm>
            <a:off x="5007960" y="5209560"/>
            <a:ext cx="2175840" cy="122364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22" name="Picture 13" descr="A close up of a sign&#10;&#10;Description generated with very high confidence"/>
          <p:cNvPicPr/>
          <p:nvPr/>
        </p:nvPicPr>
        <p:blipFill>
          <a:blip r:embed="rId5"/>
          <a:stretch/>
        </p:blipFill>
        <p:spPr>
          <a:xfrm>
            <a:off x="7434000" y="1065240"/>
            <a:ext cx="2949120" cy="2949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Picture 21" descr="A close up of a sign&#10;&#10;Description generated with very high confidence"/>
          <p:cNvPicPr/>
          <p:nvPr/>
        </p:nvPicPr>
        <p:blipFill>
          <a:blip r:embed="rId6"/>
          <a:stretch/>
        </p:blipFill>
        <p:spPr>
          <a:xfrm>
            <a:off x="1842120" y="1046520"/>
            <a:ext cx="2949120" cy="2949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dt" idx="3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48E350-9422-46D1-9FD7-1C0C9F0DBA15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" dur="indefinite" restart="never" nodeType="tmRoot">
          <p:childTnLst>
            <p:seq>
              <p:cTn id="33" dur="indefinite" nodeType="mainSeq"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7" name="TextBox 2"/>
          <p:cNvSpPr/>
          <p:nvPr/>
        </p:nvSpPr>
        <p:spPr>
          <a:xfrm>
            <a:off x="795960" y="999000"/>
            <a:ext cx="10599840" cy="449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en-US" sz="66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The connectivity that is the heart of globalization can be exploited</a:t>
            </a:r>
            <a:endParaRPr b="0" lang="en-US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— Alex Younger, head of MI6</a:t>
            </a:r>
            <a:br>
              <a:rPr sz="4400"/>
            </a:br>
            <a:r>
              <a:rPr b="1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December 2016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EA797DC-3DAC-4922-A27F-7B6503F73E03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Rectangle 1"/>
          <p:cNvSpPr/>
          <p:nvPr/>
        </p:nvSpPr>
        <p:spPr>
          <a:xfrm>
            <a:off x="418680" y="31500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Influence Maximization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How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effective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is your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influence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?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Societies can be modeled with graphs as “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social networks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”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Formal problem: 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Given graph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G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, find set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of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nodes, such as influence propagation from nodes in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</a:t>
            </a: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reaches as many nodes as possible in </a:t>
            </a:r>
            <a:r>
              <a:rPr b="1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G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3" name="Picture 2" descr="Risultati immagini per maximize influence"/>
          <p:cNvPicPr/>
          <p:nvPr/>
        </p:nvPicPr>
        <p:blipFill>
          <a:blip r:embed="rId2"/>
          <a:srcRect l="0" t="0" r="0" b="34496"/>
          <a:stretch/>
        </p:blipFill>
        <p:spPr>
          <a:xfrm>
            <a:off x="5434920" y="4629960"/>
            <a:ext cx="6382800" cy="1891440"/>
          </a:xfrm>
          <a:prstGeom prst="rect">
            <a:avLst/>
          </a:prstGeom>
          <a:solidFill>
            <a:srgbClr val="ededed"/>
          </a:solidFill>
          <a:ln cap="sq" w="88900">
            <a:solidFill>
              <a:srgbClr val="ffffff"/>
            </a:solidFill>
            <a:miter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4" name="PlaceHolder 3"/>
          <p:cNvSpPr>
            <a:spLocks noGrp="1"/>
          </p:cNvSpPr>
          <p:nvPr>
            <p:ph type="dt" idx="3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2B49F84-44C6-4409-B46A-BBC2B79ED136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Rectangle 1"/>
          <p:cNvSpPr/>
          <p:nvPr/>
        </p:nvSpPr>
        <p:spPr>
          <a:xfrm>
            <a:off x="425880" y="42300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Influence propagation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Independent Cascade (IC)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57200" indent="0" algn="ctr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p(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n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ymbol"/>
              </a:rPr>
              <a:t>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 = </a:t>
            </a:r>
            <a:r>
              <a:rPr b="1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, set by the user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Weighted Cascade (WC)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57200" indent="0" algn="ctr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p(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n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ymbol"/>
              </a:rPr>
              <a:t>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 = 1 / in-degree(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Facebook, Amazon, Baidu, Google, …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57200" indent="0" algn="ctr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p(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n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ymbol"/>
              </a:rPr>
              <a:t>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 = ???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9" name="Picture 12" descr="A picture containing thing, sword, weapon&#10;&#10;Description generated with very high confidence"/>
          <p:cNvPicPr/>
          <p:nvPr/>
        </p:nvPicPr>
        <p:blipFill>
          <a:blip r:embed="rId2"/>
          <a:stretch/>
        </p:blipFill>
        <p:spPr>
          <a:xfrm rot="1416600">
            <a:off x="8179200" y="1370880"/>
            <a:ext cx="1717200" cy="101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" name="Picture 2" descr="Image result for Edward Bernays"/>
          <p:cNvPicPr/>
          <p:nvPr/>
        </p:nvPicPr>
        <p:blipFill>
          <a:blip r:embed="rId3"/>
          <a:srcRect l="0" t="0" r="47449" b="0"/>
          <a:stretch/>
        </p:blipFill>
        <p:spPr>
          <a:xfrm>
            <a:off x="9449280" y="3954960"/>
            <a:ext cx="2368440" cy="25354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41" name="PlaceHolder 3"/>
          <p:cNvSpPr>
            <a:spLocks noGrp="1"/>
          </p:cNvSpPr>
          <p:nvPr>
            <p:ph type="dt" idx="3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8945E73-BA06-4F11-BC24-363CC6BD6EA9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Heuristics for Influence Maximization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High Degree (HIGHDEG)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Single Discount (SDISC)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Cost-Effective Forward selection (CEF)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Cost-Effective Lazy Forward selection  (CELF)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6" name="Star: 32 Points 5"/>
          <p:cNvSpPr/>
          <p:nvPr/>
        </p:nvSpPr>
        <p:spPr>
          <a:xfrm rot="20493000">
            <a:off x="2895120" y="2768040"/>
            <a:ext cx="8863920" cy="293544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429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600" strike="noStrike" u="none">
                <a:solidFill>
                  <a:schemeClr val="lt1"/>
                </a:solidFill>
                <a:effectLst/>
                <a:uFillTx/>
                <a:latin typeface="Stencil Std"/>
              </a:rPr>
              <a:t>(G)</a:t>
            </a:r>
            <a:br>
              <a:rPr sz="2000"/>
            </a:br>
            <a:r>
              <a:rPr b="1" lang="en-US" sz="2000" strike="noStrike" u="none">
                <a:solidFill>
                  <a:schemeClr val="lt1"/>
                </a:solidFill>
                <a:effectLst/>
                <a:uFillTx/>
                <a:latin typeface="Stencil Std"/>
              </a:rPr>
              <a:t>The result solves a problem of indisputable difficulty in its field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171E35-E622-43F1-9921-248F01AFA70C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0"/>
          <p:cNvGrpSpPr/>
          <p:nvPr/>
        </p:nvGrpSpPr>
        <p:grpSpPr>
          <a:xfrm>
            <a:off x="442080" y="209160"/>
            <a:ext cx="2085120" cy="2842560"/>
            <a:chOff x="442080" y="209160"/>
            <a:chExt cx="2085120" cy="2842560"/>
          </a:xfrm>
        </p:grpSpPr>
        <p:pic>
          <p:nvPicPr>
            <p:cNvPr id="149" name="Picture 5" descr="A person sitting on a chair&#10;&#10;Description generated with high confidence"/>
            <p:cNvPicPr/>
            <p:nvPr/>
          </p:nvPicPr>
          <p:blipFill>
            <a:blip r:embed="rId1"/>
            <a:stretch/>
          </p:blipFill>
          <p:spPr>
            <a:xfrm>
              <a:off x="442080" y="209160"/>
              <a:ext cx="2085120" cy="2581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TextBox 6"/>
            <p:cNvSpPr/>
            <p:nvPr/>
          </p:nvSpPr>
          <p:spPr>
            <a:xfrm>
              <a:off x="442080" y="2791080"/>
              <a:ext cx="2085120" cy="260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Jane Austen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51" name="Group 11"/>
          <p:cNvGrpSpPr/>
          <p:nvPr/>
        </p:nvGrpSpPr>
        <p:grpSpPr>
          <a:xfrm>
            <a:off x="442080" y="3731400"/>
            <a:ext cx="2085120" cy="2842560"/>
            <a:chOff x="442080" y="3731400"/>
            <a:chExt cx="2085120" cy="2842560"/>
          </a:xfrm>
        </p:grpSpPr>
        <p:pic>
          <p:nvPicPr>
            <p:cNvPr id="152" name="Picture 3" descr="A person wearing glasses&#10;&#10;Description generated with very high confidence"/>
            <p:cNvPicPr/>
            <p:nvPr/>
          </p:nvPicPr>
          <p:blipFill>
            <a:blip r:embed="rId2"/>
            <a:srcRect l="0" t="0" r="0" b="17290"/>
            <a:stretch/>
          </p:blipFill>
          <p:spPr>
            <a:xfrm>
              <a:off x="446760" y="3731400"/>
              <a:ext cx="2080440" cy="2581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3" name="TextBox 9"/>
            <p:cNvSpPr/>
            <p:nvPr/>
          </p:nvSpPr>
          <p:spPr>
            <a:xfrm>
              <a:off x="442080" y="6313320"/>
              <a:ext cx="2085120" cy="260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George Romero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54" name="Picture 15" descr=""/>
          <p:cNvPicPr/>
          <p:nvPr/>
        </p:nvPicPr>
        <p:blipFill>
          <a:blip r:embed="rId3"/>
          <a:stretch/>
        </p:blipFill>
        <p:spPr>
          <a:xfrm>
            <a:off x="2984040" y="1985400"/>
            <a:ext cx="1752480" cy="267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Picture 21" descr="A group of people standing next to a person&#10;&#10;Description generated with high confidence"/>
          <p:cNvPicPr/>
          <p:nvPr/>
        </p:nvPicPr>
        <p:blipFill>
          <a:blip r:embed="rId4"/>
          <a:stretch/>
        </p:blipFill>
        <p:spPr>
          <a:xfrm>
            <a:off x="5859000" y="2636280"/>
            <a:ext cx="6068880" cy="364176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56" name="Picture 23" descr="A picture containing thing, object&#10;&#10;Description generated with high confidence"/>
          <p:cNvPicPr/>
          <p:nvPr/>
        </p:nvPicPr>
        <p:blipFill>
          <a:blip r:embed="rId5"/>
          <a:stretch/>
        </p:blipFill>
        <p:spPr>
          <a:xfrm>
            <a:off x="5558760" y="660240"/>
            <a:ext cx="6368760" cy="207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Arrow: Right 24"/>
          <p:cNvSpPr/>
          <p:nvPr/>
        </p:nvSpPr>
        <p:spPr>
          <a:xfrm rot="2519400">
            <a:off x="2222640" y="1612440"/>
            <a:ext cx="1065960" cy="744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58" name="Arrow: Right 25"/>
          <p:cNvSpPr/>
          <p:nvPr/>
        </p:nvSpPr>
        <p:spPr>
          <a:xfrm rot="18986400">
            <a:off x="2220120" y="4198320"/>
            <a:ext cx="1065960" cy="744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59" name="Arrow: Right 26"/>
          <p:cNvSpPr/>
          <p:nvPr/>
        </p:nvSpPr>
        <p:spPr>
          <a:xfrm>
            <a:off x="4736880" y="3092400"/>
            <a:ext cx="1257120" cy="744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60" name="Rectangle 29"/>
          <p:cNvSpPr/>
          <p:nvPr/>
        </p:nvSpPr>
        <p:spPr>
          <a:xfrm>
            <a:off x="5016960" y="1593000"/>
            <a:ext cx="575280" cy="6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grpSp>
        <p:nvGrpSpPr>
          <p:cNvPr id="161" name="Group 7"/>
          <p:cNvGrpSpPr/>
          <p:nvPr/>
        </p:nvGrpSpPr>
        <p:grpSpPr>
          <a:xfrm>
            <a:off x="10021320" y="209160"/>
            <a:ext cx="2006280" cy="3255480"/>
            <a:chOff x="10021320" y="209160"/>
            <a:chExt cx="2006280" cy="3255480"/>
          </a:xfrm>
        </p:grpSpPr>
        <p:grpSp>
          <p:nvGrpSpPr>
            <p:cNvPr id="162" name="Group 2"/>
            <p:cNvGrpSpPr/>
            <p:nvPr/>
          </p:nvGrpSpPr>
          <p:grpSpPr>
            <a:xfrm>
              <a:off x="10021320" y="228240"/>
              <a:ext cx="2006280" cy="3236400"/>
              <a:chOff x="10021320" y="228240"/>
              <a:chExt cx="2006280" cy="3236400"/>
            </a:xfrm>
          </p:grpSpPr>
          <p:pic>
            <p:nvPicPr>
              <p:cNvPr id="163" name="Picture 4" descr="Image result for Seth Grahame-Smith"/>
              <p:cNvPicPr/>
              <p:nvPr/>
            </p:nvPicPr>
            <p:blipFill>
              <a:blip r:embed="rId6"/>
              <a:stretch/>
            </p:blipFill>
            <p:spPr>
              <a:xfrm>
                <a:off x="10021320" y="228240"/>
                <a:ext cx="2006280" cy="258804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</a:ln>
            </p:spPr>
          </p:pic>
          <p:sp>
            <p:nvSpPr>
              <p:cNvPr id="164" name="TextBox 16"/>
              <p:cNvSpPr/>
              <p:nvPr/>
            </p:nvSpPr>
            <p:spPr>
              <a:xfrm>
                <a:off x="10021320" y="2818800"/>
                <a:ext cx="2006280" cy="645840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1" lang="en-US" sz="1800" strike="noStrike" u="none">
                    <a:solidFill>
                      <a:schemeClr val="dk1"/>
                    </a:solidFill>
                    <a:effectLst/>
                    <a:uFillTx/>
                    <a:latin typeface="Calibri"/>
                  </a:rPr>
                  <a:t>Seth</a:t>
                </a:r>
                <a:br>
                  <a:rPr sz="1800"/>
                </a:br>
                <a:r>
                  <a:rPr b="1" lang="en-US" sz="1800" strike="noStrike" u="none">
                    <a:solidFill>
                      <a:schemeClr val="dk1"/>
                    </a:solidFill>
                    <a:effectLst/>
                    <a:uFillTx/>
                    <a:latin typeface="Calibri"/>
                  </a:rPr>
                  <a:t>Grahame-Smith</a:t>
                </a:r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65" name="Rectangle 4"/>
            <p:cNvSpPr/>
            <p:nvPr/>
          </p:nvSpPr>
          <p:spPr>
            <a:xfrm>
              <a:off x="10021320" y="209160"/>
              <a:ext cx="2006280" cy="325548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66" name="PlaceHolder 1"/>
          <p:cNvSpPr>
            <a:spLocks noGrp="1"/>
          </p:cNvSpPr>
          <p:nvPr>
            <p:ph type="dt" idx="4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6332DAF-4DA5-4FEA-867F-65C5B4EF21CF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0" descr="A picture containing map, tex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85120" y="288000"/>
            <a:ext cx="1163556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Rectangle 1"/>
          <p:cNvSpPr/>
          <p:nvPr/>
        </p:nvSpPr>
        <p:spPr>
          <a:xfrm>
            <a:off x="360720" y="360720"/>
            <a:ext cx="11354040" cy="613008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Evolutionary Influence Maximization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Two conflicting objectives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Maximize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influence in </a:t>
            </a: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G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Minimize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number </a:t>
            </a: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 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of nodes in </a:t>
            </a: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Intuitions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MOEAs are not bad at preserving diversity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 good solution for </a:t>
            </a: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is likely to be </a:t>
            </a:r>
            <a:r>
              <a:rPr b="0" i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similar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to good solutions for </a:t>
            </a: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k+1 </a:t>
            </a: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and</a:t>
            </a: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k-1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Use Pareto front to choose the best tradeoff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dt" idx="4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HUMIES2017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squillero@polito.it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14A00E-063D-4949-8641-540A232F5719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Application>LibreOffice/25.2.3.2$Linux_X86_64 LibreOffice_project/520$Build-2</Application>
  <AppVersion>15.0000</AppVersion>
  <Words>471</Words>
  <Paragraphs>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2017-07-04T16:32:12Z</dcterms:created>
  <dc:creator>Giovanni Squillero</dc:creator>
  <dc:description/>
  <dc:language>en-US</dc:language>
  <cp:lastModifiedBy>Giovanni Squillero</cp:lastModifiedBy>
  <dcterms:modified xsi:type="dcterms:W3CDTF">2017-07-06T07:00:17Z</dcterms:modified>
  <cp:revision>45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</vt:r8>
  </property>
  <property fmtid="{D5CDD505-2E9C-101B-9397-08002B2CF9AE}" pid="3" name="PresentationFormat">
    <vt:lpwstr>Widescreen</vt:lpwstr>
  </property>
  <property fmtid="{D5CDD505-2E9C-101B-9397-08002B2CF9AE}" pid="4" name="Slides">
    <vt:r8>14</vt:r8>
  </property>
</Properties>
</file>