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617" r:id="rId4"/>
    <p:sldId id="628" r:id="rId5"/>
    <p:sldId id="618" r:id="rId6"/>
    <p:sldId id="625" r:id="rId7"/>
    <p:sldId id="584" r:id="rId8"/>
    <p:sldId id="597" r:id="rId9"/>
    <p:sldId id="622" r:id="rId10"/>
    <p:sldId id="620" r:id="rId11"/>
    <p:sldId id="610" r:id="rId12"/>
    <p:sldId id="608" r:id="rId13"/>
    <p:sldId id="623" r:id="rId14"/>
    <p:sldId id="609" r:id="rId15"/>
    <p:sldId id="624" r:id="rId16"/>
    <p:sldId id="28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75592" autoAdjust="0"/>
  </p:normalViewPr>
  <p:slideViewPr>
    <p:cSldViewPr snapToGrid="0">
      <p:cViewPr varScale="1">
        <p:scale>
          <a:sx n="71" d="100"/>
          <a:sy n="71" d="100"/>
        </p:scale>
        <p:origin x="852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66F54-40FC-42E5-8399-104A7EF75CAB}" type="datetimeFigureOut">
              <a:rPr lang="en-BE" smtClean="0"/>
              <a:t>15/07/2025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0ED97-3E90-4264-A55C-8E41CBB53F1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26474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0ED97-3E90-4264-A55C-8E41CBB53F15}" type="slidenum">
              <a:rPr lang="en-BE" smtClean="0"/>
              <a:t>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97630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0ED97-3E90-4264-A55C-8E41CBB53F15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53222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4189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805E6-C2DA-AEF5-6E51-4FF61763A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302C78-D6EB-E6BF-239F-FAA05278A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3B3376-7E89-C8F9-2AD1-0F9D8946D3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0F6D9-1AF6-0BC8-225D-A7F8034FC2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2327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onlly this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1451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928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0ED97-3E90-4264-A55C-8E41CBB53F15}" type="slidenum">
              <a:rPr lang="en-BE" smtClean="0"/>
              <a:t>11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05795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4258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4A95-E5A8-4532-B5FB-22E242C5A381}" type="datetimeFigureOut">
              <a:rPr lang="en-BE" smtClean="0"/>
              <a:t>15/07/2025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7ECA-FCF0-4BC2-90D7-8DBC5823362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53887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4A95-E5A8-4532-B5FB-22E242C5A381}" type="datetimeFigureOut">
              <a:rPr lang="en-BE" smtClean="0"/>
              <a:t>15/07/2025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7ECA-FCF0-4BC2-90D7-8DBC5823362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2772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4A95-E5A8-4532-B5FB-22E242C5A381}" type="datetimeFigureOut">
              <a:rPr lang="en-BE" smtClean="0"/>
              <a:t>15/07/2025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7ECA-FCF0-4BC2-90D7-8DBC5823362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07023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4A95-E5A8-4532-B5FB-22E242C5A381}" type="datetimeFigureOut">
              <a:rPr lang="en-BE" smtClean="0"/>
              <a:t>15/07/2025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7ECA-FCF0-4BC2-90D7-8DBC5823362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67366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846618" y="6210000"/>
            <a:ext cx="5180182" cy="648000"/>
          </a:xfrm>
        </p:spPr>
        <p:txBody>
          <a:bodyPr/>
          <a:lstStyle/>
          <a:p>
            <a:pPr algn="l"/>
            <a:r>
              <a:rPr lang="en-US" sz="1000" dirty="0"/>
              <a:t>Dept. of Electrical Engineering, KU Leuven</a:t>
            </a:r>
            <a:endParaRPr lang="nl-NL" sz="10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00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4A95-E5A8-4532-B5FB-22E242C5A381}" type="datetimeFigureOut">
              <a:rPr lang="en-BE" smtClean="0"/>
              <a:t>15/07/2025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7ECA-FCF0-4BC2-90D7-8DBC5823362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7858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4A95-E5A8-4532-B5FB-22E242C5A381}" type="datetimeFigureOut">
              <a:rPr lang="en-BE" smtClean="0"/>
              <a:t>15/07/2025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7ECA-FCF0-4BC2-90D7-8DBC5823362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0083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4A95-E5A8-4532-B5FB-22E242C5A381}" type="datetimeFigureOut">
              <a:rPr lang="en-BE" smtClean="0"/>
              <a:t>15/07/2025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7ECA-FCF0-4BC2-90D7-8DBC5823362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7055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4A95-E5A8-4532-B5FB-22E242C5A381}" type="datetimeFigureOut">
              <a:rPr lang="en-BE" smtClean="0"/>
              <a:t>15/07/2025</a:t>
            </a:fld>
            <a:endParaRPr lang="en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7ECA-FCF0-4BC2-90D7-8DBC5823362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77836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4A95-E5A8-4532-B5FB-22E242C5A381}" type="datetimeFigureOut">
              <a:rPr lang="en-BE" smtClean="0"/>
              <a:t>15/07/2025</a:t>
            </a:fld>
            <a:endParaRPr lang="en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7ECA-FCF0-4BC2-90D7-8DBC5823362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1745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4A95-E5A8-4532-B5FB-22E242C5A381}" type="datetimeFigureOut">
              <a:rPr lang="en-BE" smtClean="0"/>
              <a:t>15/07/2025</a:t>
            </a:fld>
            <a:endParaRPr lang="en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7ECA-FCF0-4BC2-90D7-8DBC5823362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82218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4A95-E5A8-4532-B5FB-22E242C5A381}" type="datetimeFigureOut">
              <a:rPr lang="en-BE" smtClean="0"/>
              <a:t>15/07/2025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7ECA-FCF0-4BC2-90D7-8DBC5823362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4362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4A95-E5A8-4532-B5FB-22E242C5A381}" type="datetimeFigureOut">
              <a:rPr lang="en-BE" smtClean="0"/>
              <a:t>15/07/2025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7ECA-FCF0-4BC2-90D7-8DBC5823362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7976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94A95-E5A8-4532-B5FB-22E242C5A381}" type="datetimeFigureOut">
              <a:rPr lang="en-BE" smtClean="0"/>
              <a:t>15/07/2025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57ECA-FCF0-4BC2-90D7-8DBC5823362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8367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1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32728A01-2C9D-3B4A-1A9E-456B2D449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97927" cy="6865422"/>
          </a:xfrm>
          <a:prstGeom prst="rect">
            <a:avLst/>
          </a:prstGeom>
        </p:spPr>
      </p:pic>
      <p:sp>
        <p:nvSpPr>
          <p:cNvPr id="5" name="Text 0">
            <a:extLst>
              <a:ext uri="{FF2B5EF4-FFF2-40B4-BE49-F238E27FC236}">
                <a16:creationId xmlns:a16="http://schemas.microsoft.com/office/drawing/2014/main" id="{4D6F17AF-25E9-332D-106E-4D1CD1D7BFBA}"/>
              </a:ext>
            </a:extLst>
          </p:cNvPr>
          <p:cNvSpPr/>
          <p:nvPr/>
        </p:nvSpPr>
        <p:spPr>
          <a:xfrm>
            <a:off x="5254274" y="1257912"/>
            <a:ext cx="6297018" cy="25207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GB" sz="3708" dirty="0"/>
              <a:t>Designing Hardware-Friendly Hash Functions for Network Security Using Cartesian Genetic Programming</a:t>
            </a:r>
          </a:p>
          <a:p>
            <a:pPr>
              <a:lnSpc>
                <a:spcPts val="4625"/>
              </a:lnSpc>
            </a:pPr>
            <a:endParaRPr lang="en-US" sz="3708" dirty="0"/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EE7511F7-01F6-79A4-0E4E-758F48187A90}"/>
              </a:ext>
            </a:extLst>
          </p:cNvPr>
          <p:cNvSpPr/>
          <p:nvPr/>
        </p:nvSpPr>
        <p:spPr>
          <a:xfrm>
            <a:off x="5448238" y="3126581"/>
            <a:ext cx="6297018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endParaRPr lang="en-US" sz="1458" b="1" dirty="0"/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C3B1B172-E70C-8A6C-AD3B-6C8381D50B7D}"/>
              </a:ext>
            </a:extLst>
          </p:cNvPr>
          <p:cNvSpPr/>
          <p:nvPr/>
        </p:nvSpPr>
        <p:spPr>
          <a:xfrm>
            <a:off x="5254274" y="4385926"/>
            <a:ext cx="6297018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b="1" dirty="0">
                <a:solidFill>
                  <a:srgbClr val="FF0000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Mujtaba Hassan</a:t>
            </a:r>
            <a:r>
              <a:rPr lang="en-US" dirty="0"/>
              <a:t>, Jo Vliegen, Stjepan Picek, Nele Mentens</a:t>
            </a:r>
            <a:endParaRPr lang="en-US" b="1" dirty="0">
              <a:solidFill>
                <a:srgbClr val="2C3249"/>
              </a:solidFill>
              <a:latin typeface="Martel Sans" pitchFamily="34" charset="0"/>
              <a:ea typeface="Martel Sans" pitchFamily="34" charset="-122"/>
              <a:cs typeface="Martel Sans" pitchFamily="34" charset="-120"/>
            </a:endParaRPr>
          </a:p>
          <a:p>
            <a:pPr>
              <a:lnSpc>
                <a:spcPts val="2375"/>
              </a:lnSpc>
            </a:pPr>
            <a:endParaRPr lang="en-US" b="1" dirty="0">
              <a:solidFill>
                <a:srgbClr val="2C3249"/>
              </a:solidFill>
              <a:latin typeface="Martel Sans" pitchFamily="34" charset="0"/>
              <a:ea typeface="Martel Sans" pitchFamily="34" charset="-122"/>
              <a:cs typeface="Martel Sans" pitchFamily="34" charset="-12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873F7E-F603-AE54-A090-1BE69D719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7927" y="0"/>
            <a:ext cx="2652606" cy="8942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19BE59-2D60-0635-C17C-5A02F72DDC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2354" y="49659"/>
            <a:ext cx="1853275" cy="12082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CB99EB-EEEF-877B-8A7F-BD6ECC2484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2041" y="5295629"/>
            <a:ext cx="1311073" cy="14975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CC12D7-0133-7B59-3C75-366BF0C485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8435" y="5635242"/>
            <a:ext cx="2335312" cy="818335"/>
          </a:xfrm>
          <a:prstGeom prst="rect">
            <a:avLst/>
          </a:prstGeom>
        </p:spPr>
      </p:pic>
      <p:pic>
        <p:nvPicPr>
          <p:cNvPr id="1026" name="Picture 2" descr="esat">
            <a:extLst>
              <a:ext uri="{FF2B5EF4-FFF2-40B4-BE49-F238E27FC236}">
                <a16:creationId xmlns:a16="http://schemas.microsoft.com/office/drawing/2014/main" id="{59BF6C3B-5416-7A07-B7B0-83CAB9281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395" y="5511362"/>
            <a:ext cx="1136276" cy="106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logo of a university&#10;&#10;AI-generated content may be incorrect.">
            <a:extLst>
              <a:ext uri="{FF2B5EF4-FFF2-40B4-BE49-F238E27FC236}">
                <a16:creationId xmlns:a16="http://schemas.microsoft.com/office/drawing/2014/main" id="{9FA3F6B4-75A6-33D7-48B9-A91F16A4F5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64" y="5459077"/>
            <a:ext cx="1106809" cy="117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47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B0FA8-FAF1-6E28-A419-798679605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Genetic Programming (CGP)</a:t>
            </a:r>
            <a:endParaRPr lang="en-BE" dirty="0"/>
          </a:p>
        </p:txBody>
      </p:sp>
      <p:pic>
        <p:nvPicPr>
          <p:cNvPr id="4" name="Picture 2" descr="gp_grid">
            <a:extLst>
              <a:ext uri="{FF2B5EF4-FFF2-40B4-BE49-F238E27FC236}">
                <a16:creationId xmlns:a16="http://schemas.microsoft.com/office/drawing/2014/main" id="{1F40249F-DC10-0C6C-48C0-D22BDD9AA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707" y="2220776"/>
            <a:ext cx="5183349" cy="299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4EB8BF-9845-554F-FA17-614036B8B0C4}"/>
              </a:ext>
            </a:extLst>
          </p:cNvPr>
          <p:cNvSpPr txBox="1"/>
          <p:nvPr/>
        </p:nvSpPr>
        <p:spPr>
          <a:xfrm>
            <a:off x="596153" y="2516276"/>
            <a:ext cx="60948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800" dirty="0"/>
              <a:t> The solution to a given problem is represented as a 2D</a:t>
            </a:r>
          </a:p>
          <a:p>
            <a:pPr>
              <a:buClr>
                <a:srgbClr val="FF0000"/>
              </a:buClr>
              <a:buSzPct val="80000"/>
            </a:pPr>
            <a:r>
              <a:rPr lang="en-US" dirty="0"/>
              <a:t>   </a:t>
            </a:r>
            <a:r>
              <a:rPr lang="en-US" sz="1800" dirty="0"/>
              <a:t> grid of nodes</a:t>
            </a:r>
          </a:p>
          <a:p>
            <a:pPr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800" dirty="0"/>
              <a:t> CGP allows node re-usage and </a:t>
            </a:r>
            <a:r>
              <a:rPr lang="en-US" dirty="0"/>
              <a:t>possesses</a:t>
            </a:r>
            <a:r>
              <a:rPr lang="en-US" sz="1800" dirty="0"/>
              <a:t> </a:t>
            </a:r>
            <a:r>
              <a:rPr lang="en-US" dirty="0"/>
              <a:t>n</a:t>
            </a:r>
            <a:r>
              <a:rPr lang="en-US" sz="1800" dirty="0"/>
              <a:t>eutral </a:t>
            </a:r>
            <a:r>
              <a:rPr lang="en-US" dirty="0"/>
              <a:t>g</a:t>
            </a:r>
            <a:r>
              <a:rPr lang="en-US" sz="1800" dirty="0"/>
              <a:t>enetic</a:t>
            </a:r>
          </a:p>
          <a:p>
            <a:pPr>
              <a:buClr>
                <a:srgbClr val="FF0000"/>
              </a:buClr>
              <a:buSzPct val="80000"/>
            </a:pPr>
            <a:r>
              <a:rPr lang="en-US" dirty="0"/>
              <a:t>   </a:t>
            </a:r>
            <a:r>
              <a:rPr lang="en-US" sz="1800" dirty="0"/>
              <a:t> </a:t>
            </a:r>
            <a:r>
              <a:rPr lang="en-US" dirty="0"/>
              <a:t>d</a:t>
            </a:r>
            <a:r>
              <a:rPr lang="en-US" sz="1800" dirty="0"/>
              <a:t>rift (NGD)</a:t>
            </a:r>
          </a:p>
        </p:txBody>
      </p:sp>
    </p:spTree>
    <p:extLst>
      <p:ext uri="{BB962C8B-B14F-4D97-AF65-F5344CB8AC3E}">
        <p14:creationId xmlns:p14="http://schemas.microsoft.com/office/powerpoint/2010/main" val="2452374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B1125-A414-2732-CDA2-A1E59CB2D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21" y="679763"/>
            <a:ext cx="11041200" cy="1152000"/>
          </a:xfrm>
        </p:spPr>
        <p:txBody>
          <a:bodyPr/>
          <a:lstStyle/>
          <a:p>
            <a:r>
              <a:rPr lang="en-US" dirty="0"/>
              <a:t>Final Design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3B9411-1788-6551-9D4C-31BCDB5C3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11</a:t>
            </a:fld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1BF331-267E-1DD4-474A-C9149EAB1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8025"/>
            <a:ext cx="12192000" cy="1630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26FF89-AB36-37A2-56EB-3C199AA4B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15" y="3600192"/>
            <a:ext cx="4909024" cy="24641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E0F62D-E176-2F2E-E826-F4F12B116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0930" y="4308851"/>
            <a:ext cx="6573527" cy="241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33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B2872-2849-4A77-FB19-D826C7A3F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82" y="0"/>
            <a:ext cx="11721861" cy="1325563"/>
          </a:xfrm>
        </p:spPr>
        <p:txBody>
          <a:bodyPr>
            <a:normAutofit/>
          </a:bodyPr>
          <a:lstStyle/>
          <a:p>
            <a:r>
              <a:rPr lang="en-US" dirty="0"/>
              <a:t>FPGA Performance Comparison with Related Work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B3C142-07EA-4BD8-E7CF-EE07BD268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1509F5B-1452-8ABB-4AD2-DA0F60D5B742}"/>
              </a:ext>
            </a:extLst>
          </p:cNvPr>
          <p:cNvSpPr/>
          <p:nvPr/>
        </p:nvSpPr>
        <p:spPr>
          <a:xfrm>
            <a:off x="841782" y="5367532"/>
            <a:ext cx="824007" cy="188834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C78AAD5A-E271-03B1-3BAC-20AE72D56A55}"/>
              </a:ext>
            </a:extLst>
          </p:cNvPr>
          <p:cNvSpPr/>
          <p:nvPr/>
        </p:nvSpPr>
        <p:spPr>
          <a:xfrm>
            <a:off x="9822585" y="1480447"/>
            <a:ext cx="2121142" cy="1772001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7.92% improvement in operating frequency and throughput, along with a 7.3% improvement in latency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2BDE97-BCAC-B2F7-F06B-A3812D1E5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236" y="1527284"/>
            <a:ext cx="7997528" cy="4051074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92A8B6A3-2D05-BE81-48F2-C1334DBF1881}"/>
              </a:ext>
            </a:extLst>
          </p:cNvPr>
          <p:cNvSpPr/>
          <p:nvPr/>
        </p:nvSpPr>
        <p:spPr>
          <a:xfrm>
            <a:off x="9842644" y="3947116"/>
            <a:ext cx="1730830" cy="1498187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Throughput per Area (</a:t>
            </a:r>
            <a:r>
              <a:rPr lang="en-GB" sz="1200" dirty="0" err="1"/>
              <a:t>Tp</a:t>
            </a:r>
            <a:r>
              <a:rPr lang="en-GB" sz="1200" dirty="0"/>
              <a:t>/Area) improved by 4.5 times</a:t>
            </a:r>
            <a:endParaRPr lang="en-US" sz="1200" dirty="0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0FAC5181-10C7-9298-B971-FDC74A35903C}"/>
              </a:ext>
            </a:extLst>
          </p:cNvPr>
          <p:cNvSpPr/>
          <p:nvPr/>
        </p:nvSpPr>
        <p:spPr>
          <a:xfrm>
            <a:off x="1155392" y="2022715"/>
            <a:ext cx="389964" cy="88857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5507D8DB-CEB8-8026-D641-74F8388F33A6}"/>
              </a:ext>
            </a:extLst>
          </p:cNvPr>
          <p:cNvSpPr/>
          <p:nvPr/>
        </p:nvSpPr>
        <p:spPr>
          <a:xfrm>
            <a:off x="1100094" y="3273804"/>
            <a:ext cx="500559" cy="2790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A633662B-F8B1-6D54-78DF-42E1CC462540}"/>
              </a:ext>
            </a:extLst>
          </p:cNvPr>
          <p:cNvSpPr/>
          <p:nvPr/>
        </p:nvSpPr>
        <p:spPr>
          <a:xfrm>
            <a:off x="1155391" y="3794716"/>
            <a:ext cx="389964" cy="12748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688EC8-3BD5-3708-F0C8-B2C2AAEE3A03}"/>
              </a:ext>
            </a:extLst>
          </p:cNvPr>
          <p:cNvSpPr txBox="1"/>
          <p:nvPr/>
        </p:nvSpPr>
        <p:spPr>
          <a:xfrm>
            <a:off x="248273" y="2074061"/>
            <a:ext cx="100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Hand Crafted</a:t>
            </a:r>
            <a:endParaRPr lang="en-BE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F04D63-2D0A-C7AA-7926-1DCF7D5CB700}"/>
              </a:ext>
            </a:extLst>
          </p:cNvPr>
          <p:cNvSpPr txBox="1"/>
          <p:nvPr/>
        </p:nvSpPr>
        <p:spPr>
          <a:xfrm>
            <a:off x="247329" y="3054160"/>
            <a:ext cx="100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Hand Crafted</a:t>
            </a:r>
            <a:endParaRPr lang="en-BE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6C9226-155A-063E-B027-7A8ADC84F293}"/>
              </a:ext>
            </a:extLst>
          </p:cNvPr>
          <p:cNvSpPr txBox="1"/>
          <p:nvPr/>
        </p:nvSpPr>
        <p:spPr>
          <a:xfrm>
            <a:off x="247329" y="4199165"/>
            <a:ext cx="100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Hand Crafted</a:t>
            </a:r>
            <a:endParaRPr lang="en-BE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D4B4B7-170C-BDCC-FA0E-84BBC2AAD9B4}"/>
              </a:ext>
            </a:extLst>
          </p:cNvPr>
          <p:cNvSpPr txBox="1"/>
          <p:nvPr/>
        </p:nvSpPr>
        <p:spPr>
          <a:xfrm>
            <a:off x="847617" y="5553813"/>
            <a:ext cx="1005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Ours</a:t>
            </a:r>
            <a:endParaRPr lang="en-BE" sz="1600" dirty="0"/>
          </a:p>
        </p:txBody>
      </p:sp>
    </p:spTree>
    <p:extLst>
      <p:ext uri="{BB962C8B-B14F-4D97-AF65-F5344CB8AC3E}">
        <p14:creationId xmlns:p14="http://schemas.microsoft.com/office/powerpoint/2010/main" val="233291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19202-E021-2EE0-E939-39379413C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2" y="121024"/>
            <a:ext cx="10396819" cy="1074690"/>
          </a:xfrm>
        </p:spPr>
        <p:txBody>
          <a:bodyPr>
            <a:normAutofit/>
          </a:bodyPr>
          <a:lstStyle/>
          <a:p>
            <a:r>
              <a:rPr lang="en-US" sz="5400" dirty="0"/>
              <a:t>Impact</a:t>
            </a:r>
            <a:endParaRPr lang="en-BE" sz="5400" dirty="0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08FF8E65-605B-68BC-5B4F-756D6BDE64A3}"/>
              </a:ext>
            </a:extLst>
          </p:cNvPr>
          <p:cNvSpPr/>
          <p:nvPr/>
        </p:nvSpPr>
        <p:spPr>
          <a:xfrm>
            <a:off x="1939181" y="2257939"/>
            <a:ext cx="2415988" cy="20954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/>
              <a:t>Cloudfare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Akamai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Radware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Fortinet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Arbor Networks</a:t>
            </a:r>
            <a:endParaRPr lang="en-BE" dirty="0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DAF0ED72-C005-A550-2B52-2C63B751D93E}"/>
              </a:ext>
            </a:extLst>
          </p:cNvPr>
          <p:cNvSpPr/>
          <p:nvPr/>
        </p:nvSpPr>
        <p:spPr>
          <a:xfrm>
            <a:off x="4632510" y="274635"/>
            <a:ext cx="2469778" cy="2185147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Amazon AWS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Google Cloud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Microsoft Azure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61D9A1FF-C471-BACC-91E2-3443620AB58C}"/>
              </a:ext>
            </a:extLst>
          </p:cNvPr>
          <p:cNvSpPr/>
          <p:nvPr/>
        </p:nvSpPr>
        <p:spPr>
          <a:xfrm>
            <a:off x="7776320" y="1943099"/>
            <a:ext cx="2523567" cy="2259107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Datadog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New Relic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Dynatrace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Splunk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/>
              <a:t>NinjaOne</a:t>
            </a:r>
            <a:endParaRPr lang="en-BE" dirty="0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DBBDC9E7-4B09-304D-F6B2-1A9AD2857A6E}"/>
              </a:ext>
            </a:extLst>
          </p:cNvPr>
          <p:cNvSpPr/>
          <p:nvPr/>
        </p:nvSpPr>
        <p:spPr>
          <a:xfrm>
            <a:off x="2900083" y="4569711"/>
            <a:ext cx="2355476" cy="2185147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Ericsson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Huawei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Nokia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86A4B988-8A56-75ED-0202-938BEE166B77}"/>
              </a:ext>
            </a:extLst>
          </p:cNvPr>
          <p:cNvSpPr/>
          <p:nvPr/>
        </p:nvSpPr>
        <p:spPr>
          <a:xfrm>
            <a:off x="6506134" y="4551829"/>
            <a:ext cx="2355476" cy="2185147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Lockheed Martin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BAE systems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Raytheon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Rafale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B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A709A7-0290-5F1D-5E5C-8D7B6B7BEECD}"/>
              </a:ext>
            </a:extLst>
          </p:cNvPr>
          <p:cNvSpPr txBox="1"/>
          <p:nvPr/>
        </p:nvSpPr>
        <p:spPr>
          <a:xfrm>
            <a:off x="8955741" y="5459736"/>
            <a:ext cx="2090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Defense contractors</a:t>
            </a:r>
            <a:endParaRPr lang="en-BE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07378C-25B7-8EFA-8BFC-573C2DB8630D}"/>
              </a:ext>
            </a:extLst>
          </p:cNvPr>
          <p:cNvSpPr txBox="1"/>
          <p:nvPr/>
        </p:nvSpPr>
        <p:spPr>
          <a:xfrm>
            <a:off x="563999" y="1856908"/>
            <a:ext cx="2823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DDoS mitigation companies</a:t>
            </a:r>
            <a:endParaRPr lang="en-BE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1703DE-7E48-F229-4BC1-B75C9FB47295}"/>
              </a:ext>
            </a:extLst>
          </p:cNvPr>
          <p:cNvSpPr txBox="1"/>
          <p:nvPr/>
        </p:nvSpPr>
        <p:spPr>
          <a:xfrm>
            <a:off x="6982728" y="343078"/>
            <a:ext cx="346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Cloud and infrastructure providers</a:t>
            </a:r>
            <a:endParaRPr lang="en-BE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EAC553-4B4F-FFA6-AF48-14299686A048}"/>
              </a:ext>
            </a:extLst>
          </p:cNvPr>
          <p:cNvSpPr txBox="1"/>
          <p:nvPr/>
        </p:nvSpPr>
        <p:spPr>
          <a:xfrm>
            <a:off x="8319569" y="1593476"/>
            <a:ext cx="3960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Observability and monitoring platforms</a:t>
            </a:r>
            <a:endParaRPr lang="en-BE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F715DF-54C6-887E-DA41-1A557FEA5B6D}"/>
              </a:ext>
            </a:extLst>
          </p:cNvPr>
          <p:cNvSpPr txBox="1"/>
          <p:nvPr/>
        </p:nvSpPr>
        <p:spPr>
          <a:xfrm>
            <a:off x="76105" y="5459736"/>
            <a:ext cx="2364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Telecom and ISP</a:t>
            </a:r>
          </a:p>
          <a:p>
            <a:r>
              <a:rPr lang="en-US" b="1" dirty="0"/>
              <a:t> infrastructure vendors</a:t>
            </a:r>
            <a:endParaRPr lang="en-BE" b="1" dirty="0"/>
          </a:p>
        </p:txBody>
      </p:sp>
    </p:spTree>
    <p:extLst>
      <p:ext uri="{BB962C8B-B14F-4D97-AF65-F5344CB8AC3E}">
        <p14:creationId xmlns:p14="http://schemas.microsoft.com/office/powerpoint/2010/main" val="68797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19BBA-1044-E939-D523-FB223A4C7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</a:rPr>
              <a:t>Why we are the best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E9F42-8028-E140-446C-AF2930003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20" name="Shape 1">
            <a:extLst>
              <a:ext uri="{FF2B5EF4-FFF2-40B4-BE49-F238E27FC236}">
                <a16:creationId xmlns:a16="http://schemas.microsoft.com/office/drawing/2014/main" id="{C95ED028-515E-C40D-C1F5-9B5EDC9A225B}"/>
              </a:ext>
            </a:extLst>
          </p:cNvPr>
          <p:cNvSpPr/>
          <p:nvPr/>
        </p:nvSpPr>
        <p:spPr>
          <a:xfrm>
            <a:off x="253841" y="2675811"/>
            <a:ext cx="506135" cy="506135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BE" sz="1600"/>
          </a:p>
        </p:txBody>
      </p:sp>
      <p:sp>
        <p:nvSpPr>
          <p:cNvPr id="21" name="Text 2">
            <a:extLst>
              <a:ext uri="{FF2B5EF4-FFF2-40B4-BE49-F238E27FC236}">
                <a16:creationId xmlns:a16="http://schemas.microsoft.com/office/drawing/2014/main" id="{52D16969-A61C-12F0-BDF4-EC47FA581F15}"/>
              </a:ext>
            </a:extLst>
          </p:cNvPr>
          <p:cNvSpPr/>
          <p:nvPr/>
        </p:nvSpPr>
        <p:spPr>
          <a:xfrm>
            <a:off x="984885" y="2675811"/>
            <a:ext cx="2811899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dirty="0">
                <a:solidFill>
                  <a:srgbClr val="15213F"/>
                </a:solidFill>
                <a:ea typeface="Roboto Slab" pitchFamily="34" charset="-122"/>
                <a:cs typeface="Roboto Slab" pitchFamily="34" charset="-120"/>
              </a:rPr>
              <a:t>No training on the dataset is required</a:t>
            </a:r>
          </a:p>
        </p:txBody>
      </p:sp>
      <p:sp>
        <p:nvSpPr>
          <p:cNvPr id="23" name="Shape 4">
            <a:extLst>
              <a:ext uri="{FF2B5EF4-FFF2-40B4-BE49-F238E27FC236}">
                <a16:creationId xmlns:a16="http://schemas.microsoft.com/office/drawing/2014/main" id="{DB06BFAD-59FD-C318-7393-BB79780CE2D6}"/>
              </a:ext>
            </a:extLst>
          </p:cNvPr>
          <p:cNvSpPr/>
          <p:nvPr/>
        </p:nvSpPr>
        <p:spPr>
          <a:xfrm>
            <a:off x="6894314" y="2675811"/>
            <a:ext cx="506135" cy="506135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BE" sz="1600"/>
          </a:p>
        </p:txBody>
      </p:sp>
      <p:sp>
        <p:nvSpPr>
          <p:cNvPr id="24" name="Text 5">
            <a:extLst>
              <a:ext uri="{FF2B5EF4-FFF2-40B4-BE49-F238E27FC236}">
                <a16:creationId xmlns:a16="http://schemas.microsoft.com/office/drawing/2014/main" id="{9477CCF3-FA1C-27EB-7CB9-5D9463FDF625}"/>
              </a:ext>
            </a:extLst>
          </p:cNvPr>
          <p:cNvSpPr/>
          <p:nvPr/>
        </p:nvSpPr>
        <p:spPr>
          <a:xfrm>
            <a:off x="7625358" y="2675811"/>
            <a:ext cx="2811899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dirty="0">
                <a:solidFill>
                  <a:srgbClr val="15213F"/>
                </a:solidFill>
                <a:ea typeface="Roboto Slab" pitchFamily="34" charset="-122"/>
                <a:cs typeface="Roboto Slab" pitchFamily="34" charset="-120"/>
              </a:rPr>
              <a:t>Best resource utilization</a:t>
            </a:r>
          </a:p>
        </p:txBody>
      </p:sp>
      <p:sp>
        <p:nvSpPr>
          <p:cNvPr id="26" name="Shape 7">
            <a:extLst>
              <a:ext uri="{FF2B5EF4-FFF2-40B4-BE49-F238E27FC236}">
                <a16:creationId xmlns:a16="http://schemas.microsoft.com/office/drawing/2014/main" id="{CB9F3A4F-2B38-91AD-279B-1B6D7434FFE8}"/>
              </a:ext>
            </a:extLst>
          </p:cNvPr>
          <p:cNvSpPr/>
          <p:nvPr/>
        </p:nvSpPr>
        <p:spPr>
          <a:xfrm>
            <a:off x="253841" y="4359712"/>
            <a:ext cx="506135" cy="506135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BE" sz="1600"/>
          </a:p>
        </p:txBody>
      </p:sp>
      <p:sp>
        <p:nvSpPr>
          <p:cNvPr id="27" name="Text 8">
            <a:extLst>
              <a:ext uri="{FF2B5EF4-FFF2-40B4-BE49-F238E27FC236}">
                <a16:creationId xmlns:a16="http://schemas.microsoft.com/office/drawing/2014/main" id="{3E9290B1-AAF8-110E-E775-A58A24739110}"/>
              </a:ext>
            </a:extLst>
          </p:cNvPr>
          <p:cNvSpPr/>
          <p:nvPr/>
        </p:nvSpPr>
        <p:spPr>
          <a:xfrm>
            <a:off x="984885" y="4359712"/>
            <a:ext cx="2811899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dirty="0">
                <a:solidFill>
                  <a:srgbClr val="15213F"/>
                </a:solidFill>
                <a:ea typeface="Roboto Slab" pitchFamily="34" charset="-122"/>
                <a:cs typeface="Roboto Slab" pitchFamily="34" charset="-120"/>
              </a:rPr>
              <a:t>Best computational speed</a:t>
            </a:r>
          </a:p>
        </p:txBody>
      </p:sp>
      <p:sp>
        <p:nvSpPr>
          <p:cNvPr id="29" name="Shape 10">
            <a:extLst>
              <a:ext uri="{FF2B5EF4-FFF2-40B4-BE49-F238E27FC236}">
                <a16:creationId xmlns:a16="http://schemas.microsoft.com/office/drawing/2014/main" id="{A9C2B0C5-AF79-AAAF-C9EE-3070AB1D422F}"/>
              </a:ext>
            </a:extLst>
          </p:cNvPr>
          <p:cNvSpPr/>
          <p:nvPr/>
        </p:nvSpPr>
        <p:spPr>
          <a:xfrm>
            <a:off x="6894314" y="4359712"/>
            <a:ext cx="506135" cy="506135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BE" sz="1600"/>
          </a:p>
        </p:txBody>
      </p:sp>
      <p:sp>
        <p:nvSpPr>
          <p:cNvPr id="30" name="Text 11">
            <a:extLst>
              <a:ext uri="{FF2B5EF4-FFF2-40B4-BE49-F238E27FC236}">
                <a16:creationId xmlns:a16="http://schemas.microsoft.com/office/drawing/2014/main" id="{5B682240-B1B5-0A4E-06C5-E037F2CA0FC2}"/>
              </a:ext>
            </a:extLst>
          </p:cNvPr>
          <p:cNvSpPr/>
          <p:nvPr/>
        </p:nvSpPr>
        <p:spPr>
          <a:xfrm>
            <a:off x="7625358" y="4359712"/>
            <a:ext cx="4207413" cy="7456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GB" sz="2000" dirty="0"/>
              <a:t>Outperforms all state-of-the-art </a:t>
            </a:r>
          </a:p>
          <a:p>
            <a:pPr>
              <a:lnSpc>
                <a:spcPts val="2750"/>
              </a:lnSpc>
            </a:pPr>
            <a:r>
              <a:rPr lang="en-GB" sz="2000" dirty="0"/>
              <a:t>Non-Cryptographic hash functions</a:t>
            </a:r>
            <a:endParaRPr lang="en-US" sz="2000" dirty="0">
              <a:solidFill>
                <a:srgbClr val="15213F"/>
              </a:solidFill>
              <a:latin typeface="Kanit Light"/>
              <a:ea typeface="Kanit Light"/>
              <a:cs typeface="Roboto Sla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8573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C0B560-093F-BCE4-18F1-DFA782D5E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16" y="1371600"/>
            <a:ext cx="7740432" cy="4321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EE6090-10A7-D638-87A3-4F0D756EA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138" y="1599944"/>
            <a:ext cx="3094634" cy="33228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E18B18-4303-F63E-8D61-9EE3545B2119}"/>
              </a:ext>
            </a:extLst>
          </p:cNvPr>
          <p:cNvSpPr txBox="1"/>
          <p:nvPr/>
        </p:nvSpPr>
        <p:spPr>
          <a:xfrm>
            <a:off x="9742715" y="492278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Paper</a:t>
            </a:r>
            <a:endParaRPr lang="en-B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50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01C08-A3BB-EC7B-193A-437AA643F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16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DBE2EA1-A698-D129-3D42-F43D89455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00" y="2399730"/>
            <a:ext cx="11041200" cy="115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THANK YOU!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746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059513-CAD0-45B7-E422-B44EF7E74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212" y="267157"/>
            <a:ext cx="4306573" cy="3013549"/>
          </a:xfrm>
          <a:prstGeom prst="rect">
            <a:avLst/>
          </a:prstGeom>
        </p:spPr>
      </p:pic>
      <p:sp>
        <p:nvSpPr>
          <p:cNvPr id="12" name="Text 0">
            <a:extLst>
              <a:ext uri="{FF2B5EF4-FFF2-40B4-BE49-F238E27FC236}">
                <a16:creationId xmlns:a16="http://schemas.microsoft.com/office/drawing/2014/main" id="{41E71F81-868E-061C-094A-CFC72B300546}"/>
              </a:ext>
            </a:extLst>
          </p:cNvPr>
          <p:cNvSpPr/>
          <p:nvPr/>
        </p:nvSpPr>
        <p:spPr>
          <a:xfrm>
            <a:off x="230791" y="49795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>
              <a:lnSpc>
                <a:spcPts val="4625"/>
              </a:lnSpc>
              <a:buNone/>
            </a:pPr>
            <a:r>
              <a:rPr lang="en-US" sz="36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</a:rPr>
              <a:t>Growing Network Security Challenges</a:t>
            </a:r>
          </a:p>
        </p:txBody>
      </p:sp>
      <p:sp>
        <p:nvSpPr>
          <p:cNvPr id="13" name="Shape 1">
            <a:extLst>
              <a:ext uri="{FF2B5EF4-FFF2-40B4-BE49-F238E27FC236}">
                <a16:creationId xmlns:a16="http://schemas.microsoft.com/office/drawing/2014/main" id="{7D727226-12E8-7EE0-FD30-C28C2B223632}"/>
              </a:ext>
            </a:extLst>
          </p:cNvPr>
          <p:cNvSpPr/>
          <p:nvPr/>
        </p:nvSpPr>
        <p:spPr>
          <a:xfrm>
            <a:off x="230791" y="2255670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2E08D1FE-C1FE-9D90-1F97-517322D517F2}"/>
              </a:ext>
            </a:extLst>
          </p:cNvPr>
          <p:cNvSpPr/>
          <p:nvPr/>
        </p:nvSpPr>
        <p:spPr>
          <a:xfrm>
            <a:off x="465225" y="249010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Traffic Volume Surge</a:t>
            </a:r>
            <a:endParaRPr lang="en-US" sz="2200" dirty="0"/>
          </a:p>
        </p:txBody>
      </p:sp>
      <p:sp>
        <p:nvSpPr>
          <p:cNvPr id="15" name="Text 3">
            <a:extLst>
              <a:ext uri="{FF2B5EF4-FFF2-40B4-BE49-F238E27FC236}">
                <a16:creationId xmlns:a16="http://schemas.microsoft.com/office/drawing/2014/main" id="{AABF9F8E-FC24-6A19-D453-F1B51FA05D56}"/>
              </a:ext>
            </a:extLst>
          </p:cNvPr>
          <p:cNvSpPr/>
          <p:nvPr/>
        </p:nvSpPr>
        <p:spPr>
          <a:xfrm>
            <a:off x="465225" y="2980522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600" dirty="0">
                <a:solidFill>
                  <a:srgbClr val="2C3249"/>
                </a:solidFill>
                <a:ea typeface="Martel Sans" pitchFamily="34" charset="-122"/>
                <a:cs typeface="Martel Sans" pitchFamily="34" charset="-120"/>
              </a:rPr>
              <a:t>Network </a:t>
            </a:r>
            <a:r>
              <a:rPr lang="en-US" sz="1600" b="1" dirty="0">
                <a:solidFill>
                  <a:srgbClr val="2C3249"/>
                </a:solidFill>
                <a:ea typeface="Martel Sans" pitchFamily="34" charset="-122"/>
                <a:cs typeface="Martel Sans" pitchFamily="34" charset="-120"/>
              </a:rPr>
              <a:t>bandwidth demands </a:t>
            </a:r>
            <a:r>
              <a:rPr lang="en-US" sz="1600" dirty="0">
                <a:solidFill>
                  <a:srgbClr val="2C3249"/>
                </a:solidFill>
                <a:ea typeface="Martel Sans" pitchFamily="34" charset="-122"/>
                <a:cs typeface="Martel Sans" pitchFamily="34" charset="-120"/>
              </a:rPr>
              <a:t>are increasing exponentially</a:t>
            </a:r>
            <a:endParaRPr lang="en-US" sz="1600" dirty="0"/>
          </a:p>
        </p:txBody>
      </p:sp>
      <p:sp>
        <p:nvSpPr>
          <p:cNvPr id="16" name="Shape 4">
            <a:extLst>
              <a:ext uri="{FF2B5EF4-FFF2-40B4-BE49-F238E27FC236}">
                <a16:creationId xmlns:a16="http://schemas.microsoft.com/office/drawing/2014/main" id="{71E06883-6C74-BFD1-F179-233D365C45E4}"/>
              </a:ext>
            </a:extLst>
          </p:cNvPr>
          <p:cNvSpPr/>
          <p:nvPr/>
        </p:nvSpPr>
        <p:spPr>
          <a:xfrm>
            <a:off x="4122468" y="2255670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17" name="Text 5">
            <a:extLst>
              <a:ext uri="{FF2B5EF4-FFF2-40B4-BE49-F238E27FC236}">
                <a16:creationId xmlns:a16="http://schemas.microsoft.com/office/drawing/2014/main" id="{49CD79D3-6AF2-CB44-31D6-35BAE9BD717E}"/>
              </a:ext>
            </a:extLst>
          </p:cNvPr>
          <p:cNvSpPr/>
          <p:nvPr/>
        </p:nvSpPr>
        <p:spPr>
          <a:xfrm>
            <a:off x="4356902" y="249010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High-Speed Networks</a:t>
            </a:r>
            <a:endParaRPr lang="en-US" sz="2200" dirty="0"/>
          </a:p>
        </p:txBody>
      </p:sp>
      <p:sp>
        <p:nvSpPr>
          <p:cNvPr id="18" name="Text 6">
            <a:extLst>
              <a:ext uri="{FF2B5EF4-FFF2-40B4-BE49-F238E27FC236}">
                <a16:creationId xmlns:a16="http://schemas.microsoft.com/office/drawing/2014/main" id="{656CC1A3-6CA2-3180-7D0F-51D36A27DADF}"/>
              </a:ext>
            </a:extLst>
          </p:cNvPr>
          <p:cNvSpPr/>
          <p:nvPr/>
        </p:nvSpPr>
        <p:spPr>
          <a:xfrm>
            <a:off x="4356902" y="2980522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600" b="1" dirty="0">
                <a:solidFill>
                  <a:srgbClr val="2C3249"/>
                </a:solidFill>
                <a:ea typeface="Martel Sans" pitchFamily="34" charset="-122"/>
              </a:rPr>
              <a:t>Terabit</a:t>
            </a:r>
            <a:r>
              <a:rPr lang="en-US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600" b="1" dirty="0">
                <a:solidFill>
                  <a:srgbClr val="2C3249"/>
                </a:solidFill>
                <a:ea typeface="Martel Sans" pitchFamily="34" charset="-122"/>
              </a:rPr>
              <a:t>Ethernet</a:t>
            </a:r>
            <a:r>
              <a:rPr lang="en-US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networks are </a:t>
            </a:r>
            <a:r>
              <a:rPr lang="en-US" sz="1600" dirty="0">
                <a:solidFill>
                  <a:srgbClr val="2C3249"/>
                </a:solidFill>
                <a:ea typeface="Martel Sans" pitchFamily="34" charset="-122"/>
              </a:rPr>
              <a:t>becoming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a </a:t>
            </a:r>
            <a:r>
              <a:rPr lang="en-US" sz="1600" dirty="0">
                <a:solidFill>
                  <a:srgbClr val="2C3249"/>
                </a:solidFill>
                <a:ea typeface="Martel Sans" pitchFamily="34" charset="-122"/>
              </a:rPr>
              <a:t>standard</a:t>
            </a:r>
          </a:p>
        </p:txBody>
      </p:sp>
      <p:sp>
        <p:nvSpPr>
          <p:cNvPr id="19" name="Shape 7">
            <a:extLst>
              <a:ext uri="{FF2B5EF4-FFF2-40B4-BE49-F238E27FC236}">
                <a16:creationId xmlns:a16="http://schemas.microsoft.com/office/drawing/2014/main" id="{93F16D64-B076-F447-BEF8-60DFF5B8C0FA}"/>
              </a:ext>
            </a:extLst>
          </p:cNvPr>
          <p:cNvSpPr/>
          <p:nvPr/>
        </p:nvSpPr>
        <p:spPr>
          <a:xfrm>
            <a:off x="230791" y="4167575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BE"/>
          </a:p>
        </p:txBody>
      </p:sp>
      <p:sp>
        <p:nvSpPr>
          <p:cNvPr id="20" name="Text 8">
            <a:extLst>
              <a:ext uri="{FF2B5EF4-FFF2-40B4-BE49-F238E27FC236}">
                <a16:creationId xmlns:a16="http://schemas.microsoft.com/office/drawing/2014/main" id="{C204CF7B-E7BC-0074-F19B-643E922C3501}"/>
              </a:ext>
            </a:extLst>
          </p:cNvPr>
          <p:cNvSpPr/>
          <p:nvPr/>
        </p:nvSpPr>
        <p:spPr>
          <a:xfrm>
            <a:off x="465225" y="4402009"/>
            <a:ext cx="322480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Cyber Attack Proliferation</a:t>
            </a:r>
            <a:endParaRPr lang="en-US" sz="2200" dirty="0"/>
          </a:p>
        </p:txBody>
      </p:sp>
      <p:sp>
        <p:nvSpPr>
          <p:cNvPr id="21" name="Text 9">
            <a:extLst>
              <a:ext uri="{FF2B5EF4-FFF2-40B4-BE49-F238E27FC236}">
                <a16:creationId xmlns:a16="http://schemas.microsoft.com/office/drawing/2014/main" id="{B3AB5C32-E7DD-A44B-65D8-9F059C5DC98B}"/>
              </a:ext>
            </a:extLst>
          </p:cNvPr>
          <p:cNvSpPr/>
          <p:nvPr/>
        </p:nvSpPr>
        <p:spPr>
          <a:xfrm>
            <a:off x="465225" y="4892428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600" dirty="0">
                <a:solidFill>
                  <a:srgbClr val="2C3249"/>
                </a:solidFill>
                <a:ea typeface="Martel Sans" pitchFamily="34" charset="-122"/>
              </a:rPr>
              <a:t>More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600" dirty="0">
                <a:solidFill>
                  <a:srgbClr val="2C3249"/>
                </a:solidFill>
                <a:ea typeface="Martel Sans" pitchFamily="34" charset="-122"/>
              </a:rPr>
              <a:t>sophisticated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600" dirty="0">
                <a:solidFill>
                  <a:srgbClr val="2C3249"/>
                </a:solidFill>
                <a:ea typeface="Martel Sans" pitchFamily="34" charset="-122"/>
              </a:rPr>
              <a:t>DDoS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600" dirty="0">
                <a:solidFill>
                  <a:srgbClr val="2C3249"/>
                </a:solidFill>
                <a:ea typeface="Martel Sans" pitchFamily="34" charset="-122"/>
              </a:rPr>
              <a:t>and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600" dirty="0">
                <a:solidFill>
                  <a:srgbClr val="2C3249"/>
                </a:solidFill>
                <a:ea typeface="Martel Sans" pitchFamily="34" charset="-122"/>
              </a:rPr>
              <a:t>other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r>
              <a:rPr lang="en-US" sz="1600" dirty="0"/>
              <a:t>cyber threats </a:t>
            </a:r>
            <a:r>
              <a:rPr lang="en-US" sz="1600" b="1" dirty="0"/>
              <a:t>are emerging</a:t>
            </a:r>
            <a:endParaRPr lang="en-US" sz="1600" dirty="0">
              <a:solidFill>
                <a:srgbClr val="2C3249"/>
              </a:solidFill>
              <a:ea typeface="Martel Sans" pitchFamily="34" charset="-122"/>
            </a:endParaRPr>
          </a:p>
        </p:txBody>
      </p:sp>
      <p:pic>
        <p:nvPicPr>
          <p:cNvPr id="2" name="Picture 2" descr="What is a private 5G? Defining Private 5G Networks - Boost Pro Systems">
            <a:extLst>
              <a:ext uri="{FF2B5EF4-FFF2-40B4-BE49-F238E27FC236}">
                <a16:creationId xmlns:a16="http://schemas.microsoft.com/office/drawing/2014/main" id="{1105427E-8D66-14E0-C777-0B4D12948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752" y="1206729"/>
            <a:ext cx="1622526" cy="10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A70544-E770-4450-E6BE-1E34B7255F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899" y="1195608"/>
            <a:ext cx="1614906" cy="1035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3D63E2-0205-54FA-29D5-D2D0DC9BB9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8304" y="3511499"/>
            <a:ext cx="5773696" cy="3270703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5393338C-3F16-FD8D-D546-80BFCE2BEDDA}"/>
              </a:ext>
            </a:extLst>
          </p:cNvPr>
          <p:cNvSpPr/>
          <p:nvPr/>
        </p:nvSpPr>
        <p:spPr>
          <a:xfrm>
            <a:off x="2077629" y="5443735"/>
            <a:ext cx="1730830" cy="1498187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5.6 </a:t>
            </a:r>
            <a:r>
              <a:rPr lang="en-US" sz="1200" dirty="0" err="1"/>
              <a:t>Tbps</a:t>
            </a:r>
            <a:r>
              <a:rPr lang="en-US" sz="1200" dirty="0"/>
              <a:t> attack</a:t>
            </a:r>
          </a:p>
        </p:txBody>
      </p:sp>
    </p:spTree>
    <p:extLst>
      <p:ext uri="{BB962C8B-B14F-4D97-AF65-F5344CB8AC3E}">
        <p14:creationId xmlns:p14="http://schemas.microsoft.com/office/powerpoint/2010/main" val="134706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5310C2-6C19-9A8F-62A0-65534445B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16" name="Image 0" descr="preencoded.png">
            <a:extLst>
              <a:ext uri="{FF2B5EF4-FFF2-40B4-BE49-F238E27FC236}">
                <a16:creationId xmlns:a16="http://schemas.microsoft.com/office/drawing/2014/main" id="{9CBD0402-ED6D-B5D3-E260-DA84BF1A6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6507" y="1356603"/>
            <a:ext cx="3645493" cy="487618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EEF0EFC-2DF9-4872-4766-C907FAC85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71002"/>
            <a:ext cx="4253506" cy="208150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2DAB2A1-120A-4790-C57C-A2B1D6B6B4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7240" y="3439038"/>
            <a:ext cx="3060066" cy="323868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F344DDA-3A52-CBD3-A256-08D3A8E511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176" y="4572001"/>
            <a:ext cx="3870692" cy="13977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31C0D41-1BC0-AFB1-2D95-63C36EB91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76" y="195829"/>
            <a:ext cx="10515600" cy="1182310"/>
          </a:xfrm>
        </p:spPr>
        <p:txBody>
          <a:bodyPr>
            <a:normAutofit fontScale="90000"/>
          </a:bodyPr>
          <a:lstStyle/>
          <a:p>
            <a:pPr defTabSz="457200">
              <a:lnSpc>
                <a:spcPts val="4625"/>
              </a:lnSpc>
            </a:pPr>
            <a:r>
              <a:rPr lang="en-GB" sz="36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</a:rPr>
              <a:t>Network Monitoring and Filtering Systems (NMFS)</a:t>
            </a:r>
            <a:endParaRPr lang="en-BE" sz="3600" dirty="0">
              <a:solidFill>
                <a:srgbClr val="272D45"/>
              </a:solidFill>
              <a:latin typeface="Kanit Light" pitchFamily="34" charset="0"/>
              <a:ea typeface="Kanit Light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296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FA8DC-68AD-855B-6F5B-7D0EFD621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AD2C7-D9D8-D693-3F59-BFFD683DA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416"/>
          </a:xfrm>
        </p:spPr>
        <p:txBody>
          <a:bodyPr>
            <a:normAutofit/>
          </a:bodyPr>
          <a:lstStyle/>
          <a:p>
            <a:pPr defTabSz="457200">
              <a:lnSpc>
                <a:spcPts val="4625"/>
              </a:lnSpc>
            </a:pPr>
            <a:r>
              <a:rPr lang="en-GB" sz="36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</a:rPr>
              <a:t>Network Monitoring and Filtering Systems (NMFS)</a:t>
            </a:r>
            <a:endParaRPr lang="en-BE" sz="3600" dirty="0">
              <a:solidFill>
                <a:srgbClr val="272D45"/>
              </a:solidFill>
              <a:latin typeface="Kanit Light" pitchFamily="34" charset="0"/>
              <a:ea typeface="Kanit Light" pitchFamily="34" charset="-12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8ACF53-3B0A-361A-6D1F-C2117E8D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16" name="Image 0" descr="preencoded.png">
            <a:extLst>
              <a:ext uri="{FF2B5EF4-FFF2-40B4-BE49-F238E27FC236}">
                <a16:creationId xmlns:a16="http://schemas.microsoft.com/office/drawing/2014/main" id="{A2AD322F-0D3B-91DD-34F3-816D3231B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6507" y="1356603"/>
            <a:ext cx="3645493" cy="487618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13CBC23-615B-C06E-C300-3E0297191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71002"/>
            <a:ext cx="4253506" cy="208150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E443305-A745-36D2-0F9D-0D946417EF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7240" y="3439038"/>
            <a:ext cx="3060066" cy="323868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A44638D-6B83-573F-0F39-D1A8E871C1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176" y="4572001"/>
            <a:ext cx="3870692" cy="1397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8F3A2D-C796-12E9-107B-12DC03FB87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9443" y="4207706"/>
            <a:ext cx="3715269" cy="6716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6C1875-33A5-9661-DF81-E6CFE1FE57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5513" y="4976374"/>
            <a:ext cx="3760994" cy="67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14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>
            <a:extLst>
              <a:ext uri="{FF2B5EF4-FFF2-40B4-BE49-F238E27FC236}">
                <a16:creationId xmlns:a16="http://schemas.microsoft.com/office/drawing/2014/main" id="{71FA4EC0-15B9-6466-23A6-EA46048B71BA}"/>
              </a:ext>
            </a:extLst>
          </p:cNvPr>
          <p:cNvSpPr/>
          <p:nvPr/>
        </p:nvSpPr>
        <p:spPr>
          <a:xfrm>
            <a:off x="310896" y="335923"/>
            <a:ext cx="9793224" cy="11341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5550"/>
              </a:lnSpc>
              <a:buNone/>
            </a:pPr>
            <a:r>
              <a:rPr lang="en-US" sz="3600" dirty="0">
                <a:solidFill>
                  <a:srgbClr val="161613"/>
                </a:solidFill>
                <a:latin typeface="Kanit Light"/>
                <a:ea typeface="Kanit Light"/>
                <a:cs typeface="DM Sans Medium" pitchFamily="34" charset="-120"/>
              </a:rPr>
              <a:t>Probabilistic vs Exact Data Structures for Lookups</a:t>
            </a:r>
          </a:p>
          <a:p>
            <a:pPr marL="0" indent="0" algn="l">
              <a:lnSpc>
                <a:spcPts val="5550"/>
              </a:lnSpc>
              <a:buNone/>
            </a:pPr>
            <a:endParaRPr lang="en-US" sz="4450" dirty="0">
              <a:solidFill>
                <a:srgbClr val="161613"/>
              </a:solidFill>
              <a:latin typeface="DM Sans Medium" pitchFamily="34" charset="0"/>
            </a:endParaRPr>
          </a:p>
          <a:p>
            <a:pPr marL="0" indent="0" algn="l">
              <a:lnSpc>
                <a:spcPts val="5550"/>
              </a:lnSpc>
              <a:buNone/>
            </a:pPr>
            <a:endParaRPr lang="en-US" sz="4450" dirty="0">
              <a:solidFill>
                <a:srgbClr val="161613"/>
              </a:solidFill>
              <a:latin typeface="DM Sans Medium" pitchFamily="34" charset="0"/>
            </a:endParaRPr>
          </a:p>
          <a:p>
            <a:pPr marL="0" indent="0" algn="l">
              <a:lnSpc>
                <a:spcPts val="5550"/>
              </a:lnSpc>
              <a:buNone/>
            </a:pPr>
            <a:endParaRPr lang="en-US" sz="4450" dirty="0"/>
          </a:p>
        </p:txBody>
      </p:sp>
      <p:sp>
        <p:nvSpPr>
          <p:cNvPr id="14" name="Shape 1">
            <a:extLst>
              <a:ext uri="{FF2B5EF4-FFF2-40B4-BE49-F238E27FC236}">
                <a16:creationId xmlns:a16="http://schemas.microsoft.com/office/drawing/2014/main" id="{E926D05B-DE45-84C0-8006-36D2384E8B48}"/>
              </a:ext>
            </a:extLst>
          </p:cNvPr>
          <p:cNvSpPr/>
          <p:nvPr/>
        </p:nvSpPr>
        <p:spPr>
          <a:xfrm>
            <a:off x="-519065" y="375461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15" name="Text 2">
            <a:extLst>
              <a:ext uri="{FF2B5EF4-FFF2-40B4-BE49-F238E27FC236}">
                <a16:creationId xmlns:a16="http://schemas.microsoft.com/office/drawing/2014/main" id="{F2D10BC9-D602-4D71-7E06-33346BD4391D}"/>
              </a:ext>
            </a:extLst>
          </p:cNvPr>
          <p:cNvSpPr/>
          <p:nvPr/>
        </p:nvSpPr>
        <p:spPr>
          <a:xfrm>
            <a:off x="785894" y="3775256"/>
            <a:ext cx="292274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Exact Data Structures</a:t>
            </a:r>
            <a:endParaRPr lang="en-US" sz="2200" dirty="0"/>
          </a:p>
        </p:txBody>
      </p:sp>
      <p:sp>
        <p:nvSpPr>
          <p:cNvPr id="16" name="Text 3">
            <a:extLst>
              <a:ext uri="{FF2B5EF4-FFF2-40B4-BE49-F238E27FC236}">
                <a16:creationId xmlns:a16="http://schemas.microsoft.com/office/drawing/2014/main" id="{DD487E82-DAA2-6CCE-6C68-A3A143234AC1}"/>
              </a:ext>
            </a:extLst>
          </p:cNvPr>
          <p:cNvSpPr/>
          <p:nvPr/>
        </p:nvSpPr>
        <p:spPr>
          <a:xfrm>
            <a:off x="785436" y="4232216"/>
            <a:ext cx="345924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850"/>
              </a:lnSpc>
              <a:buNone/>
            </a:pPr>
            <a:r>
              <a:rPr lang="en-US" sz="1600" dirty="0">
                <a:solidFill>
                  <a:srgbClr val="161613"/>
                </a:solidFill>
                <a:ea typeface="Inter" pitchFamily="34" charset="-122"/>
                <a:cs typeface="Inter" pitchFamily="34" charset="-120"/>
              </a:rPr>
              <a:t>Accurate but less scalable, e.g., arrays, lists</a:t>
            </a:r>
            <a:endParaRPr lang="en-US" sz="1600" dirty="0"/>
          </a:p>
        </p:txBody>
      </p:sp>
      <p:sp>
        <p:nvSpPr>
          <p:cNvPr id="17" name="Shape 4">
            <a:extLst>
              <a:ext uri="{FF2B5EF4-FFF2-40B4-BE49-F238E27FC236}">
                <a16:creationId xmlns:a16="http://schemas.microsoft.com/office/drawing/2014/main" id="{10D333B7-1ED8-235A-9297-757286D29F07}"/>
              </a:ext>
            </a:extLst>
          </p:cNvPr>
          <p:cNvSpPr/>
          <p:nvPr/>
        </p:nvSpPr>
        <p:spPr>
          <a:xfrm>
            <a:off x="4030382" y="377525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18" name="Text 5">
            <a:extLst>
              <a:ext uri="{FF2B5EF4-FFF2-40B4-BE49-F238E27FC236}">
                <a16:creationId xmlns:a16="http://schemas.microsoft.com/office/drawing/2014/main" id="{3B9FFF07-0360-D584-D606-3207EEA26A01}"/>
              </a:ext>
            </a:extLst>
          </p:cNvPr>
          <p:cNvSpPr/>
          <p:nvPr/>
        </p:nvSpPr>
        <p:spPr>
          <a:xfrm>
            <a:off x="4641223" y="3754611"/>
            <a:ext cx="345924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Probabilistic Data Structures</a:t>
            </a:r>
            <a:endParaRPr lang="en-US" sz="2200" dirty="0"/>
          </a:p>
        </p:txBody>
      </p:sp>
      <p:sp>
        <p:nvSpPr>
          <p:cNvPr id="19" name="Text 6">
            <a:extLst>
              <a:ext uri="{FF2B5EF4-FFF2-40B4-BE49-F238E27FC236}">
                <a16:creationId xmlns:a16="http://schemas.microsoft.com/office/drawing/2014/main" id="{AD0ADFBF-F0FD-A423-8CAD-383C8C088284}"/>
              </a:ext>
            </a:extLst>
          </p:cNvPr>
          <p:cNvSpPr/>
          <p:nvPr/>
        </p:nvSpPr>
        <p:spPr>
          <a:xfrm>
            <a:off x="4641223" y="4599360"/>
            <a:ext cx="3459242" cy="12702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50"/>
              </a:lnSpc>
            </a:pP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Fast</a:t>
            </a: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space-efficient</a:t>
            </a: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  <a:cs typeface="Inter" pitchFamily="34" charset="-120"/>
              </a:rPr>
              <a:t>and</a:t>
            </a: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scalable,</a:t>
            </a: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with</a:t>
            </a: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some</a:t>
            </a: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false</a:t>
            </a: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positives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  <a:cs typeface="Inter" pitchFamily="34" charset="-120"/>
              </a:rPr>
              <a:t>, e.g., Bloom filters</a:t>
            </a:r>
            <a:endParaRPr lang="en-US" sz="1600" dirty="0">
              <a:solidFill>
                <a:srgbClr val="161613"/>
              </a:solidFill>
              <a:ea typeface="Inter" pitchFamily="34" charset="-122"/>
            </a:endParaRPr>
          </a:p>
          <a:p>
            <a:pPr marL="0" indent="0" algn="l">
              <a:lnSpc>
                <a:spcPts val="2850"/>
              </a:lnSpc>
              <a:buNone/>
            </a:pPr>
            <a:endParaRPr lang="en-US" sz="1600" dirty="0">
              <a:solidFill>
                <a:srgbClr val="161613"/>
              </a:solidFill>
              <a:ea typeface="Inter" pitchFamily="34" charset="-122"/>
            </a:endParaRPr>
          </a:p>
        </p:txBody>
      </p:sp>
      <p:sp>
        <p:nvSpPr>
          <p:cNvPr id="20" name="Shape 7">
            <a:extLst>
              <a:ext uri="{FF2B5EF4-FFF2-40B4-BE49-F238E27FC236}">
                <a16:creationId xmlns:a16="http://schemas.microsoft.com/office/drawing/2014/main" id="{3BFC710B-B0CC-B5D5-07A0-7704550E7CBB}"/>
              </a:ext>
            </a:extLst>
          </p:cNvPr>
          <p:cNvSpPr/>
          <p:nvPr/>
        </p:nvSpPr>
        <p:spPr>
          <a:xfrm>
            <a:off x="7986708" y="374101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21" name="Text 8">
            <a:extLst>
              <a:ext uri="{FF2B5EF4-FFF2-40B4-BE49-F238E27FC236}">
                <a16:creationId xmlns:a16="http://schemas.microsoft.com/office/drawing/2014/main" id="{1E1B8678-F582-9FFA-F6D4-13B7119F7D06}"/>
              </a:ext>
            </a:extLst>
          </p:cNvPr>
          <p:cNvSpPr/>
          <p:nvPr/>
        </p:nvSpPr>
        <p:spPr>
          <a:xfrm>
            <a:off x="8680346" y="375461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Use Cases</a:t>
            </a:r>
            <a:endParaRPr lang="en-US" sz="2200" dirty="0"/>
          </a:p>
        </p:txBody>
      </p:sp>
      <p:sp>
        <p:nvSpPr>
          <p:cNvPr id="22" name="Text 9">
            <a:extLst>
              <a:ext uri="{FF2B5EF4-FFF2-40B4-BE49-F238E27FC236}">
                <a16:creationId xmlns:a16="http://schemas.microsoft.com/office/drawing/2014/main" id="{915EFAFD-8A89-9B1A-9B0A-8697780C3091}"/>
              </a:ext>
            </a:extLst>
          </p:cNvPr>
          <p:cNvSpPr/>
          <p:nvPr/>
        </p:nvSpPr>
        <p:spPr>
          <a:xfrm>
            <a:off x="8692477" y="4245030"/>
            <a:ext cx="345924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850"/>
              </a:lnSpc>
              <a:buNone/>
            </a:pP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Prefer</a:t>
            </a: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probabilistic</a:t>
            </a: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structures</a:t>
            </a: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when</a:t>
            </a:r>
          </a:p>
          <a:p>
            <a:pPr marL="0" indent="0" algn="l">
              <a:lnSpc>
                <a:spcPts val="2850"/>
              </a:lnSpc>
              <a:buNone/>
            </a:pPr>
            <a:endParaRPr lang="en-US" sz="1750" dirty="0">
              <a:solidFill>
                <a:srgbClr val="161613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285750" lvl="1" indent="-28575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Speed</a:t>
            </a:r>
            <a:r>
              <a:rPr lang="en-US" dirty="0"/>
              <a:t> 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and</a:t>
            </a:r>
            <a:r>
              <a:rPr lang="en-US" dirty="0"/>
              <a:t> 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memory</a:t>
            </a:r>
            <a:r>
              <a:rPr lang="en-US" dirty="0"/>
              <a:t> 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have</a:t>
            </a:r>
            <a:r>
              <a:rPr lang="en-US" dirty="0"/>
              <a:t> 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priority</a:t>
            </a:r>
          </a:p>
          <a:p>
            <a:pPr marL="285750" lvl="1" indent="-28575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Dealing</a:t>
            </a:r>
            <a:r>
              <a:rPr lang="en-US" dirty="0"/>
              <a:t> 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with</a:t>
            </a:r>
            <a:r>
              <a:rPr lang="en-US" dirty="0"/>
              <a:t> 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high</a:t>
            </a:r>
            <a:r>
              <a:rPr lang="en-US" dirty="0"/>
              <a:t> 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volume</a:t>
            </a:r>
            <a:r>
              <a:rPr lang="en-US" dirty="0"/>
              <a:t> 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of</a:t>
            </a:r>
            <a:r>
              <a:rPr lang="en-US" dirty="0"/>
              <a:t> 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data</a:t>
            </a:r>
          </a:p>
          <a:p>
            <a:pPr marL="285750" lvl="1" indent="-28575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A few false</a:t>
            </a:r>
            <a:r>
              <a:rPr lang="en-US" dirty="0"/>
              <a:t> 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positives</a:t>
            </a:r>
            <a:r>
              <a:rPr lang="en-US" dirty="0"/>
              <a:t> 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are</a:t>
            </a:r>
            <a:r>
              <a:rPr lang="en-US" dirty="0"/>
              <a:t> 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tolerable</a:t>
            </a:r>
          </a:p>
        </p:txBody>
      </p:sp>
      <p:pic>
        <p:nvPicPr>
          <p:cNvPr id="26" name="Picture 25" descr="A clock with roman numerals&#10;&#10;AI-generated content may be incorrect.">
            <a:extLst>
              <a:ext uri="{FF2B5EF4-FFF2-40B4-BE49-F238E27FC236}">
                <a16:creationId xmlns:a16="http://schemas.microsoft.com/office/drawing/2014/main" id="{A955D06D-4352-0C47-084B-84033DDAC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86" y="1748419"/>
            <a:ext cx="1938147" cy="1938147"/>
          </a:xfrm>
          <a:prstGeom prst="rect">
            <a:avLst/>
          </a:prstGeom>
        </p:spPr>
      </p:pic>
      <p:pic>
        <p:nvPicPr>
          <p:cNvPr id="28" name="Picture 27" descr="A child throwing a dice in the air&#10;&#10;AI-generated content may be incorrect.">
            <a:extLst>
              <a:ext uri="{FF2B5EF4-FFF2-40B4-BE49-F238E27FC236}">
                <a16:creationId xmlns:a16="http://schemas.microsoft.com/office/drawing/2014/main" id="{B3512571-68B7-3778-7ACF-4798E93E0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044" y="1682042"/>
            <a:ext cx="1974223" cy="197422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DE3F6CF-1F91-6808-129C-0D74847F697D}"/>
              </a:ext>
            </a:extLst>
          </p:cNvPr>
          <p:cNvSpPr txBox="1"/>
          <p:nvPr/>
        </p:nvSpPr>
        <p:spPr>
          <a:xfrm>
            <a:off x="1152144" y="6415824"/>
            <a:ext cx="7528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Source: Photos created using Google Gemini</a:t>
            </a:r>
            <a:endParaRPr lang="en-BE" sz="1600" dirty="0">
              <a:solidFill>
                <a:srgbClr val="161613"/>
              </a:solidFill>
              <a:ea typeface="Inter" pitchFamily="34" charset="-122"/>
            </a:endParaRPr>
          </a:p>
        </p:txBody>
      </p:sp>
      <p:sp>
        <p:nvSpPr>
          <p:cNvPr id="2" name="Shape 4">
            <a:extLst>
              <a:ext uri="{FF2B5EF4-FFF2-40B4-BE49-F238E27FC236}">
                <a16:creationId xmlns:a16="http://schemas.microsoft.com/office/drawing/2014/main" id="{83A1DA19-EF85-3209-9A8B-B87DFC3B527E}"/>
              </a:ext>
            </a:extLst>
          </p:cNvPr>
          <p:cNvSpPr/>
          <p:nvPr/>
        </p:nvSpPr>
        <p:spPr>
          <a:xfrm>
            <a:off x="211159" y="382083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18664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36AA2-085B-A25D-C4F5-3E4D0505E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>
            <a:extLst>
              <a:ext uri="{FF2B5EF4-FFF2-40B4-BE49-F238E27FC236}">
                <a16:creationId xmlns:a16="http://schemas.microsoft.com/office/drawing/2014/main" id="{EF542E98-FBCC-FF4F-6B81-894B1CE52869}"/>
              </a:ext>
            </a:extLst>
          </p:cNvPr>
          <p:cNvSpPr/>
          <p:nvPr/>
        </p:nvSpPr>
        <p:spPr>
          <a:xfrm>
            <a:off x="310896" y="335923"/>
            <a:ext cx="9793224" cy="11341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5550"/>
              </a:lnSpc>
              <a:buNone/>
            </a:pPr>
            <a:r>
              <a:rPr lang="en-US" sz="3600" dirty="0">
                <a:solidFill>
                  <a:srgbClr val="161613"/>
                </a:solidFill>
                <a:latin typeface="Kanit Light"/>
                <a:ea typeface="Kanit Light"/>
                <a:cs typeface="DM Sans Medium" pitchFamily="34" charset="-120"/>
              </a:rPr>
              <a:t>Probabilistic vs Exact Data Structures for Lookups</a:t>
            </a:r>
          </a:p>
          <a:p>
            <a:pPr marL="0" indent="0" algn="l">
              <a:lnSpc>
                <a:spcPts val="5550"/>
              </a:lnSpc>
              <a:buNone/>
            </a:pPr>
            <a:endParaRPr lang="en-US" sz="4450" dirty="0">
              <a:solidFill>
                <a:srgbClr val="161613"/>
              </a:solidFill>
              <a:latin typeface="DM Sans Medium" pitchFamily="34" charset="0"/>
            </a:endParaRPr>
          </a:p>
          <a:p>
            <a:pPr marL="0" indent="0" algn="l">
              <a:lnSpc>
                <a:spcPts val="5550"/>
              </a:lnSpc>
              <a:buNone/>
            </a:pPr>
            <a:endParaRPr lang="en-US" sz="4450" dirty="0">
              <a:solidFill>
                <a:srgbClr val="161613"/>
              </a:solidFill>
              <a:latin typeface="DM Sans Medium" pitchFamily="34" charset="0"/>
            </a:endParaRPr>
          </a:p>
          <a:p>
            <a:pPr marL="0" indent="0" algn="l">
              <a:lnSpc>
                <a:spcPts val="5550"/>
              </a:lnSpc>
              <a:buNone/>
            </a:pPr>
            <a:endParaRPr lang="en-US" sz="4450" dirty="0"/>
          </a:p>
        </p:txBody>
      </p:sp>
      <p:sp>
        <p:nvSpPr>
          <p:cNvPr id="14" name="Shape 1">
            <a:extLst>
              <a:ext uri="{FF2B5EF4-FFF2-40B4-BE49-F238E27FC236}">
                <a16:creationId xmlns:a16="http://schemas.microsoft.com/office/drawing/2014/main" id="{116EFF39-015B-F8FC-8CB8-416CC2E8E2B2}"/>
              </a:ext>
            </a:extLst>
          </p:cNvPr>
          <p:cNvSpPr/>
          <p:nvPr/>
        </p:nvSpPr>
        <p:spPr>
          <a:xfrm>
            <a:off x="-519065" y="375461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15" name="Text 2">
            <a:extLst>
              <a:ext uri="{FF2B5EF4-FFF2-40B4-BE49-F238E27FC236}">
                <a16:creationId xmlns:a16="http://schemas.microsoft.com/office/drawing/2014/main" id="{34148CE6-CFF8-B1C6-CDBC-C45807D194FD}"/>
              </a:ext>
            </a:extLst>
          </p:cNvPr>
          <p:cNvSpPr/>
          <p:nvPr/>
        </p:nvSpPr>
        <p:spPr>
          <a:xfrm>
            <a:off x="785894" y="3775256"/>
            <a:ext cx="292274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Exact Data Structures</a:t>
            </a:r>
            <a:endParaRPr lang="en-US" sz="2200" dirty="0"/>
          </a:p>
        </p:txBody>
      </p:sp>
      <p:sp>
        <p:nvSpPr>
          <p:cNvPr id="16" name="Text 3">
            <a:extLst>
              <a:ext uri="{FF2B5EF4-FFF2-40B4-BE49-F238E27FC236}">
                <a16:creationId xmlns:a16="http://schemas.microsoft.com/office/drawing/2014/main" id="{4548EDFA-B1F9-B6A7-47E5-310B355B8BB3}"/>
              </a:ext>
            </a:extLst>
          </p:cNvPr>
          <p:cNvSpPr/>
          <p:nvPr/>
        </p:nvSpPr>
        <p:spPr>
          <a:xfrm>
            <a:off x="785436" y="4232216"/>
            <a:ext cx="345924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850"/>
              </a:lnSpc>
              <a:buNone/>
            </a:pPr>
            <a:r>
              <a:rPr lang="en-US" sz="1600" dirty="0">
                <a:solidFill>
                  <a:srgbClr val="161613"/>
                </a:solidFill>
                <a:ea typeface="Inter" pitchFamily="34" charset="-122"/>
                <a:cs typeface="Inter" pitchFamily="34" charset="-120"/>
              </a:rPr>
              <a:t>Accurate but less scalable, e.g., arrays, lists</a:t>
            </a:r>
            <a:endParaRPr lang="en-US" sz="1600" dirty="0"/>
          </a:p>
        </p:txBody>
      </p:sp>
      <p:sp>
        <p:nvSpPr>
          <p:cNvPr id="17" name="Shape 4">
            <a:extLst>
              <a:ext uri="{FF2B5EF4-FFF2-40B4-BE49-F238E27FC236}">
                <a16:creationId xmlns:a16="http://schemas.microsoft.com/office/drawing/2014/main" id="{C63605ED-766A-1625-D5C8-0FA45F7AA638}"/>
              </a:ext>
            </a:extLst>
          </p:cNvPr>
          <p:cNvSpPr/>
          <p:nvPr/>
        </p:nvSpPr>
        <p:spPr>
          <a:xfrm>
            <a:off x="4030382" y="377525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18" name="Text 5">
            <a:extLst>
              <a:ext uri="{FF2B5EF4-FFF2-40B4-BE49-F238E27FC236}">
                <a16:creationId xmlns:a16="http://schemas.microsoft.com/office/drawing/2014/main" id="{DB7C55A4-77F9-5148-F975-C5CA3E815CE1}"/>
              </a:ext>
            </a:extLst>
          </p:cNvPr>
          <p:cNvSpPr/>
          <p:nvPr/>
        </p:nvSpPr>
        <p:spPr>
          <a:xfrm>
            <a:off x="4641223" y="3754611"/>
            <a:ext cx="345924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Probabilistic Data Structures</a:t>
            </a:r>
            <a:endParaRPr lang="en-US" sz="2200" dirty="0"/>
          </a:p>
        </p:txBody>
      </p:sp>
      <p:sp>
        <p:nvSpPr>
          <p:cNvPr id="19" name="Text 6">
            <a:extLst>
              <a:ext uri="{FF2B5EF4-FFF2-40B4-BE49-F238E27FC236}">
                <a16:creationId xmlns:a16="http://schemas.microsoft.com/office/drawing/2014/main" id="{7B434215-AFF9-E9DA-C50F-7403A44437C8}"/>
              </a:ext>
            </a:extLst>
          </p:cNvPr>
          <p:cNvSpPr/>
          <p:nvPr/>
        </p:nvSpPr>
        <p:spPr>
          <a:xfrm>
            <a:off x="4641223" y="4599360"/>
            <a:ext cx="3459242" cy="12702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50"/>
              </a:lnSpc>
            </a:pP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Fast</a:t>
            </a: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space-efficient</a:t>
            </a: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  <a:cs typeface="Inter" pitchFamily="34" charset="-120"/>
              </a:rPr>
              <a:t>and</a:t>
            </a: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scalable,</a:t>
            </a: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with</a:t>
            </a: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some</a:t>
            </a: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false</a:t>
            </a: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positives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  <a:cs typeface="Inter" pitchFamily="34" charset="-120"/>
              </a:rPr>
              <a:t> , e.g., Bloom filters</a:t>
            </a:r>
            <a:endParaRPr lang="en-US" sz="1600" dirty="0">
              <a:solidFill>
                <a:srgbClr val="161613"/>
              </a:solidFill>
              <a:ea typeface="Inter" pitchFamily="34" charset="-122"/>
            </a:endParaRPr>
          </a:p>
          <a:p>
            <a:pPr marL="0" indent="0" algn="l">
              <a:lnSpc>
                <a:spcPts val="2850"/>
              </a:lnSpc>
              <a:buNone/>
            </a:pPr>
            <a:endParaRPr lang="en-US" sz="1600" dirty="0">
              <a:solidFill>
                <a:srgbClr val="161613"/>
              </a:solidFill>
              <a:ea typeface="Inter" pitchFamily="34" charset="-122"/>
            </a:endParaRPr>
          </a:p>
        </p:txBody>
      </p:sp>
      <p:sp>
        <p:nvSpPr>
          <p:cNvPr id="20" name="Shape 7">
            <a:extLst>
              <a:ext uri="{FF2B5EF4-FFF2-40B4-BE49-F238E27FC236}">
                <a16:creationId xmlns:a16="http://schemas.microsoft.com/office/drawing/2014/main" id="{17D0E69C-F325-3E9B-668A-6D4EB4433832}"/>
              </a:ext>
            </a:extLst>
          </p:cNvPr>
          <p:cNvSpPr/>
          <p:nvPr/>
        </p:nvSpPr>
        <p:spPr>
          <a:xfrm>
            <a:off x="7986708" y="374101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en-BE"/>
          </a:p>
        </p:txBody>
      </p:sp>
      <p:sp>
        <p:nvSpPr>
          <p:cNvPr id="21" name="Text 8">
            <a:extLst>
              <a:ext uri="{FF2B5EF4-FFF2-40B4-BE49-F238E27FC236}">
                <a16:creationId xmlns:a16="http://schemas.microsoft.com/office/drawing/2014/main" id="{63840B52-CF1B-62C3-28F6-5EF08E28FA76}"/>
              </a:ext>
            </a:extLst>
          </p:cNvPr>
          <p:cNvSpPr/>
          <p:nvPr/>
        </p:nvSpPr>
        <p:spPr>
          <a:xfrm>
            <a:off x="8680346" y="375461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Use Cases</a:t>
            </a:r>
            <a:endParaRPr lang="en-US" sz="2200" dirty="0"/>
          </a:p>
        </p:txBody>
      </p:sp>
      <p:sp>
        <p:nvSpPr>
          <p:cNvPr id="22" name="Text 9">
            <a:extLst>
              <a:ext uri="{FF2B5EF4-FFF2-40B4-BE49-F238E27FC236}">
                <a16:creationId xmlns:a16="http://schemas.microsoft.com/office/drawing/2014/main" id="{ADF9E1F5-8881-C4EC-F3AB-BD6C75588F5B}"/>
              </a:ext>
            </a:extLst>
          </p:cNvPr>
          <p:cNvSpPr/>
          <p:nvPr/>
        </p:nvSpPr>
        <p:spPr>
          <a:xfrm>
            <a:off x="8692477" y="4245030"/>
            <a:ext cx="345924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850"/>
              </a:lnSpc>
              <a:buNone/>
            </a:pP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Prefer</a:t>
            </a: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probabilistic</a:t>
            </a: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structures</a:t>
            </a: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when</a:t>
            </a:r>
          </a:p>
          <a:p>
            <a:pPr marL="0" indent="0" algn="l">
              <a:lnSpc>
                <a:spcPts val="2850"/>
              </a:lnSpc>
              <a:buNone/>
            </a:pPr>
            <a:endParaRPr lang="en-US" sz="1750" dirty="0">
              <a:solidFill>
                <a:srgbClr val="161613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285750" lvl="1" indent="-28575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Speed</a:t>
            </a:r>
            <a:r>
              <a:rPr lang="en-US" dirty="0"/>
              <a:t> 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and</a:t>
            </a:r>
            <a:r>
              <a:rPr lang="en-US" dirty="0"/>
              <a:t> 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memory</a:t>
            </a:r>
            <a:r>
              <a:rPr lang="en-US" dirty="0"/>
              <a:t> 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have</a:t>
            </a:r>
            <a:r>
              <a:rPr lang="en-US" dirty="0"/>
              <a:t> 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priority</a:t>
            </a:r>
          </a:p>
          <a:p>
            <a:pPr marL="285750" lvl="1" indent="-28575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Dealing</a:t>
            </a:r>
            <a:r>
              <a:rPr lang="en-US" dirty="0"/>
              <a:t> 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with</a:t>
            </a:r>
            <a:r>
              <a:rPr lang="en-US" dirty="0"/>
              <a:t> 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high</a:t>
            </a:r>
            <a:r>
              <a:rPr lang="en-US" dirty="0"/>
              <a:t> 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volume</a:t>
            </a:r>
            <a:r>
              <a:rPr lang="en-US" dirty="0"/>
              <a:t> 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of</a:t>
            </a:r>
            <a:r>
              <a:rPr lang="en-US" dirty="0"/>
              <a:t> 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data</a:t>
            </a:r>
          </a:p>
          <a:p>
            <a:pPr marL="285750" lvl="1" indent="-28575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A few false</a:t>
            </a:r>
            <a:r>
              <a:rPr lang="en-US" dirty="0"/>
              <a:t> 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positives</a:t>
            </a:r>
            <a:r>
              <a:rPr lang="en-US" dirty="0"/>
              <a:t> 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are</a:t>
            </a:r>
            <a:r>
              <a:rPr lang="en-US" dirty="0"/>
              <a:t> </a:t>
            </a:r>
            <a:r>
              <a:rPr lang="en-US" sz="1600" dirty="0">
                <a:solidFill>
                  <a:srgbClr val="161613"/>
                </a:solidFill>
                <a:ea typeface="Inter" pitchFamily="34" charset="-122"/>
              </a:rPr>
              <a:t>tolerable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CDCEA6-AD05-F3E9-C1B8-0648BE92DA4D}"/>
              </a:ext>
            </a:extLst>
          </p:cNvPr>
          <p:cNvSpPr txBox="1"/>
          <p:nvPr/>
        </p:nvSpPr>
        <p:spPr>
          <a:xfrm>
            <a:off x="7391445" y="1483684"/>
            <a:ext cx="42922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buClr>
                <a:srgbClr val="FF0000"/>
              </a:buClr>
              <a:buSzPct val="80000"/>
            </a:pPr>
            <a:r>
              <a:rPr lang="en-US" sz="1800" b="1" dirty="0">
                <a:solidFill>
                  <a:srgbClr val="FF0000"/>
                </a:solidFill>
              </a:rPr>
              <a:t>Non-</a:t>
            </a:r>
            <a:r>
              <a:rPr lang="en-US" b="1" dirty="0">
                <a:solidFill>
                  <a:srgbClr val="FF0000"/>
                </a:solidFill>
              </a:rPr>
              <a:t>Cr</a:t>
            </a:r>
            <a:r>
              <a:rPr lang="en-US" sz="1800" b="1" dirty="0">
                <a:solidFill>
                  <a:srgbClr val="FF0000"/>
                </a:solidFill>
              </a:rPr>
              <a:t>yptographic hash functions are core components of </a:t>
            </a:r>
            <a:r>
              <a:rPr lang="en-US" b="1" dirty="0">
                <a:solidFill>
                  <a:srgbClr val="FF0000"/>
                </a:solidFill>
              </a:rPr>
              <a:t>probabilistic</a:t>
            </a:r>
            <a:r>
              <a:rPr lang="en-US" sz="1800" b="1" dirty="0">
                <a:solidFill>
                  <a:srgbClr val="FF0000"/>
                </a:solidFill>
              </a:rPr>
              <a:t> structures </a:t>
            </a:r>
          </a:p>
        </p:txBody>
      </p:sp>
      <p:pic>
        <p:nvPicPr>
          <p:cNvPr id="26" name="Picture 25" descr="A clock with roman numerals&#10;&#10;AI-generated content may be incorrect.">
            <a:extLst>
              <a:ext uri="{FF2B5EF4-FFF2-40B4-BE49-F238E27FC236}">
                <a16:creationId xmlns:a16="http://schemas.microsoft.com/office/drawing/2014/main" id="{6912D02A-9E4B-BB00-3462-F2EB00610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86" y="1748419"/>
            <a:ext cx="1938147" cy="1938147"/>
          </a:xfrm>
          <a:prstGeom prst="rect">
            <a:avLst/>
          </a:prstGeom>
        </p:spPr>
      </p:pic>
      <p:pic>
        <p:nvPicPr>
          <p:cNvPr id="28" name="Picture 27" descr="A child throwing a dice in the air&#10;&#10;AI-generated content may be incorrect.">
            <a:extLst>
              <a:ext uri="{FF2B5EF4-FFF2-40B4-BE49-F238E27FC236}">
                <a16:creationId xmlns:a16="http://schemas.microsoft.com/office/drawing/2014/main" id="{1E2A0B55-DEF8-236B-E66D-DF5BA76A5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044" y="1682042"/>
            <a:ext cx="1974223" cy="197422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54AD40E-470D-D7C8-D1DF-6B84D241F698}"/>
              </a:ext>
            </a:extLst>
          </p:cNvPr>
          <p:cNvSpPr txBox="1"/>
          <p:nvPr/>
        </p:nvSpPr>
        <p:spPr>
          <a:xfrm>
            <a:off x="1152144" y="6415824"/>
            <a:ext cx="7528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Source: Photos created using Google Gemini</a:t>
            </a:r>
            <a:endParaRPr lang="en-BE" sz="1600" dirty="0">
              <a:solidFill>
                <a:srgbClr val="161613"/>
              </a:solidFill>
              <a:ea typeface="Inter" pitchFamily="34" charset="-122"/>
            </a:endParaRPr>
          </a:p>
        </p:txBody>
      </p:sp>
      <p:sp>
        <p:nvSpPr>
          <p:cNvPr id="2" name="Shape 4">
            <a:extLst>
              <a:ext uri="{FF2B5EF4-FFF2-40B4-BE49-F238E27FC236}">
                <a16:creationId xmlns:a16="http://schemas.microsoft.com/office/drawing/2014/main" id="{2F39E118-8C1F-A1E0-C469-95987B76ABDA}"/>
              </a:ext>
            </a:extLst>
          </p:cNvPr>
          <p:cNvSpPr/>
          <p:nvPr/>
        </p:nvSpPr>
        <p:spPr>
          <a:xfrm>
            <a:off x="211159" y="382083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87313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B5AFA3-FD84-7652-0893-6BF8C202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572000" cy="1194734"/>
          </a:xfrm>
        </p:spPr>
        <p:txBody>
          <a:bodyPr/>
          <a:lstStyle/>
          <a:p>
            <a:r>
              <a:rPr lang="en-US" dirty="0">
                <a:latin typeface="Kanit Light"/>
              </a:rPr>
              <a:t>Hash Functions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914BE3-441B-F3D7-8FE2-276BE5175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800" dirty="0"/>
              <a:t>Designing a hash function is extremely difficult due to the nonlinear and complex behavior between input and output</a:t>
            </a:r>
          </a:p>
          <a:p>
            <a:pPr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sz="1800" dirty="0"/>
              <a:t>Hardware-oriented hash functions pose additional challenges not faced in software-oriented designs</a:t>
            </a:r>
          </a:p>
          <a:p>
            <a:pPr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endParaRPr lang="en-GB" sz="1800" dirty="0"/>
          </a:p>
          <a:p>
            <a:pPr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sz="1800" dirty="0"/>
              <a:t>Their performance is typically assessed in terms of latency, operating frequency, throughput, and resource utilization on FPGAs</a:t>
            </a:r>
            <a:endParaRPr lang="en-US" sz="1800" dirty="0"/>
          </a:p>
          <a:p>
            <a:pPr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800" dirty="0"/>
              <a:t>Evolutionary Computation, such as GP and CGP, excels in such situations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EA8735-D0C9-DDAA-090E-CB2E73662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7</a:t>
            </a:fld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AD03F1-EB97-DAB6-F6A0-A389B7F99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067" y="136525"/>
            <a:ext cx="3318152" cy="3259250"/>
          </a:xfrm>
          <a:prstGeom prst="rect">
            <a:avLst/>
          </a:prstGeom>
        </p:spPr>
      </p:pic>
      <p:pic>
        <p:nvPicPr>
          <p:cNvPr id="6" name="Picture 5" descr="A diagram of a hashtag&#10;&#10;Description automatically generated">
            <a:extLst>
              <a:ext uri="{FF2B5EF4-FFF2-40B4-BE49-F238E27FC236}">
                <a16:creationId xmlns:a16="http://schemas.microsoft.com/office/drawing/2014/main" id="{378EF5FE-7CA2-9E56-AE3A-76F80D6C2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866" y="3658277"/>
            <a:ext cx="3584202" cy="11947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5EBDD7-B2F7-254E-B282-21FCFDE00C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7099" y="5076620"/>
            <a:ext cx="3462683" cy="178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03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42BA2-56F1-E9DA-CD31-8EA2546A3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36" y="365502"/>
            <a:ext cx="10515600" cy="1325563"/>
          </a:xfrm>
        </p:spPr>
        <p:txBody>
          <a:bodyPr/>
          <a:lstStyle/>
          <a:p>
            <a:r>
              <a:rPr lang="en-US" dirty="0"/>
              <a:t>Why is it difficult for humans and machines? (one scenario)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708A77-6715-60EC-D34A-EBEB60590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88434F-D4B8-EFEA-A8B6-ECE282495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105" y="2170597"/>
            <a:ext cx="6430017" cy="33228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D07A75-B2C2-75CB-04B1-D3F781CDE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105" y="2031216"/>
            <a:ext cx="6890976" cy="33228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AB0F0A-881E-1228-EC65-FE58D399E2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3170" y="1795769"/>
            <a:ext cx="7151835" cy="37937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F6DE4D-FA12-1771-D6D9-E24BA6C5CBAE}"/>
              </a:ext>
            </a:extLst>
          </p:cNvPr>
          <p:cNvSpPr txBox="1"/>
          <p:nvPr/>
        </p:nvSpPr>
        <p:spPr>
          <a:xfrm>
            <a:off x="504736" y="2940998"/>
            <a:ext cx="3440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</a:t>
            </a:r>
            <a:r>
              <a:rPr lang="en-GB" baseline="30000" dirty="0"/>
              <a:t>500</a:t>
            </a:r>
            <a:r>
              <a:rPr lang="en-GB" dirty="0"/>
              <a:t> combinations </a:t>
            </a:r>
            <a:r>
              <a:rPr lang="en-BE" dirty="0"/>
              <a:t>— </a:t>
            </a:r>
            <a:endParaRPr lang="en-GB" dirty="0"/>
          </a:p>
          <a:p>
            <a:r>
              <a:rPr lang="en-GB" dirty="0"/>
              <a:t>a number with over 422 digits</a:t>
            </a:r>
          </a:p>
          <a:p>
            <a:endParaRPr lang="en-GB" b="1" dirty="0"/>
          </a:p>
          <a:p>
            <a:endParaRPr lang="en-GB" dirty="0"/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411FFE-072C-5103-9681-4AE5CDAA1763}"/>
              </a:ext>
            </a:extLst>
          </p:cNvPr>
          <p:cNvSpPr txBox="1"/>
          <p:nvPr/>
        </p:nvSpPr>
        <p:spPr>
          <a:xfrm>
            <a:off x="286995" y="5332543"/>
            <a:ext cx="60948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Even a supercomputer (Frontier) will take </a:t>
            </a:r>
          </a:p>
          <a:p>
            <a:r>
              <a:rPr lang="en-GB" dirty="0">
                <a:solidFill>
                  <a:srgbClr val="FF0000"/>
                </a:solidFill>
              </a:rPr>
              <a:t>more time than the age of the universe to try all possible combinations</a:t>
            </a:r>
            <a:endParaRPr lang="en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9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A7441-9AF0-49FA-F548-3A9A0705A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are HW-friendly hash functions critical</a:t>
            </a:r>
            <a:r>
              <a:rPr lang="en-US" dirty="0"/>
              <a:t>?</a:t>
            </a:r>
            <a:endParaRPr lang="en-B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FD6D8E-705B-9FBF-F430-109A4BFFCAEA}"/>
              </a:ext>
            </a:extLst>
          </p:cNvPr>
          <p:cNvSpPr txBox="1"/>
          <p:nvPr/>
        </p:nvSpPr>
        <p:spPr>
          <a:xfrm>
            <a:off x="7758953" y="3079377"/>
            <a:ext cx="41819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5.6 </a:t>
            </a:r>
            <a:r>
              <a:rPr lang="en-US" dirty="0" err="1">
                <a:solidFill>
                  <a:srgbClr val="FF0000"/>
                </a:solidFill>
              </a:rPr>
              <a:t>Tbps</a:t>
            </a:r>
            <a:r>
              <a:rPr lang="en-US" dirty="0">
                <a:solidFill>
                  <a:srgbClr val="FF0000"/>
                </a:solidFill>
              </a:rPr>
              <a:t> = 700 GB/s throughput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With a minimum packet size of 64 bytes,</a:t>
            </a:r>
          </a:p>
          <a:p>
            <a:r>
              <a:rPr lang="en-GB" dirty="0">
                <a:solidFill>
                  <a:srgbClr val="FF0000"/>
                </a:solidFill>
              </a:rPr>
              <a:t>it is necessary to process 10 billion packets</a:t>
            </a:r>
          </a:p>
          <a:p>
            <a:r>
              <a:rPr lang="en-GB" dirty="0">
                <a:solidFill>
                  <a:srgbClr val="FF0000"/>
                </a:solidFill>
              </a:rPr>
              <a:t>per second</a:t>
            </a:r>
            <a:endParaRPr lang="en-BE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27E8D1-F602-040F-956D-BC5D5CE47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76" y="1988128"/>
            <a:ext cx="6615671" cy="26767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FE1AF7-F057-D515-7575-DBCCC983600E}"/>
              </a:ext>
            </a:extLst>
          </p:cNvPr>
          <p:cNvSpPr txBox="1"/>
          <p:nvPr/>
        </p:nvSpPr>
        <p:spPr>
          <a:xfrm>
            <a:off x="2649070" y="4480242"/>
            <a:ext cx="2386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Major DDoS attacks</a:t>
            </a:r>
            <a:endParaRPr lang="en-BE" sz="2000" dirty="0"/>
          </a:p>
        </p:txBody>
      </p:sp>
    </p:spTree>
    <p:extLst>
      <p:ext uri="{BB962C8B-B14F-4D97-AF65-F5344CB8AC3E}">
        <p14:creationId xmlns:p14="http://schemas.microsoft.com/office/powerpoint/2010/main" val="3853108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550</Words>
  <Application>Microsoft Office PowerPoint</Application>
  <PresentationFormat>Widescreen</PresentationFormat>
  <Paragraphs>128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DM Sans Medium</vt:lpstr>
      <vt:lpstr>Inter</vt:lpstr>
      <vt:lpstr>Kanit Light</vt:lpstr>
      <vt:lpstr>Martel Sans</vt:lpstr>
      <vt:lpstr>Roboto Slab</vt:lpstr>
      <vt:lpstr>Wingdings</vt:lpstr>
      <vt:lpstr>Office 2013 - 2022 Theme</vt:lpstr>
      <vt:lpstr>PowerPoint Presentation</vt:lpstr>
      <vt:lpstr>PowerPoint Presentation</vt:lpstr>
      <vt:lpstr>Network Monitoring and Filtering Systems (NMFS)</vt:lpstr>
      <vt:lpstr>Network Monitoring and Filtering Systems (NMFS)</vt:lpstr>
      <vt:lpstr>PowerPoint Presentation</vt:lpstr>
      <vt:lpstr>PowerPoint Presentation</vt:lpstr>
      <vt:lpstr>Hash Functions</vt:lpstr>
      <vt:lpstr>Why is it difficult for humans and machines? (one scenario)</vt:lpstr>
      <vt:lpstr>Why are HW-friendly hash functions critical?</vt:lpstr>
      <vt:lpstr>Cartesian Genetic Programming (CGP)</vt:lpstr>
      <vt:lpstr>Final Design</vt:lpstr>
      <vt:lpstr>FPGA Performance Comparison with Related Work</vt:lpstr>
      <vt:lpstr>Impact</vt:lpstr>
      <vt:lpstr>Why we are the best</vt:lpstr>
      <vt:lpstr>PowerPoint Presentation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Mujtaba Hassan</dc:creator>
  <cp:lastModifiedBy>Mujtaba Hassan</cp:lastModifiedBy>
  <cp:revision>65</cp:revision>
  <dcterms:created xsi:type="dcterms:W3CDTF">2025-04-17T14:34:56Z</dcterms:created>
  <dcterms:modified xsi:type="dcterms:W3CDTF">2025-07-15T11:11:14Z</dcterms:modified>
</cp:coreProperties>
</file>