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56d5f6a005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56d5f6a005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56d5f6a005_0_21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256d5f6a005_0_2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56d5f6a005_0_22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256d5f6a005_0_2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56d5f6a005_0_2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56d5f6a005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56d5f6a005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56d5f6a005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56d5f6a005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56d5f6a005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56d5f6a005_0_2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56d5f6a005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56d5f6a005_0_2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56d5f6a005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found that subjects with aTRH were in fact more likely to have elevated maximum calcium (OR=4.4,p=4x10 -9 ) and that these elevations were in turn associated with days prescribed thiazide diuretics (OR=1.5 per SD, p=3x10 -6 ) and beta-blockers (OR=1.4, p=2x10 -4 ).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56d5f6a005_0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56d5f6a005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56d5f6a005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56d5f6a005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56d5f6a00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56d5f6a00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56d5f6a005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56d5f6a005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56d5f6a00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56d5f6a00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56d5f6a005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56d5f6a00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56d5f6a005_0_10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56d5f6a005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56d5f6a005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56d5f6a005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56d5f6a005_0_18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56d5f6a005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56d5f6a005_0_19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56d5f6a005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56d5f6a005_0_19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56d5f6a005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172" y="205014"/>
            <a:ext cx="8228700" cy="858900"/>
          </a:xfrm>
          <a:prstGeom prst="rect">
            <a:avLst/>
          </a:prstGeom>
          <a:noFill/>
          <a:ln>
            <a:noFill/>
          </a:ln>
        </p:spPr>
        <p:txBody>
          <a:bodyPr anchorCtr="0" anchor="ctr" bIns="0" lIns="0" spcFirstLastPara="1" rIns="0" wrap="square" tIns="0">
            <a:norm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2" name="Google Shape;52;p13"/>
          <p:cNvSpPr txBox="1"/>
          <p:nvPr>
            <p:ph idx="1" type="body"/>
          </p:nvPr>
        </p:nvSpPr>
        <p:spPr>
          <a:xfrm>
            <a:off x="457172" y="1203631"/>
            <a:ext cx="8228700" cy="29832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800"/>
              <a:buNone/>
              <a:defRPr/>
            </a:lvl1pPr>
            <a:lvl2pPr indent="-228600" lvl="1" marL="914400" rtl="0" algn="l">
              <a:spcBef>
                <a:spcPts val="1200"/>
              </a:spcBef>
              <a:spcAft>
                <a:spcPts val="0"/>
              </a:spcAft>
              <a:buSzPts val="1400"/>
              <a:buNone/>
              <a:defRPr/>
            </a:lvl2pPr>
            <a:lvl3pPr indent="-228600" lvl="2" marL="1371600" rtl="0" algn="l">
              <a:spcBef>
                <a:spcPts val="1200"/>
              </a:spcBef>
              <a:spcAft>
                <a:spcPts val="0"/>
              </a:spcAft>
              <a:buSzPts val="1400"/>
              <a:buNone/>
              <a:defRPr/>
            </a:lvl3pPr>
            <a:lvl4pPr indent="-228600" lvl="3" marL="1828800" rtl="0" algn="l">
              <a:spcBef>
                <a:spcPts val="1200"/>
              </a:spcBef>
              <a:spcAft>
                <a:spcPts val="0"/>
              </a:spcAft>
              <a:buSzPts val="1400"/>
              <a:buNone/>
              <a:defRPr/>
            </a:lvl4pPr>
            <a:lvl5pPr indent="-228600" lvl="4" marL="2286000" rtl="0" algn="l">
              <a:spcBef>
                <a:spcPts val="1200"/>
              </a:spcBef>
              <a:spcAft>
                <a:spcPts val="0"/>
              </a:spcAft>
              <a:buSzPts val="1400"/>
              <a:buNone/>
              <a:defRPr/>
            </a:lvl5pPr>
            <a:lvl6pPr indent="-228600" lvl="5" marL="2743200" rtl="0" algn="l">
              <a:spcBef>
                <a:spcPts val="1200"/>
              </a:spcBef>
              <a:spcAft>
                <a:spcPts val="0"/>
              </a:spcAft>
              <a:buSzPts val="1400"/>
              <a:buNone/>
              <a:defRPr/>
            </a:lvl6pPr>
            <a:lvl7pPr indent="-228600" lvl="6" marL="3200400" rtl="0" algn="l">
              <a:spcBef>
                <a:spcPts val="1200"/>
              </a:spcBef>
              <a:spcAft>
                <a:spcPts val="0"/>
              </a:spcAft>
              <a:buSzPts val="1400"/>
              <a:buNone/>
              <a:defRPr/>
            </a:lvl7pPr>
            <a:lvl8pPr indent="-228600" lvl="7" marL="3657600" rtl="0" algn="l">
              <a:spcBef>
                <a:spcPts val="1200"/>
              </a:spcBef>
              <a:spcAft>
                <a:spcPts val="0"/>
              </a:spcAft>
              <a:buSzPts val="1400"/>
              <a:buNone/>
              <a:defRPr/>
            </a:lvl8pPr>
            <a:lvl9pPr indent="-228600" lvl="8" marL="4114800" rtl="0" algn="l">
              <a:spcBef>
                <a:spcPts val="1200"/>
              </a:spcBef>
              <a:spcAft>
                <a:spcPts val="120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AND_BODY_3">
    <p:spTree>
      <p:nvGrpSpPr>
        <p:cNvPr id="53" name="Shape 53"/>
        <p:cNvGrpSpPr/>
        <p:nvPr/>
      </p:nvGrpSpPr>
      <p:grpSpPr>
        <a:xfrm>
          <a:off x="0" y="0"/>
          <a:ext cx="0" cy="0"/>
          <a:chOff x="0" y="0"/>
          <a:chExt cx="0" cy="0"/>
        </a:xfrm>
      </p:grpSpPr>
      <p:sp>
        <p:nvSpPr>
          <p:cNvPr id="54" name="Google Shape;54;p14"/>
          <p:cNvSpPr txBox="1"/>
          <p:nvPr>
            <p:ph type="title"/>
          </p:nvPr>
        </p:nvSpPr>
        <p:spPr>
          <a:xfrm>
            <a:off x="457172" y="205014"/>
            <a:ext cx="8228700" cy="858900"/>
          </a:xfrm>
          <a:prstGeom prst="rect">
            <a:avLst/>
          </a:prstGeom>
          <a:noFill/>
          <a:ln>
            <a:noFill/>
          </a:ln>
        </p:spPr>
        <p:txBody>
          <a:bodyPr anchorCtr="0" anchor="ctr" bIns="0" lIns="0" spcFirstLastPara="1" rIns="0" wrap="square" tIns="0">
            <a:norm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5" name="Google Shape;55;p14"/>
          <p:cNvSpPr txBox="1"/>
          <p:nvPr>
            <p:ph idx="1" type="subTitle"/>
          </p:nvPr>
        </p:nvSpPr>
        <p:spPr>
          <a:xfrm>
            <a:off x="457172" y="1203631"/>
            <a:ext cx="8228700" cy="2983200"/>
          </a:xfrm>
          <a:prstGeom prst="rect">
            <a:avLst/>
          </a:prstGeom>
          <a:noFill/>
          <a:ln>
            <a:noFill/>
          </a:ln>
        </p:spPr>
        <p:txBody>
          <a:bodyPr anchorCtr="0" anchor="ctr" bIns="0" lIns="0" spcFirstLastPara="1" rIns="0" wrap="square" tIns="0">
            <a:normAutofit/>
          </a:bodyPr>
          <a:lstStyle>
            <a:lvl1pPr lvl="0" rtl="0" algn="l">
              <a:spcBef>
                <a:spcPts val="0"/>
              </a:spcBef>
              <a:spcAft>
                <a:spcPts val="0"/>
              </a:spcAft>
              <a:buSzPts val="1800"/>
              <a:buNone/>
              <a:defRPr/>
            </a:lvl1pPr>
            <a:lvl2pPr lvl="1" rtl="0" algn="l">
              <a:spcBef>
                <a:spcPts val="1200"/>
              </a:spcBef>
              <a:spcAft>
                <a:spcPts val="0"/>
              </a:spcAft>
              <a:buSzPts val="1400"/>
              <a:buNone/>
              <a:defRPr/>
            </a:lvl2pPr>
            <a:lvl3pPr lvl="2" rtl="0" algn="l">
              <a:spcBef>
                <a:spcPts val="1200"/>
              </a:spcBef>
              <a:spcAft>
                <a:spcPts val="0"/>
              </a:spcAft>
              <a:buSzPts val="1400"/>
              <a:buNone/>
              <a:defRPr/>
            </a:lvl3pPr>
            <a:lvl4pPr lvl="3" rtl="0" algn="l">
              <a:spcBef>
                <a:spcPts val="1200"/>
              </a:spcBef>
              <a:spcAft>
                <a:spcPts val="0"/>
              </a:spcAft>
              <a:buSzPts val="1400"/>
              <a:buNone/>
              <a:defRPr/>
            </a:lvl4pPr>
            <a:lvl5pPr lvl="4" rtl="0" algn="l">
              <a:spcBef>
                <a:spcPts val="1200"/>
              </a:spcBef>
              <a:spcAft>
                <a:spcPts val="0"/>
              </a:spcAft>
              <a:buSzPts val="1400"/>
              <a:buNone/>
              <a:defRPr/>
            </a:lvl5pPr>
            <a:lvl6pPr lvl="5" rtl="0" algn="l">
              <a:spcBef>
                <a:spcPts val="1200"/>
              </a:spcBef>
              <a:spcAft>
                <a:spcPts val="0"/>
              </a:spcAft>
              <a:buSzPts val="1400"/>
              <a:buNone/>
              <a:defRPr/>
            </a:lvl6pPr>
            <a:lvl7pPr lvl="6" rtl="0" algn="l">
              <a:spcBef>
                <a:spcPts val="1200"/>
              </a:spcBef>
              <a:spcAft>
                <a:spcPts val="0"/>
              </a:spcAft>
              <a:buSzPts val="1400"/>
              <a:buNone/>
              <a:defRPr/>
            </a:lvl7pPr>
            <a:lvl8pPr lvl="7" rtl="0" algn="l">
              <a:spcBef>
                <a:spcPts val="1200"/>
              </a:spcBef>
              <a:spcAft>
                <a:spcPts val="0"/>
              </a:spcAft>
              <a:buSzPts val="1400"/>
              <a:buNone/>
              <a:defRPr/>
            </a:lvl8pPr>
            <a:lvl9pPr lvl="8" rtl="0" algn="l">
              <a:spcBef>
                <a:spcPts val="1200"/>
              </a:spcBef>
              <a:spcAft>
                <a:spcPts val="120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hyperlink" Target="https://www.nature.com/articles/s41746-023-00833-8"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nature.com/articles/s41746-023-00833-8" TargetMode="Externa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9.png"/><Relationship Id="rId7"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5"/>
          <p:cNvSpPr txBox="1"/>
          <p:nvPr>
            <p:ph type="ctrTitle"/>
          </p:nvPr>
        </p:nvSpPr>
        <p:spPr>
          <a:xfrm>
            <a:off x="311700" y="1172650"/>
            <a:ext cx="8520600" cy="1624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SzPts val="891"/>
              <a:buNone/>
            </a:pPr>
            <a:r>
              <a:rPr lang="en" sz="4380"/>
              <a:t>S</a:t>
            </a:r>
            <a:r>
              <a:rPr lang="en" sz="4380"/>
              <a:t>ymbolic regression for interpretable clinical prediction models</a:t>
            </a:r>
            <a:endParaRPr sz="4380"/>
          </a:p>
        </p:txBody>
      </p:sp>
      <p:sp>
        <p:nvSpPr>
          <p:cNvPr id="61" name="Google Shape;61;p15"/>
          <p:cNvSpPr txBox="1"/>
          <p:nvPr>
            <p:ph idx="1" type="subTitle"/>
          </p:nvPr>
        </p:nvSpPr>
        <p:spPr>
          <a:xfrm>
            <a:off x="311700" y="3158425"/>
            <a:ext cx="8520600" cy="1624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300"/>
              <a:t>William La Cava</a:t>
            </a:r>
            <a:endParaRPr sz="2300"/>
          </a:p>
          <a:p>
            <a:pPr indent="0" lvl="0" marL="0" rtl="0" algn="ctr">
              <a:spcBef>
                <a:spcPts val="0"/>
              </a:spcBef>
              <a:spcAft>
                <a:spcPts val="0"/>
              </a:spcAft>
              <a:buNone/>
            </a:pPr>
            <a:r>
              <a:rPr lang="en" sz="2300"/>
              <a:t>Assistant Professor</a:t>
            </a:r>
            <a:endParaRPr sz="2300"/>
          </a:p>
          <a:p>
            <a:pPr indent="0" lvl="0" marL="0" rtl="0" algn="ctr">
              <a:spcBef>
                <a:spcPts val="0"/>
              </a:spcBef>
              <a:spcAft>
                <a:spcPts val="0"/>
              </a:spcAft>
              <a:buNone/>
            </a:pPr>
            <a:r>
              <a:rPr lang="en" sz="2300"/>
              <a:t>Boston Children’s Hospital</a:t>
            </a:r>
            <a:endParaRPr sz="2300"/>
          </a:p>
          <a:p>
            <a:pPr indent="0" lvl="0" marL="0" rtl="0" algn="ctr">
              <a:spcBef>
                <a:spcPts val="0"/>
              </a:spcBef>
              <a:spcAft>
                <a:spcPts val="0"/>
              </a:spcAft>
              <a:buNone/>
            </a:pPr>
            <a:r>
              <a:rPr lang="en" sz="2300"/>
              <a:t>Harvard Medical School</a:t>
            </a:r>
            <a:endParaRPr sz="2300"/>
          </a:p>
        </p:txBody>
      </p:sp>
      <p:pic>
        <p:nvPicPr>
          <p:cNvPr id="62" name="Google Shape;62;p15"/>
          <p:cNvPicPr preferRelativeResize="0"/>
          <p:nvPr/>
        </p:nvPicPr>
        <p:blipFill rotWithShape="1">
          <a:blip r:embed="rId3">
            <a:alphaModFix/>
          </a:blip>
          <a:srcRect b="0" l="0" r="0" t="0"/>
          <a:stretch/>
        </p:blipFill>
        <p:spPr>
          <a:xfrm>
            <a:off x="2035" y="0"/>
            <a:ext cx="9143999" cy="1009477"/>
          </a:xfrm>
          <a:prstGeom prst="rect">
            <a:avLst/>
          </a:prstGeom>
          <a:noFill/>
          <a:ln>
            <a:noFill/>
          </a:ln>
        </p:spPr>
      </p:pic>
      <p:sp>
        <p:nvSpPr>
          <p:cNvPr id="63" name="Google Shape;63;p15"/>
          <p:cNvSpPr txBox="1"/>
          <p:nvPr/>
        </p:nvSpPr>
        <p:spPr>
          <a:xfrm>
            <a:off x="0" y="4743300"/>
            <a:ext cx="259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3"/>
                </a:solidFill>
                <a:latin typeface="Verdana"/>
                <a:ea typeface="Verdana"/>
                <a:cs typeface="Verdana"/>
                <a:sym typeface="Verdana"/>
              </a:rPr>
              <a:t>cavalab.org @w_la_cava</a:t>
            </a:r>
            <a:endParaRPr>
              <a:solidFill>
                <a:schemeClr val="accent3"/>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4"/>
          <p:cNvPicPr preferRelativeResize="0"/>
          <p:nvPr/>
        </p:nvPicPr>
        <p:blipFill>
          <a:blip r:embed="rId3">
            <a:alphaModFix/>
          </a:blip>
          <a:stretch>
            <a:fillRect/>
          </a:stretch>
        </p:blipFill>
        <p:spPr>
          <a:xfrm>
            <a:off x="4448761" y="1169700"/>
            <a:ext cx="4610389" cy="2983201"/>
          </a:xfrm>
          <a:prstGeom prst="rect">
            <a:avLst/>
          </a:prstGeom>
          <a:noFill/>
          <a:ln>
            <a:noFill/>
          </a:ln>
        </p:spPr>
      </p:pic>
      <p:sp>
        <p:nvSpPr>
          <p:cNvPr id="135" name="Google Shape;135;p24"/>
          <p:cNvSpPr txBox="1"/>
          <p:nvPr/>
        </p:nvSpPr>
        <p:spPr>
          <a:xfrm>
            <a:off x="4980453" y="4781875"/>
            <a:ext cx="4174800" cy="377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t>La Cava &amp; Lee et al. </a:t>
            </a:r>
            <a:r>
              <a:rPr i="1" lang="en"/>
              <a:t>npj Digital Medicine </a:t>
            </a:r>
            <a:r>
              <a:rPr lang="en"/>
              <a:t>2023</a:t>
            </a:r>
            <a:endParaRPr/>
          </a:p>
        </p:txBody>
      </p:sp>
      <p:sp>
        <p:nvSpPr>
          <p:cNvPr id="136" name="Google Shape;136;p24"/>
          <p:cNvSpPr txBox="1"/>
          <p:nvPr>
            <p:ph type="title"/>
          </p:nvPr>
        </p:nvSpPr>
        <p:spPr>
          <a:xfrm>
            <a:off x="457172" y="205014"/>
            <a:ext cx="8228700" cy="8589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
              <a:t>Feature Engineering Automation Tool (FEAT)</a:t>
            </a:r>
            <a:endParaRPr/>
          </a:p>
        </p:txBody>
      </p:sp>
      <p:sp>
        <p:nvSpPr>
          <p:cNvPr id="137" name="Google Shape;137;p24"/>
          <p:cNvSpPr txBox="1"/>
          <p:nvPr>
            <p:ph idx="1" type="body"/>
          </p:nvPr>
        </p:nvSpPr>
        <p:spPr>
          <a:xfrm>
            <a:off x="457175" y="1203625"/>
            <a:ext cx="3759000" cy="3789900"/>
          </a:xfrm>
          <a:prstGeom prst="rect">
            <a:avLst/>
          </a:prstGeom>
        </p:spPr>
        <p:txBody>
          <a:bodyPr anchorCtr="0" anchor="t" bIns="0" lIns="0" spcFirstLastPara="1" rIns="0" wrap="square" tIns="0">
            <a:normAutofit lnSpcReduction="20000"/>
          </a:bodyPr>
          <a:lstStyle/>
          <a:p>
            <a:pPr indent="-342900" lvl="0" marL="457200" rtl="0" algn="l">
              <a:spcBef>
                <a:spcPts val="0"/>
              </a:spcBef>
              <a:spcAft>
                <a:spcPts val="0"/>
              </a:spcAft>
              <a:buSzPts val="1800"/>
              <a:buChar char="-"/>
            </a:pPr>
            <a:r>
              <a:rPr lang="en"/>
              <a:t>GP-based Symbolic Regression</a:t>
            </a:r>
            <a:endParaRPr/>
          </a:p>
          <a:p>
            <a:pPr indent="-342900" lvl="0" marL="457200" rtl="0" algn="l">
              <a:spcBef>
                <a:spcPts val="0"/>
              </a:spcBef>
              <a:spcAft>
                <a:spcPts val="0"/>
              </a:spcAft>
              <a:buSzPts val="1800"/>
              <a:buChar char="-"/>
            </a:pPr>
            <a:r>
              <a:rPr lang="en"/>
              <a:t>Each program is a logistic regression model</a:t>
            </a:r>
            <a:endParaRPr sz="1400"/>
          </a:p>
          <a:p>
            <a:pPr indent="-342900" lvl="0" marL="457200" rtl="0" algn="l">
              <a:spcBef>
                <a:spcPts val="0"/>
              </a:spcBef>
              <a:spcAft>
                <a:spcPts val="0"/>
              </a:spcAft>
              <a:buSzPts val="1800"/>
              <a:buChar char="-"/>
            </a:pPr>
            <a:r>
              <a:rPr lang="en"/>
              <a:t>NSGA-II survival</a:t>
            </a:r>
            <a:r>
              <a:rPr lang="en" sz="1400"/>
              <a:t> (Deb et al </a:t>
            </a:r>
            <a:r>
              <a:rPr i="1" lang="en" sz="1400"/>
              <a:t>IEEE TEVC </a:t>
            </a:r>
            <a:r>
              <a:rPr lang="en" sz="1400"/>
              <a:t>2000)</a:t>
            </a:r>
            <a:endParaRPr sz="1400"/>
          </a:p>
          <a:p>
            <a:pPr indent="-317500" lvl="0" marL="457200" rtl="0" algn="l">
              <a:spcBef>
                <a:spcPts val="0"/>
              </a:spcBef>
              <a:spcAft>
                <a:spcPts val="0"/>
              </a:spcAft>
              <a:buSzPts val="1400"/>
              <a:buChar char="-"/>
            </a:pPr>
            <a:r>
              <a:rPr lang="en"/>
              <a:t>Parameter optimization </a:t>
            </a:r>
            <a:r>
              <a:rPr lang="en" sz="1400"/>
              <a:t>(Topchy &amp; Punch </a:t>
            </a:r>
            <a:r>
              <a:rPr i="1" lang="en" sz="1400"/>
              <a:t>GECCO </a:t>
            </a:r>
            <a:r>
              <a:rPr lang="en" sz="1400"/>
              <a:t>2001) </a:t>
            </a:r>
            <a:endParaRPr sz="1400"/>
          </a:p>
          <a:p>
            <a:pPr indent="-317500" lvl="0" marL="457200" rtl="0" algn="l">
              <a:spcBef>
                <a:spcPts val="0"/>
              </a:spcBef>
              <a:spcAft>
                <a:spcPts val="0"/>
              </a:spcAft>
              <a:buSzPts val="1400"/>
              <a:buChar char="-"/>
            </a:pPr>
            <a:r>
              <a:rPr lang="en"/>
              <a:t>ε-lexicase selection </a:t>
            </a:r>
            <a:r>
              <a:rPr lang="en" sz="1400"/>
              <a:t>(La Cava et al </a:t>
            </a:r>
            <a:r>
              <a:rPr i="1" lang="en" sz="1400"/>
              <a:t>GECCO</a:t>
            </a:r>
            <a:r>
              <a:rPr lang="en" sz="1400"/>
              <a:t> 2016)</a:t>
            </a:r>
            <a:endParaRPr sz="1400"/>
          </a:p>
          <a:p>
            <a:pPr indent="-342900" lvl="0" marL="457200" rtl="0" algn="l">
              <a:spcBef>
                <a:spcPts val="0"/>
              </a:spcBef>
              <a:spcAft>
                <a:spcPts val="0"/>
              </a:spcAft>
              <a:buSzPts val="1800"/>
              <a:buChar char="-"/>
            </a:pPr>
            <a:r>
              <a:rPr lang="en"/>
              <a:t>Post-run simplification</a:t>
            </a:r>
            <a:r>
              <a:rPr lang="en" sz="1400"/>
              <a:t> (Helmuth et al </a:t>
            </a:r>
            <a:r>
              <a:rPr i="1" lang="en" sz="1400"/>
              <a:t>GECCO </a:t>
            </a:r>
            <a:r>
              <a:rPr lang="en" sz="1400"/>
              <a:t>2017)</a:t>
            </a:r>
            <a:endParaRPr sz="1400"/>
          </a:p>
          <a:p>
            <a:pPr indent="-342900" lvl="0" marL="457200" rtl="0" algn="l">
              <a:spcBef>
                <a:spcPts val="0"/>
              </a:spcBef>
              <a:spcAft>
                <a:spcPts val="0"/>
              </a:spcAft>
              <a:buSzPts val="1800"/>
              <a:buChar char="-"/>
            </a:pPr>
            <a:r>
              <a:rPr lang="en"/>
              <a:t>Specialized splitting operators </a:t>
            </a:r>
            <a:r>
              <a:rPr lang="en" sz="1400"/>
              <a:t>(La Cava et al </a:t>
            </a:r>
            <a:r>
              <a:rPr i="1" lang="en" sz="1400"/>
              <a:t>ICLR</a:t>
            </a:r>
            <a:r>
              <a:rPr lang="en" sz="1400"/>
              <a:t> 2017) </a:t>
            </a:r>
            <a:endParaRPr sz="1400"/>
          </a:p>
          <a:p>
            <a:pPr indent="-317500" lvl="0" marL="457200" rtl="0" algn="l">
              <a:spcBef>
                <a:spcPts val="0"/>
              </a:spcBef>
              <a:spcAft>
                <a:spcPts val="0"/>
              </a:spcAft>
              <a:buSzPts val="1400"/>
              <a:buChar char="-"/>
            </a:pPr>
            <a:r>
              <a:rPr lang="en"/>
              <a:t>Semantic operators </a:t>
            </a:r>
            <a:r>
              <a:rPr lang="en" sz="1400"/>
              <a:t>(La Cava et al </a:t>
            </a:r>
            <a:r>
              <a:rPr i="1" lang="en" sz="1400"/>
              <a:t>GECCO </a:t>
            </a:r>
            <a:r>
              <a:rPr lang="en" sz="1400"/>
              <a:t>2019)</a:t>
            </a:r>
            <a:endParaRPr sz="1400"/>
          </a:p>
        </p:txBody>
      </p:sp>
      <p:sp>
        <p:nvSpPr>
          <p:cNvPr id="138" name="Google Shape;138;p24"/>
          <p:cNvSpPr txBox="1"/>
          <p:nvPr/>
        </p:nvSpPr>
        <p:spPr>
          <a:xfrm>
            <a:off x="0" y="4743300"/>
            <a:ext cx="259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3"/>
                </a:solidFill>
                <a:latin typeface="Verdana"/>
                <a:ea typeface="Verdana"/>
                <a:cs typeface="Verdana"/>
                <a:sym typeface="Verdana"/>
              </a:rPr>
              <a:t>cavalab.org @w_la_cava</a:t>
            </a:r>
            <a:endParaRPr>
              <a:solidFill>
                <a:schemeClr val="accent3"/>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457172" y="153761"/>
            <a:ext cx="8228700" cy="644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 sz="2000"/>
              <a:t>FEAT also identifies the hypertension heuristic perfectly</a:t>
            </a:r>
            <a:endParaRPr sz="2000"/>
          </a:p>
        </p:txBody>
      </p:sp>
      <p:sp>
        <p:nvSpPr>
          <p:cNvPr id="144" name="Google Shape;144;p25"/>
          <p:cNvSpPr txBox="1"/>
          <p:nvPr/>
        </p:nvSpPr>
        <p:spPr>
          <a:xfrm>
            <a:off x="1074900" y="3409836"/>
            <a:ext cx="1098300" cy="21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145" name="Google Shape;145;p25"/>
          <p:cNvPicPr preferRelativeResize="0"/>
          <p:nvPr/>
        </p:nvPicPr>
        <p:blipFill rotWithShape="1">
          <a:blip r:embed="rId3">
            <a:alphaModFix/>
          </a:blip>
          <a:srcRect b="0" l="0" r="0" t="0"/>
          <a:stretch/>
        </p:blipFill>
        <p:spPr>
          <a:xfrm>
            <a:off x="383712" y="1056292"/>
            <a:ext cx="8376575" cy="3030917"/>
          </a:xfrm>
          <a:prstGeom prst="rect">
            <a:avLst/>
          </a:prstGeom>
          <a:noFill/>
          <a:ln>
            <a:noFill/>
          </a:ln>
        </p:spPr>
      </p:pic>
      <p:sp>
        <p:nvSpPr>
          <p:cNvPr id="146" name="Google Shape;146;p25"/>
          <p:cNvSpPr/>
          <p:nvPr/>
        </p:nvSpPr>
        <p:spPr>
          <a:xfrm>
            <a:off x="1208550" y="3344535"/>
            <a:ext cx="983400" cy="210900"/>
          </a:xfrm>
          <a:prstGeom prst="rect">
            <a:avLst/>
          </a:prstGeom>
          <a:noFill/>
          <a:ln cap="flat" cmpd="sng" w="952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5"/>
          <p:cNvSpPr txBox="1"/>
          <p:nvPr/>
        </p:nvSpPr>
        <p:spPr>
          <a:xfrm>
            <a:off x="4980453" y="4781875"/>
            <a:ext cx="4174800" cy="377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t>La Cava &amp; Lee et al. </a:t>
            </a:r>
            <a:r>
              <a:rPr i="1" lang="en"/>
              <a:t>npj Digital Medicine </a:t>
            </a:r>
            <a:r>
              <a:rPr lang="en"/>
              <a:t>2023</a:t>
            </a:r>
            <a:endParaRPr/>
          </a:p>
        </p:txBody>
      </p:sp>
      <p:sp>
        <p:nvSpPr>
          <p:cNvPr id="148" name="Google Shape;148;p25"/>
          <p:cNvSpPr txBox="1"/>
          <p:nvPr/>
        </p:nvSpPr>
        <p:spPr>
          <a:xfrm>
            <a:off x="7435500" y="0"/>
            <a:ext cx="1708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accent3"/>
                </a:solidFill>
                <a:latin typeface="Verdana"/>
                <a:ea typeface="Verdana"/>
                <a:cs typeface="Verdana"/>
                <a:sym typeface="Verdana"/>
              </a:rPr>
              <a:t>@w_la_cava</a:t>
            </a:r>
            <a:endParaRPr/>
          </a:p>
        </p:txBody>
      </p:sp>
      <p:sp>
        <p:nvSpPr>
          <p:cNvPr id="149" name="Google Shape;149;p25"/>
          <p:cNvSpPr txBox="1"/>
          <p:nvPr/>
        </p:nvSpPr>
        <p:spPr>
          <a:xfrm>
            <a:off x="0" y="4743300"/>
            <a:ext cx="259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3"/>
                </a:solidFill>
                <a:latin typeface="Verdana"/>
                <a:ea typeface="Verdana"/>
                <a:cs typeface="Verdana"/>
                <a:sym typeface="Verdana"/>
              </a:rPr>
              <a:t>cavalab.org @w_la_cava</a:t>
            </a:r>
            <a:endParaRPr>
              <a:solidFill>
                <a:schemeClr val="accent3"/>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6"/>
          <p:cNvPicPr preferRelativeResize="0"/>
          <p:nvPr/>
        </p:nvPicPr>
        <p:blipFill rotWithShape="1">
          <a:blip r:embed="rId3">
            <a:alphaModFix/>
          </a:blip>
          <a:srcRect b="0" l="0" r="0" t="0"/>
          <a:stretch/>
        </p:blipFill>
        <p:spPr>
          <a:xfrm>
            <a:off x="250625" y="1008133"/>
            <a:ext cx="8642750" cy="3127233"/>
          </a:xfrm>
          <a:prstGeom prst="rect">
            <a:avLst/>
          </a:prstGeom>
          <a:noFill/>
          <a:ln>
            <a:noFill/>
          </a:ln>
        </p:spPr>
      </p:pic>
      <p:sp>
        <p:nvSpPr>
          <p:cNvPr id="155" name="Google Shape;155;p26"/>
          <p:cNvSpPr txBox="1"/>
          <p:nvPr>
            <p:ph type="title"/>
          </p:nvPr>
        </p:nvSpPr>
        <p:spPr>
          <a:xfrm>
            <a:off x="457172" y="153761"/>
            <a:ext cx="8228700" cy="644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 sz="2000"/>
              <a:t>FEAT matches heuristic performance on chart review for hypertension</a:t>
            </a:r>
            <a:endParaRPr sz="2000"/>
          </a:p>
        </p:txBody>
      </p:sp>
      <p:sp>
        <p:nvSpPr>
          <p:cNvPr id="156" name="Google Shape;156;p26"/>
          <p:cNvSpPr txBox="1"/>
          <p:nvPr/>
        </p:nvSpPr>
        <p:spPr>
          <a:xfrm>
            <a:off x="4980453" y="4781875"/>
            <a:ext cx="4174800" cy="377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t>La Cava &amp; Lee et al. </a:t>
            </a:r>
            <a:r>
              <a:rPr i="1" lang="en"/>
              <a:t>npj Digital Medicine </a:t>
            </a:r>
            <a:r>
              <a:rPr lang="en"/>
              <a:t>2023</a:t>
            </a:r>
            <a:endParaRPr/>
          </a:p>
        </p:txBody>
      </p:sp>
      <p:sp>
        <p:nvSpPr>
          <p:cNvPr id="157" name="Google Shape;157;p26"/>
          <p:cNvSpPr/>
          <p:nvPr/>
        </p:nvSpPr>
        <p:spPr>
          <a:xfrm>
            <a:off x="1132350" y="3409202"/>
            <a:ext cx="983400" cy="210900"/>
          </a:xfrm>
          <a:prstGeom prst="rect">
            <a:avLst/>
          </a:prstGeom>
          <a:noFill/>
          <a:ln cap="flat" cmpd="sng" w="952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6"/>
          <p:cNvSpPr/>
          <p:nvPr/>
        </p:nvSpPr>
        <p:spPr>
          <a:xfrm>
            <a:off x="864950" y="2998450"/>
            <a:ext cx="6608100" cy="1137000"/>
          </a:xfrm>
          <a:prstGeom prst="roundRect">
            <a:avLst>
              <a:gd fmla="val 16667" name="adj"/>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6"/>
          <p:cNvSpPr txBox="1"/>
          <p:nvPr/>
        </p:nvSpPr>
        <p:spPr>
          <a:xfrm>
            <a:off x="0" y="4743300"/>
            <a:ext cx="259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3"/>
                </a:solidFill>
                <a:latin typeface="Verdana"/>
                <a:ea typeface="Verdana"/>
                <a:cs typeface="Verdana"/>
                <a:sym typeface="Verdana"/>
              </a:rPr>
              <a:t>cavalab.org @w_la_cava</a:t>
            </a:r>
            <a:endParaRPr>
              <a:solidFill>
                <a:schemeClr val="accent3"/>
              </a:solidFill>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ph type="title"/>
          </p:nvPr>
        </p:nvSpPr>
        <p:spPr>
          <a:xfrm>
            <a:off x="457172" y="205014"/>
            <a:ext cx="8228700" cy="8589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 sz="2400"/>
              <a:t>Hypertension with u</a:t>
            </a:r>
            <a:r>
              <a:rPr lang="en" sz="2400"/>
              <a:t>nexplained hypokalemia </a:t>
            </a:r>
            <a:endParaRPr sz="2400"/>
          </a:p>
        </p:txBody>
      </p:sp>
      <p:sp>
        <p:nvSpPr>
          <p:cNvPr id="165" name="Google Shape;165;p27"/>
          <p:cNvSpPr txBox="1"/>
          <p:nvPr/>
        </p:nvSpPr>
        <p:spPr>
          <a:xfrm>
            <a:off x="473500" y="1001888"/>
            <a:ext cx="7262400" cy="35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When trained on the expert heuristic, FEAT correctly identifies the heuristic </a:t>
            </a:r>
            <a:endParaRPr/>
          </a:p>
        </p:txBody>
      </p:sp>
      <p:pic>
        <p:nvPicPr>
          <p:cNvPr id="166" name="Google Shape;166;p27"/>
          <p:cNvPicPr preferRelativeResize="0"/>
          <p:nvPr/>
        </p:nvPicPr>
        <p:blipFill rotWithShape="1">
          <a:blip r:embed="rId3">
            <a:alphaModFix/>
          </a:blip>
          <a:srcRect b="4148" l="5141" r="8873" t="9793"/>
          <a:stretch/>
        </p:blipFill>
        <p:spPr>
          <a:xfrm>
            <a:off x="2245925" y="1485125"/>
            <a:ext cx="4426504" cy="3322728"/>
          </a:xfrm>
          <a:prstGeom prst="rect">
            <a:avLst/>
          </a:prstGeom>
          <a:noFill/>
          <a:ln>
            <a:noFill/>
          </a:ln>
        </p:spPr>
      </p:pic>
      <p:sp>
        <p:nvSpPr>
          <p:cNvPr id="167" name="Google Shape;167;p27"/>
          <p:cNvSpPr/>
          <p:nvPr/>
        </p:nvSpPr>
        <p:spPr>
          <a:xfrm>
            <a:off x="3042375" y="1706275"/>
            <a:ext cx="3384900" cy="2220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7"/>
          <p:cNvSpPr txBox="1"/>
          <p:nvPr/>
        </p:nvSpPr>
        <p:spPr>
          <a:xfrm>
            <a:off x="4980453" y="4781875"/>
            <a:ext cx="4174800" cy="377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t>La Cava &amp; Lee et al. </a:t>
            </a:r>
            <a:r>
              <a:rPr i="1" lang="en"/>
              <a:t>npj Digital Medicine </a:t>
            </a:r>
            <a:r>
              <a:rPr lang="en"/>
              <a:t>2023</a:t>
            </a:r>
            <a:endParaRPr/>
          </a:p>
        </p:txBody>
      </p:sp>
      <p:sp>
        <p:nvSpPr>
          <p:cNvPr id="169" name="Google Shape;169;p27"/>
          <p:cNvSpPr txBox="1"/>
          <p:nvPr/>
        </p:nvSpPr>
        <p:spPr>
          <a:xfrm>
            <a:off x="0" y="4743300"/>
            <a:ext cx="259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3"/>
                </a:solidFill>
                <a:latin typeface="Verdana"/>
                <a:ea typeface="Verdana"/>
                <a:cs typeface="Verdana"/>
                <a:sym typeface="Verdana"/>
              </a:rPr>
              <a:t>cavalab.org @w_la_cava</a:t>
            </a:r>
            <a:endParaRPr>
              <a:solidFill>
                <a:schemeClr val="accent3"/>
              </a:solidFill>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28"/>
          <p:cNvPicPr preferRelativeResize="0"/>
          <p:nvPr/>
        </p:nvPicPr>
        <p:blipFill>
          <a:blip r:embed="rId3">
            <a:alphaModFix/>
          </a:blip>
          <a:stretch>
            <a:fillRect/>
          </a:stretch>
        </p:blipFill>
        <p:spPr>
          <a:xfrm>
            <a:off x="76200" y="1469988"/>
            <a:ext cx="8866074" cy="2203525"/>
          </a:xfrm>
          <a:prstGeom prst="rect">
            <a:avLst/>
          </a:prstGeom>
          <a:noFill/>
          <a:ln>
            <a:noFill/>
          </a:ln>
        </p:spPr>
      </p:pic>
      <p:sp>
        <p:nvSpPr>
          <p:cNvPr id="175" name="Google Shape;175;p28"/>
          <p:cNvSpPr txBox="1"/>
          <p:nvPr>
            <p:ph type="title"/>
          </p:nvPr>
        </p:nvSpPr>
        <p:spPr>
          <a:xfrm>
            <a:off x="457175" y="205019"/>
            <a:ext cx="8228700" cy="385500"/>
          </a:xfrm>
          <a:prstGeom prst="rect">
            <a:avLst/>
          </a:prstGeom>
        </p:spPr>
        <p:txBody>
          <a:bodyPr anchorCtr="0" anchor="ctr" bIns="0" lIns="0" spcFirstLastPara="1" rIns="0" wrap="square" tIns="0">
            <a:normAutofit/>
          </a:bodyPr>
          <a:lstStyle/>
          <a:p>
            <a:pPr indent="0" lvl="0" marL="0" rtl="0" algn="l">
              <a:spcBef>
                <a:spcPts val="0"/>
              </a:spcBef>
              <a:spcAft>
                <a:spcPts val="0"/>
              </a:spcAft>
              <a:buClr>
                <a:schemeClr val="dk1"/>
              </a:buClr>
              <a:buSzPts val="1100"/>
              <a:buFont typeface="Arial"/>
              <a:buNone/>
            </a:pPr>
            <a:r>
              <a:rPr lang="en" sz="2000"/>
              <a:t>FEAT identifies simple, accurate models compared to other ML methods</a:t>
            </a:r>
            <a:endParaRPr sz="2000"/>
          </a:p>
        </p:txBody>
      </p:sp>
      <p:sp>
        <p:nvSpPr>
          <p:cNvPr id="176" name="Google Shape;176;p28"/>
          <p:cNvSpPr/>
          <p:nvPr/>
        </p:nvSpPr>
        <p:spPr>
          <a:xfrm>
            <a:off x="712525" y="1781675"/>
            <a:ext cx="533100" cy="385500"/>
          </a:xfrm>
          <a:prstGeom prst="ellipse">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8"/>
          <p:cNvSpPr/>
          <p:nvPr/>
        </p:nvSpPr>
        <p:spPr>
          <a:xfrm>
            <a:off x="3500944" y="1781681"/>
            <a:ext cx="385500" cy="385500"/>
          </a:xfrm>
          <a:prstGeom prst="ellipse">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8"/>
          <p:cNvSpPr/>
          <p:nvPr/>
        </p:nvSpPr>
        <p:spPr>
          <a:xfrm rot="-483265">
            <a:off x="6384999" y="1735678"/>
            <a:ext cx="385402" cy="681708"/>
          </a:xfrm>
          <a:prstGeom prst="ellipse">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8"/>
          <p:cNvSpPr txBox="1"/>
          <p:nvPr/>
        </p:nvSpPr>
        <p:spPr>
          <a:xfrm>
            <a:off x="4980453" y="4781875"/>
            <a:ext cx="4174800" cy="377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t>La Cava &amp; Lee et al. </a:t>
            </a:r>
            <a:r>
              <a:rPr i="1" lang="en"/>
              <a:t>npj Digital Medicine </a:t>
            </a:r>
            <a:r>
              <a:rPr lang="en"/>
              <a:t>2023</a:t>
            </a:r>
            <a:endParaRPr/>
          </a:p>
        </p:txBody>
      </p:sp>
      <p:sp>
        <p:nvSpPr>
          <p:cNvPr id="180" name="Google Shape;180;p28"/>
          <p:cNvSpPr txBox="1"/>
          <p:nvPr/>
        </p:nvSpPr>
        <p:spPr>
          <a:xfrm>
            <a:off x="0" y="4743300"/>
            <a:ext cx="259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3"/>
                </a:solidFill>
                <a:latin typeface="Verdana"/>
                <a:ea typeface="Verdana"/>
                <a:cs typeface="Verdana"/>
                <a:sym typeface="Verdana"/>
              </a:rPr>
              <a:t>cavalab.org @w_la_cava</a:t>
            </a:r>
            <a:endParaRPr>
              <a:solidFill>
                <a:schemeClr val="accent3"/>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4" name="Shape 184"/>
        <p:cNvGrpSpPr/>
        <p:nvPr/>
      </p:nvGrpSpPr>
      <p:grpSpPr>
        <a:xfrm>
          <a:off x="0" y="0"/>
          <a:ext cx="0" cy="0"/>
          <a:chOff x="0" y="0"/>
          <a:chExt cx="0" cy="0"/>
        </a:xfrm>
      </p:grpSpPr>
      <p:sp>
        <p:nvSpPr>
          <p:cNvPr id="185" name="Google Shape;185;p29"/>
          <p:cNvSpPr txBox="1"/>
          <p:nvPr>
            <p:ph idx="1" type="body"/>
          </p:nvPr>
        </p:nvSpPr>
        <p:spPr>
          <a:xfrm>
            <a:off x="83100" y="39575"/>
            <a:ext cx="5998800" cy="605100"/>
          </a:xfrm>
          <a:prstGeom prst="rect">
            <a:avLst/>
          </a:prstGeom>
        </p:spPr>
        <p:txBody>
          <a:bodyPr anchorCtr="0" anchor="ctr" bIns="91425" lIns="91425" spcFirstLastPara="1" rIns="91425" wrap="square" tIns="91425">
            <a:normAutofit fontScale="92500"/>
          </a:bodyPr>
          <a:lstStyle/>
          <a:p>
            <a:pPr indent="0" lvl="0" marL="0" rtl="0" algn="l">
              <a:spcBef>
                <a:spcPts val="0"/>
              </a:spcBef>
              <a:spcAft>
                <a:spcPts val="0"/>
              </a:spcAft>
              <a:buClr>
                <a:schemeClr val="dk1"/>
              </a:buClr>
              <a:buSzPct val="39285"/>
              <a:buFont typeface="Arial"/>
              <a:buNone/>
            </a:pPr>
            <a:r>
              <a:rPr lang="en" sz="2800">
                <a:solidFill>
                  <a:schemeClr val="dk1"/>
                </a:solidFill>
              </a:rPr>
              <a:t>Treatment-resistant hypertension model</a:t>
            </a:r>
            <a:endParaRPr/>
          </a:p>
        </p:txBody>
      </p:sp>
      <p:pic>
        <p:nvPicPr>
          <p:cNvPr id="186" name="Google Shape;186;p29"/>
          <p:cNvPicPr preferRelativeResize="0"/>
          <p:nvPr/>
        </p:nvPicPr>
        <p:blipFill>
          <a:blip r:embed="rId3">
            <a:alphaModFix/>
          </a:blip>
          <a:stretch>
            <a:fillRect/>
          </a:stretch>
        </p:blipFill>
        <p:spPr>
          <a:xfrm>
            <a:off x="811363" y="489400"/>
            <a:ext cx="7521275" cy="4583274"/>
          </a:xfrm>
          <a:prstGeom prst="rect">
            <a:avLst/>
          </a:prstGeom>
          <a:noFill/>
          <a:ln>
            <a:noFill/>
          </a:ln>
        </p:spPr>
      </p:pic>
      <p:sp>
        <p:nvSpPr>
          <p:cNvPr id="187" name="Google Shape;187;p29"/>
          <p:cNvSpPr txBox="1"/>
          <p:nvPr/>
        </p:nvSpPr>
        <p:spPr>
          <a:xfrm>
            <a:off x="0" y="4743300"/>
            <a:ext cx="259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3"/>
                </a:solidFill>
                <a:latin typeface="Verdana"/>
                <a:ea typeface="Verdana"/>
                <a:cs typeface="Verdana"/>
                <a:sym typeface="Verdana"/>
              </a:rPr>
              <a:t>cavalab.org @w_la_cava</a:t>
            </a:r>
            <a:endParaRPr>
              <a:solidFill>
                <a:schemeClr val="accent3"/>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30"/>
          <p:cNvPicPr preferRelativeResize="0"/>
          <p:nvPr/>
        </p:nvPicPr>
        <p:blipFill>
          <a:blip r:embed="rId3">
            <a:alphaModFix/>
          </a:blip>
          <a:stretch>
            <a:fillRect/>
          </a:stretch>
        </p:blipFill>
        <p:spPr>
          <a:xfrm>
            <a:off x="125799" y="797625"/>
            <a:ext cx="3606650" cy="4075501"/>
          </a:xfrm>
          <a:prstGeom prst="rect">
            <a:avLst/>
          </a:prstGeom>
          <a:noFill/>
          <a:ln>
            <a:noFill/>
          </a:ln>
        </p:spPr>
      </p:pic>
      <p:sp>
        <p:nvSpPr>
          <p:cNvPr id="193" name="Google Shape;193;p30"/>
          <p:cNvSpPr/>
          <p:nvPr/>
        </p:nvSpPr>
        <p:spPr>
          <a:xfrm rot="5400000">
            <a:off x="4255750" y="92325"/>
            <a:ext cx="4150500" cy="5362500"/>
          </a:xfrm>
          <a:prstGeom prst="wedgeRoundRectCallout">
            <a:avLst>
              <a:gd fmla="val -7144" name="adj1"/>
              <a:gd fmla="val 59092"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0"/>
          <p:cNvSpPr txBox="1"/>
          <p:nvPr>
            <p:ph type="title"/>
          </p:nvPr>
        </p:nvSpPr>
        <p:spPr>
          <a:xfrm>
            <a:off x="457172" y="153761"/>
            <a:ext cx="8228700" cy="644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 sz="2400"/>
              <a:t>Treatment-resistant hypertension model</a:t>
            </a:r>
            <a:endParaRPr sz="2400"/>
          </a:p>
        </p:txBody>
      </p:sp>
      <p:pic>
        <p:nvPicPr>
          <p:cNvPr id="195" name="Google Shape;195;p30"/>
          <p:cNvPicPr preferRelativeResize="0"/>
          <p:nvPr/>
        </p:nvPicPr>
        <p:blipFill>
          <a:blip r:embed="rId4">
            <a:alphaModFix/>
          </a:blip>
          <a:stretch>
            <a:fillRect/>
          </a:stretch>
        </p:blipFill>
        <p:spPr>
          <a:xfrm>
            <a:off x="3955050" y="950261"/>
            <a:ext cx="4891500" cy="3534173"/>
          </a:xfrm>
          <a:prstGeom prst="rect">
            <a:avLst/>
          </a:prstGeom>
          <a:noFill/>
          <a:ln>
            <a:noFill/>
          </a:ln>
        </p:spPr>
      </p:pic>
      <p:sp>
        <p:nvSpPr>
          <p:cNvPr id="196" name="Google Shape;196;p30"/>
          <p:cNvSpPr txBox="1"/>
          <p:nvPr/>
        </p:nvSpPr>
        <p:spPr>
          <a:xfrm>
            <a:off x="4980453" y="4781875"/>
            <a:ext cx="4174800" cy="377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t>La Cava &amp; Lee et al. </a:t>
            </a:r>
            <a:r>
              <a:rPr i="1" lang="en"/>
              <a:t>npj Digital Medicine </a:t>
            </a:r>
            <a:r>
              <a:rPr lang="en"/>
              <a:t>2023</a:t>
            </a:r>
            <a:endParaRPr/>
          </a:p>
        </p:txBody>
      </p:sp>
      <p:sp>
        <p:nvSpPr>
          <p:cNvPr id="197" name="Google Shape;197;p30"/>
          <p:cNvSpPr txBox="1"/>
          <p:nvPr/>
        </p:nvSpPr>
        <p:spPr>
          <a:xfrm>
            <a:off x="0" y="4743300"/>
            <a:ext cx="259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3"/>
                </a:solidFill>
                <a:latin typeface="Verdana"/>
                <a:ea typeface="Verdana"/>
                <a:cs typeface="Verdana"/>
                <a:sym typeface="Verdana"/>
              </a:rPr>
              <a:t>cavalab.org @w_la_cava</a:t>
            </a:r>
            <a:endParaRPr>
              <a:solidFill>
                <a:schemeClr val="accent3"/>
              </a:solidFill>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31"/>
          <p:cNvPicPr preferRelativeResize="0"/>
          <p:nvPr/>
        </p:nvPicPr>
        <p:blipFill>
          <a:blip r:embed="rId3">
            <a:alphaModFix/>
          </a:blip>
          <a:stretch>
            <a:fillRect/>
          </a:stretch>
        </p:blipFill>
        <p:spPr>
          <a:xfrm>
            <a:off x="2089025" y="869051"/>
            <a:ext cx="7053225" cy="3853749"/>
          </a:xfrm>
          <a:prstGeom prst="rect">
            <a:avLst/>
          </a:prstGeom>
          <a:noFill/>
          <a:ln>
            <a:noFill/>
          </a:ln>
        </p:spPr>
      </p:pic>
      <p:sp>
        <p:nvSpPr>
          <p:cNvPr id="203" name="Google Shape;203;p31"/>
          <p:cNvSpPr txBox="1"/>
          <p:nvPr>
            <p:ph type="title"/>
          </p:nvPr>
        </p:nvSpPr>
        <p:spPr>
          <a:xfrm>
            <a:off x="457172" y="153761"/>
            <a:ext cx="8228700" cy="6441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 sz="2400"/>
              <a:t>Treatment-resistant hypertension model</a:t>
            </a:r>
            <a:endParaRPr sz="2400"/>
          </a:p>
        </p:txBody>
      </p:sp>
      <p:sp>
        <p:nvSpPr>
          <p:cNvPr id="204" name="Google Shape;204;p31"/>
          <p:cNvSpPr/>
          <p:nvPr/>
        </p:nvSpPr>
        <p:spPr>
          <a:xfrm>
            <a:off x="452525" y="855500"/>
            <a:ext cx="4062300" cy="1149300"/>
          </a:xfrm>
          <a:prstGeom prst="rect">
            <a:avLst/>
          </a:prstGeom>
          <a:noFill/>
          <a:ln cap="flat" cmpd="sng" w="9525">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0000"/>
                </a:solidFill>
              </a:rPr>
              <a:t>Not responding </a:t>
            </a:r>
            <a:endParaRPr>
              <a:solidFill>
                <a:srgbClr val="FF0000"/>
              </a:solidFill>
            </a:endParaRPr>
          </a:p>
          <a:p>
            <a:pPr indent="0" lvl="0" marL="0" rtl="0" algn="l">
              <a:spcBef>
                <a:spcPts val="0"/>
              </a:spcBef>
              <a:spcAft>
                <a:spcPts val="0"/>
              </a:spcAft>
              <a:buClr>
                <a:schemeClr val="dk1"/>
              </a:buClr>
              <a:buSzPts val="1100"/>
              <a:buFont typeface="Arial"/>
              <a:buNone/>
            </a:pPr>
            <a:r>
              <a:rPr lang="en">
                <a:solidFill>
                  <a:srgbClr val="FF0000"/>
                </a:solidFill>
              </a:rPr>
              <a:t>to medication</a:t>
            </a:r>
            <a:endParaRPr>
              <a:solidFill>
                <a:srgbClr val="FF0000"/>
              </a:solidFill>
            </a:endParaRPr>
          </a:p>
        </p:txBody>
      </p:sp>
      <p:sp>
        <p:nvSpPr>
          <p:cNvPr id="205" name="Google Shape;205;p31"/>
          <p:cNvSpPr/>
          <p:nvPr/>
        </p:nvSpPr>
        <p:spPr>
          <a:xfrm>
            <a:off x="452475" y="2031075"/>
            <a:ext cx="4062300" cy="536400"/>
          </a:xfrm>
          <a:prstGeom prst="rect">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FF9900"/>
                </a:solidFill>
              </a:rPr>
              <a:t>Consistency</a:t>
            </a:r>
            <a:endParaRPr>
              <a:solidFill>
                <a:srgbClr val="FF9900"/>
              </a:solidFill>
            </a:endParaRPr>
          </a:p>
        </p:txBody>
      </p:sp>
      <p:sp>
        <p:nvSpPr>
          <p:cNvPr id="206" name="Google Shape;206;p31"/>
          <p:cNvSpPr/>
          <p:nvPr/>
        </p:nvSpPr>
        <p:spPr>
          <a:xfrm>
            <a:off x="452475" y="2594875"/>
            <a:ext cx="4062300" cy="536400"/>
          </a:xfrm>
          <a:prstGeom prst="rect">
            <a:avLst/>
          </a:prstGeom>
          <a:noFill/>
          <a:ln cap="flat" cmpd="sng" w="9525">
            <a:solidFill>
              <a:srgbClr val="F1C23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1C232"/>
                </a:solidFill>
              </a:rPr>
              <a:t>Doctor mentions</a:t>
            </a:r>
            <a:endParaRPr>
              <a:solidFill>
                <a:srgbClr val="F1C232"/>
              </a:solidFill>
            </a:endParaRPr>
          </a:p>
        </p:txBody>
      </p:sp>
      <p:sp>
        <p:nvSpPr>
          <p:cNvPr id="207" name="Google Shape;207;p31"/>
          <p:cNvSpPr/>
          <p:nvPr/>
        </p:nvSpPr>
        <p:spPr>
          <a:xfrm>
            <a:off x="452475" y="3204552"/>
            <a:ext cx="4062300" cy="400200"/>
          </a:xfrm>
          <a:prstGeom prst="rect">
            <a:avLst/>
          </a:prstGeom>
          <a:noFill/>
          <a:ln cap="flat" cmpd="sng" w="9525">
            <a:solidFill>
              <a:srgbClr val="4A86E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A86E8"/>
              </a:solidFill>
            </a:endParaRPr>
          </a:p>
        </p:txBody>
      </p:sp>
      <p:sp>
        <p:nvSpPr>
          <p:cNvPr id="208" name="Google Shape;208;p31"/>
          <p:cNvSpPr/>
          <p:nvPr/>
        </p:nvSpPr>
        <p:spPr>
          <a:xfrm>
            <a:off x="452475" y="3661675"/>
            <a:ext cx="4062300" cy="536400"/>
          </a:xfrm>
          <a:prstGeom prst="rect">
            <a:avLst/>
          </a:prstGeom>
          <a:noFill/>
          <a:ln cap="flat" cmpd="sng" w="9525">
            <a:solidFill>
              <a:srgbClr val="6AA84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3C47D"/>
              </a:solidFill>
            </a:endParaRPr>
          </a:p>
        </p:txBody>
      </p:sp>
      <p:sp>
        <p:nvSpPr>
          <p:cNvPr id="209" name="Google Shape;209;p31"/>
          <p:cNvSpPr txBox="1"/>
          <p:nvPr/>
        </p:nvSpPr>
        <p:spPr>
          <a:xfrm>
            <a:off x="460500" y="3142984"/>
            <a:ext cx="224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A86E8"/>
                </a:solidFill>
              </a:rPr>
              <a:t>High blood pressure</a:t>
            </a:r>
            <a:endParaRPr>
              <a:solidFill>
                <a:srgbClr val="4A86E8"/>
              </a:solidFill>
            </a:endParaRPr>
          </a:p>
        </p:txBody>
      </p:sp>
      <p:sp>
        <p:nvSpPr>
          <p:cNvPr id="210" name="Google Shape;210;p31"/>
          <p:cNvSpPr txBox="1"/>
          <p:nvPr/>
        </p:nvSpPr>
        <p:spPr>
          <a:xfrm>
            <a:off x="405300" y="3681500"/>
            <a:ext cx="162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6AA84F"/>
                </a:solidFill>
              </a:rPr>
              <a:t>? Surprising</a:t>
            </a:r>
            <a:endParaRPr>
              <a:solidFill>
                <a:srgbClr val="6AA84F"/>
              </a:solidFill>
            </a:endParaRPr>
          </a:p>
        </p:txBody>
      </p:sp>
      <p:sp>
        <p:nvSpPr>
          <p:cNvPr id="211" name="Google Shape;211;p31"/>
          <p:cNvSpPr txBox="1"/>
          <p:nvPr/>
        </p:nvSpPr>
        <p:spPr>
          <a:xfrm>
            <a:off x="4980453" y="4781875"/>
            <a:ext cx="4174800" cy="377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t>La Cava &amp; Lee et al. </a:t>
            </a:r>
            <a:r>
              <a:rPr i="1" lang="en"/>
              <a:t>npj Digital Medicine </a:t>
            </a:r>
            <a:r>
              <a:rPr lang="en"/>
              <a:t>2023</a:t>
            </a:r>
            <a:endParaRPr/>
          </a:p>
        </p:txBody>
      </p:sp>
      <p:sp>
        <p:nvSpPr>
          <p:cNvPr id="212" name="Google Shape;212;p31"/>
          <p:cNvSpPr txBox="1"/>
          <p:nvPr/>
        </p:nvSpPr>
        <p:spPr>
          <a:xfrm>
            <a:off x="0" y="4743300"/>
            <a:ext cx="259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3"/>
                </a:solidFill>
                <a:latin typeface="Verdana"/>
                <a:ea typeface="Verdana"/>
                <a:cs typeface="Verdana"/>
                <a:sym typeface="Verdana"/>
              </a:rPr>
              <a:t>cavalab.org @w_la_cava</a:t>
            </a:r>
            <a:endParaRPr>
              <a:solidFill>
                <a:schemeClr val="accent3"/>
              </a:solidFill>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2"/>
          <p:cNvSpPr txBox="1"/>
          <p:nvPr>
            <p:ph type="title"/>
          </p:nvPr>
        </p:nvSpPr>
        <p:spPr>
          <a:xfrm>
            <a:off x="457172" y="205014"/>
            <a:ext cx="8228700" cy="8589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
              <a:t>Why high calcium?</a:t>
            </a:r>
            <a:endParaRPr/>
          </a:p>
        </p:txBody>
      </p:sp>
      <p:sp>
        <p:nvSpPr>
          <p:cNvPr id="218" name="Google Shape;218;p32"/>
          <p:cNvSpPr txBox="1"/>
          <p:nvPr>
            <p:ph idx="1" type="body"/>
          </p:nvPr>
        </p:nvSpPr>
        <p:spPr>
          <a:xfrm>
            <a:off x="3962375" y="1203625"/>
            <a:ext cx="4723500" cy="3618600"/>
          </a:xfrm>
          <a:prstGeom prst="rect">
            <a:avLst/>
          </a:prstGeom>
        </p:spPr>
        <p:txBody>
          <a:bodyPr anchorCtr="0" anchor="t" bIns="0" lIns="0" spcFirstLastPara="1" rIns="0" wrap="square" tIns="0">
            <a:normAutofit lnSpcReduction="10000"/>
          </a:bodyPr>
          <a:lstStyle/>
          <a:p>
            <a:pPr indent="-342900" lvl="0" marL="457200" rtl="0" algn="l">
              <a:spcBef>
                <a:spcPts val="0"/>
              </a:spcBef>
              <a:spcAft>
                <a:spcPts val="0"/>
              </a:spcAft>
              <a:buSzPts val="1800"/>
              <a:buChar char="-"/>
            </a:pPr>
            <a:r>
              <a:rPr lang="en"/>
              <a:t>Does not appear in any clinical standards for treatment resistant hypertension</a:t>
            </a:r>
            <a:endParaRPr/>
          </a:p>
          <a:p>
            <a:pPr indent="-342900" lvl="0" marL="457200" rtl="0" algn="l">
              <a:spcBef>
                <a:spcPts val="0"/>
              </a:spcBef>
              <a:spcAft>
                <a:spcPts val="0"/>
              </a:spcAft>
              <a:buSzPts val="1800"/>
              <a:buChar char="-"/>
            </a:pPr>
            <a:r>
              <a:rPr lang="en"/>
              <a:t>Threshold (10.1 mg/dL) is not very high</a:t>
            </a:r>
            <a:endParaRPr/>
          </a:p>
          <a:p>
            <a:pPr indent="-342900" lvl="0" marL="457200" rtl="0" algn="l">
              <a:spcBef>
                <a:spcPts val="0"/>
              </a:spcBef>
              <a:spcAft>
                <a:spcPts val="0"/>
              </a:spcAft>
              <a:buSzPts val="1800"/>
              <a:buChar char="-"/>
            </a:pPr>
            <a:r>
              <a:rPr lang="en"/>
              <a:t>Identifies a small number of patients</a:t>
            </a:r>
            <a:endParaRPr/>
          </a:p>
          <a:p>
            <a:pPr indent="-342900" lvl="0" marL="457200" rtl="0" algn="l">
              <a:spcBef>
                <a:spcPts val="0"/>
              </a:spcBef>
              <a:spcAft>
                <a:spcPts val="0"/>
              </a:spcAft>
              <a:buSzPts val="1800"/>
              <a:buChar char="-"/>
            </a:pPr>
            <a:r>
              <a:rPr lang="en"/>
              <a:t>Surprising finding:</a:t>
            </a:r>
            <a:endParaRPr/>
          </a:p>
          <a:p>
            <a:pPr indent="-317500" lvl="1" marL="914400" rtl="0" algn="l">
              <a:spcBef>
                <a:spcPts val="0"/>
              </a:spcBef>
              <a:spcAft>
                <a:spcPts val="0"/>
              </a:spcAft>
              <a:buSzPts val="1400"/>
              <a:buChar char="-"/>
            </a:pPr>
            <a:r>
              <a:rPr b="1" lang="en"/>
              <a:t>S</a:t>
            </a:r>
            <a:r>
              <a:rPr b="1" lang="en"/>
              <a:t>ubjects with aTRH were in fact more likely to have an elevated maximum calcium</a:t>
            </a:r>
            <a:r>
              <a:rPr lang="en"/>
              <a:t> (OR = 4.4; p = 4 × 10−9, Fisher’s Exact test) </a:t>
            </a:r>
            <a:endParaRPr/>
          </a:p>
          <a:p>
            <a:pPr indent="-317500" lvl="1" marL="914400" rtl="0" algn="l">
              <a:spcBef>
                <a:spcPts val="0"/>
              </a:spcBef>
              <a:spcAft>
                <a:spcPts val="0"/>
              </a:spcAft>
              <a:buSzPts val="1400"/>
              <a:buChar char="-"/>
            </a:pPr>
            <a:r>
              <a:rPr lang="en"/>
              <a:t>Elevations associated with the number of days prescribed </a:t>
            </a:r>
            <a:r>
              <a:rPr b="1" lang="en"/>
              <a:t>thiazide diuretics</a:t>
            </a:r>
            <a:r>
              <a:rPr lang="en"/>
              <a:t> (OR = 1.5 per SD; p = 3 × 10−6, Z-test) and </a:t>
            </a:r>
            <a:r>
              <a:rPr b="1" lang="en"/>
              <a:t>beta-blockers</a:t>
            </a:r>
            <a:r>
              <a:rPr lang="en"/>
              <a:t> (OR = 1.4; p = 2 × 10−4).</a:t>
            </a:r>
            <a:endParaRPr/>
          </a:p>
          <a:p>
            <a:pPr indent="-342900" lvl="0" marL="457200" rtl="0" algn="l">
              <a:spcBef>
                <a:spcPts val="0"/>
              </a:spcBef>
              <a:spcAft>
                <a:spcPts val="0"/>
              </a:spcAft>
              <a:buSzPts val="1800"/>
              <a:buChar char="-"/>
            </a:pPr>
            <a:r>
              <a:rPr b="1" lang="en"/>
              <a:t>Signals being on certain HTN medications</a:t>
            </a:r>
            <a:endParaRPr b="1"/>
          </a:p>
        </p:txBody>
      </p:sp>
      <p:pic>
        <p:nvPicPr>
          <p:cNvPr id="219" name="Google Shape;219;p32"/>
          <p:cNvPicPr preferRelativeResize="0"/>
          <p:nvPr/>
        </p:nvPicPr>
        <p:blipFill rotWithShape="1">
          <a:blip r:embed="rId3">
            <a:alphaModFix/>
          </a:blip>
          <a:srcRect b="0" l="0" r="36053" t="52139"/>
          <a:stretch/>
        </p:blipFill>
        <p:spPr>
          <a:xfrm>
            <a:off x="18875" y="1473875"/>
            <a:ext cx="3892980" cy="2913672"/>
          </a:xfrm>
          <a:prstGeom prst="rect">
            <a:avLst/>
          </a:prstGeom>
          <a:noFill/>
          <a:ln>
            <a:noFill/>
          </a:ln>
        </p:spPr>
      </p:pic>
      <p:sp>
        <p:nvSpPr>
          <p:cNvPr id="220" name="Google Shape;220;p32"/>
          <p:cNvSpPr/>
          <p:nvPr/>
        </p:nvSpPr>
        <p:spPr>
          <a:xfrm>
            <a:off x="2463877" y="2898676"/>
            <a:ext cx="250500" cy="2505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1" name="Google Shape;221;p32"/>
          <p:cNvCxnSpPr>
            <a:endCxn id="220" idx="7"/>
          </p:cNvCxnSpPr>
          <p:nvPr/>
        </p:nvCxnSpPr>
        <p:spPr>
          <a:xfrm flipH="1">
            <a:off x="2677692" y="2305661"/>
            <a:ext cx="1459500" cy="629700"/>
          </a:xfrm>
          <a:prstGeom prst="straightConnector1">
            <a:avLst/>
          </a:prstGeom>
          <a:noFill/>
          <a:ln cap="flat" cmpd="sng" w="9525">
            <a:solidFill>
              <a:schemeClr val="dk2"/>
            </a:solidFill>
            <a:prstDash val="solid"/>
            <a:round/>
            <a:headEnd len="med" w="med" type="none"/>
            <a:tailEnd len="med" w="med" type="triangle"/>
          </a:ln>
        </p:spPr>
      </p:cxnSp>
      <p:sp>
        <p:nvSpPr>
          <p:cNvPr id="222" name="Google Shape;222;p32"/>
          <p:cNvSpPr txBox="1"/>
          <p:nvPr/>
        </p:nvSpPr>
        <p:spPr>
          <a:xfrm>
            <a:off x="4980453" y="4781875"/>
            <a:ext cx="4174800" cy="377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t>La Cava &amp; Lee et al. </a:t>
            </a:r>
            <a:r>
              <a:rPr i="1" lang="en"/>
              <a:t>npj Digital Medicine </a:t>
            </a:r>
            <a:r>
              <a:rPr lang="en"/>
              <a:t>2023</a:t>
            </a:r>
            <a:endParaRPr/>
          </a:p>
        </p:txBody>
      </p:sp>
      <p:sp>
        <p:nvSpPr>
          <p:cNvPr id="223" name="Google Shape;223;p32"/>
          <p:cNvSpPr txBox="1"/>
          <p:nvPr/>
        </p:nvSpPr>
        <p:spPr>
          <a:xfrm>
            <a:off x="80725" y="1360825"/>
            <a:ext cx="14184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Shapley Values</a:t>
            </a:r>
            <a:endParaRPr/>
          </a:p>
        </p:txBody>
      </p:sp>
      <p:sp>
        <p:nvSpPr>
          <p:cNvPr id="224" name="Google Shape;224;p32"/>
          <p:cNvSpPr txBox="1"/>
          <p:nvPr/>
        </p:nvSpPr>
        <p:spPr>
          <a:xfrm>
            <a:off x="0" y="4743300"/>
            <a:ext cx="259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3"/>
                </a:solidFill>
                <a:latin typeface="Verdana"/>
                <a:ea typeface="Verdana"/>
                <a:cs typeface="Verdana"/>
                <a:sym typeface="Verdana"/>
              </a:rPr>
              <a:t>cavalab.org @w_la_cava</a:t>
            </a:r>
            <a:endParaRPr>
              <a:solidFill>
                <a:schemeClr val="accent3"/>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3"/>
          <p:cNvSpPr txBox="1"/>
          <p:nvPr>
            <p:ph type="title"/>
          </p:nvPr>
        </p:nvSpPr>
        <p:spPr>
          <a:xfrm>
            <a:off x="457172" y="205014"/>
            <a:ext cx="8228700" cy="8589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
              <a:t>Conclusions</a:t>
            </a:r>
            <a:endParaRPr/>
          </a:p>
        </p:txBody>
      </p:sp>
      <p:sp>
        <p:nvSpPr>
          <p:cNvPr id="230" name="Google Shape;230;p33"/>
          <p:cNvSpPr txBox="1"/>
          <p:nvPr>
            <p:ph idx="1" type="body"/>
          </p:nvPr>
        </p:nvSpPr>
        <p:spPr>
          <a:xfrm>
            <a:off x="457172" y="1203631"/>
            <a:ext cx="8228700" cy="2983200"/>
          </a:xfrm>
          <a:prstGeom prst="rect">
            <a:avLst/>
          </a:prstGeom>
        </p:spPr>
        <p:txBody>
          <a:bodyPr anchorCtr="0" anchor="t" bIns="0" lIns="0" spcFirstLastPara="1" rIns="0" wrap="square" tIns="0">
            <a:normAutofit/>
          </a:bodyPr>
          <a:lstStyle/>
          <a:p>
            <a:pPr indent="-342900" lvl="0" marL="457200" rtl="0" algn="l">
              <a:spcBef>
                <a:spcPts val="0"/>
              </a:spcBef>
              <a:spcAft>
                <a:spcPts val="0"/>
              </a:spcAft>
              <a:buSzPts val="1800"/>
              <a:buChar char="-"/>
            </a:pPr>
            <a:r>
              <a:rPr lang="en"/>
              <a:t>(E): as good or better than human solutions</a:t>
            </a:r>
            <a:endParaRPr/>
          </a:p>
          <a:p>
            <a:pPr indent="-317500" lvl="1" marL="914400" rtl="0" algn="l">
              <a:spcBef>
                <a:spcPts val="0"/>
              </a:spcBef>
              <a:spcAft>
                <a:spcPts val="0"/>
              </a:spcAft>
              <a:buSzPts val="1400"/>
              <a:buChar char="-"/>
            </a:pPr>
            <a:r>
              <a:rPr lang="en"/>
              <a:t>We can find interpretable models to screen for hypertension and hypertension + hypokalemia </a:t>
            </a:r>
            <a:r>
              <a:rPr i="1" lang="en"/>
              <a:t>better than expert heuristics</a:t>
            </a:r>
            <a:endParaRPr/>
          </a:p>
          <a:p>
            <a:pPr indent="-317500" lvl="1" marL="914400" rtl="0" algn="l">
              <a:spcBef>
                <a:spcPts val="0"/>
              </a:spcBef>
              <a:spcAft>
                <a:spcPts val="0"/>
              </a:spcAft>
              <a:buSzPts val="1400"/>
              <a:buChar char="-"/>
            </a:pPr>
            <a:r>
              <a:rPr lang="en"/>
              <a:t>Treatment-resistant hypertension: </a:t>
            </a:r>
            <a:endParaRPr/>
          </a:p>
          <a:p>
            <a:pPr indent="-317500" lvl="2" marL="1371600" rtl="0" algn="l">
              <a:spcBef>
                <a:spcPts val="0"/>
              </a:spcBef>
              <a:spcAft>
                <a:spcPts val="0"/>
              </a:spcAft>
              <a:buSzPts val="1400"/>
              <a:buChar char="-"/>
            </a:pPr>
            <a:r>
              <a:rPr lang="en"/>
              <a:t>we can learn </a:t>
            </a:r>
            <a:r>
              <a:rPr i="1" lang="en"/>
              <a:t>simpler </a:t>
            </a:r>
            <a:r>
              <a:rPr lang="en"/>
              <a:t>models, but expert designed heuristics are still slightly more </a:t>
            </a:r>
            <a:r>
              <a:rPr i="1" lang="en"/>
              <a:t>accurate</a:t>
            </a:r>
            <a:r>
              <a:rPr lang="en"/>
              <a:t>	</a:t>
            </a:r>
            <a:endParaRPr/>
          </a:p>
          <a:p>
            <a:pPr indent="-317500" lvl="2" marL="1371600" rtl="0" algn="l">
              <a:spcBef>
                <a:spcPts val="0"/>
              </a:spcBef>
              <a:spcAft>
                <a:spcPts val="0"/>
              </a:spcAft>
              <a:buSzPts val="1400"/>
              <a:buChar char="-"/>
            </a:pPr>
            <a:r>
              <a:rPr lang="en"/>
              <a:t>Heuristics have access to richer data, which we are now trying to incorporate</a:t>
            </a:r>
            <a:endParaRPr/>
          </a:p>
          <a:p>
            <a:pPr indent="-342900" lvl="0" marL="457200" rtl="0" algn="l">
              <a:spcBef>
                <a:spcPts val="0"/>
              </a:spcBef>
              <a:spcAft>
                <a:spcPts val="0"/>
              </a:spcAft>
              <a:buSzPts val="1800"/>
              <a:buChar char="-"/>
            </a:pPr>
            <a:r>
              <a:rPr lang="en"/>
              <a:t>(D): a new, publishable, scientific finding</a:t>
            </a:r>
            <a:endParaRPr/>
          </a:p>
          <a:p>
            <a:pPr indent="-317500" lvl="1" marL="914400" rtl="0" algn="l">
              <a:spcBef>
                <a:spcPts val="0"/>
              </a:spcBef>
              <a:spcAft>
                <a:spcPts val="0"/>
              </a:spcAft>
              <a:buSzPts val="1400"/>
              <a:buChar char="-"/>
            </a:pPr>
            <a:r>
              <a:rPr lang="en"/>
              <a:t>We found a biomarker for treatment-resistant hypertension that is novel. </a:t>
            </a:r>
            <a:endParaRPr/>
          </a:p>
          <a:p>
            <a:pPr indent="-317500" lvl="1" marL="914400" rtl="0" algn="l">
              <a:spcBef>
                <a:spcPts val="0"/>
              </a:spcBef>
              <a:spcAft>
                <a:spcPts val="0"/>
              </a:spcAft>
              <a:buSzPts val="1400"/>
              <a:buChar char="-"/>
            </a:pPr>
            <a:r>
              <a:rPr lang="en"/>
              <a:t>We published these results in a high impact journal</a:t>
            </a:r>
            <a:endParaRPr/>
          </a:p>
        </p:txBody>
      </p:sp>
      <p:sp>
        <p:nvSpPr>
          <p:cNvPr id="231" name="Google Shape;231;p33"/>
          <p:cNvSpPr txBox="1"/>
          <p:nvPr/>
        </p:nvSpPr>
        <p:spPr>
          <a:xfrm>
            <a:off x="0" y="4743300"/>
            <a:ext cx="259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3"/>
                </a:solidFill>
                <a:latin typeface="Verdana"/>
                <a:ea typeface="Verdana"/>
                <a:cs typeface="Verdana"/>
                <a:sym typeface="Verdana"/>
              </a:rPr>
              <a:t>cavalab.org @w_la_cava</a:t>
            </a:r>
            <a:endParaRPr>
              <a:solidFill>
                <a:schemeClr val="accent3"/>
              </a:solidFill>
              <a:latin typeface="Verdana"/>
              <a:ea typeface="Verdana"/>
              <a:cs typeface="Verdana"/>
              <a:sym typeface="Verdana"/>
            </a:endParaRPr>
          </a:p>
        </p:txBody>
      </p:sp>
      <p:sp>
        <p:nvSpPr>
          <p:cNvPr id="232" name="Google Shape;232;p33"/>
          <p:cNvSpPr txBox="1"/>
          <p:nvPr/>
        </p:nvSpPr>
        <p:spPr>
          <a:xfrm>
            <a:off x="5279075" y="4767875"/>
            <a:ext cx="3839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hlinkClick r:id="rId3"/>
              </a:rPr>
              <a:t>https://www.nature.com/articles/s41746-023-00833-8</a:t>
            </a:r>
            <a:r>
              <a:rPr lang="en" sz="1000"/>
              <a:t> </a:t>
            </a:r>
            <a:endParaRPr sz="1000"/>
          </a:p>
        </p:txBody>
      </p:sp>
      <p:pic>
        <p:nvPicPr>
          <p:cNvPr id="233" name="Google Shape;233;p33"/>
          <p:cNvPicPr preferRelativeResize="0"/>
          <p:nvPr/>
        </p:nvPicPr>
        <p:blipFill>
          <a:blip r:embed="rId4">
            <a:alphaModFix/>
          </a:blip>
          <a:stretch>
            <a:fillRect/>
          </a:stretch>
        </p:blipFill>
        <p:spPr>
          <a:xfrm>
            <a:off x="7492175" y="3146825"/>
            <a:ext cx="1626000" cy="16156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Claimed Criteria</a:t>
            </a:r>
            <a:endParaRPr/>
          </a:p>
        </p:txBody>
      </p:sp>
      <p:sp>
        <p:nvSpPr>
          <p:cNvPr id="69" name="Google Shape;69;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solidFill>
                  <a:srgbClr val="333333"/>
                </a:solidFill>
                <a:highlight>
                  <a:srgbClr val="FFFFFF"/>
                </a:highlight>
              </a:rPr>
              <a:t>(E)</a:t>
            </a:r>
            <a:r>
              <a:rPr lang="en">
                <a:solidFill>
                  <a:srgbClr val="333333"/>
                </a:solidFill>
                <a:highlight>
                  <a:srgbClr val="FFFFFF"/>
                </a:highlight>
              </a:rPr>
              <a:t> The result is equal to or better than the most recent human-created solution to a long-standing problem for which there has been a succession of increasingly better human-created solutions.</a:t>
            </a:r>
            <a:endParaRPr>
              <a:solidFill>
                <a:srgbClr val="333333"/>
              </a:solidFill>
              <a:highlight>
                <a:srgbClr val="FFFFFF"/>
              </a:highlight>
            </a:endParaRPr>
          </a:p>
          <a:p>
            <a:pPr indent="0" lvl="0" marL="0" rtl="0" algn="l">
              <a:spcBef>
                <a:spcPts val="800"/>
              </a:spcBef>
              <a:spcAft>
                <a:spcPts val="800"/>
              </a:spcAft>
              <a:buClr>
                <a:schemeClr val="dk1"/>
              </a:buClr>
              <a:buSzPts val="1100"/>
              <a:buFont typeface="Arial"/>
              <a:buNone/>
            </a:pPr>
            <a:r>
              <a:rPr b="1" lang="en">
                <a:solidFill>
                  <a:srgbClr val="333333"/>
                </a:solidFill>
                <a:highlight>
                  <a:srgbClr val="FFFFFF"/>
                </a:highlight>
              </a:rPr>
              <a:t>(D)</a:t>
            </a:r>
            <a:r>
              <a:rPr lang="en">
                <a:solidFill>
                  <a:srgbClr val="333333"/>
                </a:solidFill>
                <a:highlight>
                  <a:srgbClr val="FFFFFF"/>
                </a:highlight>
              </a:rPr>
              <a:t> The result is publishable in its own right as a new scientific result — independent of the fact that the result was mechanically created.</a:t>
            </a:r>
            <a:endParaRPr/>
          </a:p>
        </p:txBody>
      </p:sp>
      <p:sp>
        <p:nvSpPr>
          <p:cNvPr id="70" name="Google Shape;70;p16"/>
          <p:cNvSpPr txBox="1"/>
          <p:nvPr/>
        </p:nvSpPr>
        <p:spPr>
          <a:xfrm>
            <a:off x="0" y="4743300"/>
            <a:ext cx="259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3"/>
                </a:solidFill>
                <a:latin typeface="Verdana"/>
                <a:ea typeface="Verdana"/>
                <a:cs typeface="Verdana"/>
                <a:sym typeface="Verdana"/>
              </a:rPr>
              <a:t>c</a:t>
            </a:r>
            <a:r>
              <a:rPr lang="en">
                <a:solidFill>
                  <a:schemeClr val="accent3"/>
                </a:solidFill>
                <a:latin typeface="Verdana"/>
                <a:ea typeface="Verdana"/>
                <a:cs typeface="Verdana"/>
                <a:sym typeface="Verdana"/>
              </a:rPr>
              <a:t>avalab.org @w_la_cava</a:t>
            </a:r>
            <a:endParaRPr>
              <a:solidFill>
                <a:schemeClr val="accent3"/>
              </a:solidFill>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100"/>
              <a:t>FEAT </a:t>
            </a:r>
            <a:r>
              <a:rPr lang="en" sz="2100"/>
              <a:t>models is also simpler to explanation with Shapley values</a:t>
            </a:r>
            <a:endParaRPr sz="2000"/>
          </a:p>
        </p:txBody>
      </p:sp>
      <p:sp>
        <p:nvSpPr>
          <p:cNvPr id="239" name="Google Shape;239;p34"/>
          <p:cNvSpPr txBox="1"/>
          <p:nvPr>
            <p:ph idx="1" type="body"/>
          </p:nvPr>
        </p:nvSpPr>
        <p:spPr>
          <a:xfrm>
            <a:off x="4697225"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Lasso model</a:t>
            </a:r>
            <a:endParaRPr/>
          </a:p>
          <a:p>
            <a:pPr indent="457200" lvl="0" marL="0" rtl="0" algn="l">
              <a:spcBef>
                <a:spcPts val="1200"/>
              </a:spcBef>
              <a:spcAft>
                <a:spcPts val="1200"/>
              </a:spcAft>
              <a:buNone/>
            </a:pPr>
            <a:r>
              <a:rPr lang="en"/>
              <a:t>Dispersed feature importance</a:t>
            </a:r>
            <a:endParaRPr/>
          </a:p>
        </p:txBody>
      </p:sp>
      <p:pic>
        <p:nvPicPr>
          <p:cNvPr id="240" name="Google Shape;240;p34"/>
          <p:cNvPicPr preferRelativeResize="0"/>
          <p:nvPr/>
        </p:nvPicPr>
        <p:blipFill rotWithShape="1">
          <a:blip r:embed="rId3">
            <a:alphaModFix/>
          </a:blip>
          <a:srcRect b="48604" l="0" r="36053" t="0"/>
          <a:stretch/>
        </p:blipFill>
        <p:spPr>
          <a:xfrm>
            <a:off x="4770050" y="1923125"/>
            <a:ext cx="3556848" cy="2858748"/>
          </a:xfrm>
          <a:prstGeom prst="rect">
            <a:avLst/>
          </a:prstGeom>
          <a:noFill/>
          <a:ln>
            <a:noFill/>
          </a:ln>
        </p:spPr>
      </p:pic>
      <p:sp>
        <p:nvSpPr>
          <p:cNvPr id="241" name="Google Shape;241;p34"/>
          <p:cNvSpPr txBox="1"/>
          <p:nvPr>
            <p:ph idx="2" type="body"/>
          </p:nvPr>
        </p:nvSpPr>
        <p:spPr>
          <a:xfrm>
            <a:off x="4731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FEAT model</a:t>
            </a:r>
            <a:endParaRPr/>
          </a:p>
          <a:p>
            <a:pPr indent="0" lvl="0" marL="0" rtl="0" algn="l">
              <a:spcBef>
                <a:spcPts val="1200"/>
              </a:spcBef>
              <a:spcAft>
                <a:spcPts val="1200"/>
              </a:spcAft>
              <a:buNone/>
            </a:pPr>
            <a:r>
              <a:rPr lang="en"/>
              <a:t>Small set of informative features</a:t>
            </a:r>
            <a:endParaRPr/>
          </a:p>
        </p:txBody>
      </p:sp>
      <p:pic>
        <p:nvPicPr>
          <p:cNvPr id="242" name="Google Shape;242;p34"/>
          <p:cNvPicPr preferRelativeResize="0"/>
          <p:nvPr/>
        </p:nvPicPr>
        <p:blipFill rotWithShape="1">
          <a:blip r:embed="rId3">
            <a:alphaModFix/>
          </a:blip>
          <a:srcRect b="0" l="0" r="36053" t="52139"/>
          <a:stretch/>
        </p:blipFill>
        <p:spPr>
          <a:xfrm>
            <a:off x="397725" y="2014049"/>
            <a:ext cx="3698112" cy="2767824"/>
          </a:xfrm>
          <a:prstGeom prst="rect">
            <a:avLst/>
          </a:prstGeom>
          <a:noFill/>
          <a:ln>
            <a:noFill/>
          </a:ln>
        </p:spPr>
      </p:pic>
      <p:sp>
        <p:nvSpPr>
          <p:cNvPr id="243" name="Google Shape;243;p34"/>
          <p:cNvSpPr txBox="1"/>
          <p:nvPr/>
        </p:nvSpPr>
        <p:spPr>
          <a:xfrm>
            <a:off x="4980453" y="4781875"/>
            <a:ext cx="4174800" cy="377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t>La Cava &amp; Lee et al. </a:t>
            </a:r>
            <a:r>
              <a:rPr i="1" lang="en"/>
              <a:t>npj Digital Medicine </a:t>
            </a:r>
            <a:r>
              <a:rPr lang="en"/>
              <a:t>2023</a:t>
            </a:r>
            <a:endParaRPr/>
          </a:p>
        </p:txBody>
      </p:sp>
      <p:sp>
        <p:nvSpPr>
          <p:cNvPr id="244" name="Google Shape;244;p34"/>
          <p:cNvSpPr txBox="1"/>
          <p:nvPr/>
        </p:nvSpPr>
        <p:spPr>
          <a:xfrm>
            <a:off x="0" y="4743300"/>
            <a:ext cx="259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3"/>
                </a:solidFill>
                <a:latin typeface="Verdana"/>
                <a:ea typeface="Verdana"/>
                <a:cs typeface="Verdana"/>
                <a:sym typeface="Verdana"/>
              </a:rPr>
              <a:t>cavalab.org @w_la_cava</a:t>
            </a:r>
            <a:endParaRPr>
              <a:solidFill>
                <a:schemeClr val="accent3"/>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 of our HUMIES claim</a:t>
            </a:r>
            <a:endParaRPr/>
          </a:p>
        </p:txBody>
      </p:sp>
      <p:sp>
        <p:nvSpPr>
          <p:cNvPr id="76" name="Google Shape;76;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 </a:t>
            </a:r>
            <a:r>
              <a:rPr lang="en"/>
              <a:t>We use a symbolic regression method can automatically to discover a remarkably concise description of a disease diagnosis (apparent treatment resistant hypertension) </a:t>
            </a:r>
            <a:endParaRPr/>
          </a:p>
          <a:p>
            <a:pPr indent="-317500" lvl="1" marL="914400" rtl="0" algn="l">
              <a:spcBef>
                <a:spcPts val="0"/>
              </a:spcBef>
              <a:spcAft>
                <a:spcPts val="0"/>
              </a:spcAft>
              <a:buSzPts val="1400"/>
              <a:buChar char="-"/>
            </a:pPr>
            <a:r>
              <a:rPr lang="en"/>
              <a:t>more accurate than any similarly sized model, including those created through manual programming by human experts. </a:t>
            </a:r>
            <a:endParaRPr/>
          </a:p>
          <a:p>
            <a:pPr indent="-342900" lvl="0" marL="457200" rtl="0" algn="l">
              <a:spcBef>
                <a:spcPts val="0"/>
              </a:spcBef>
              <a:spcAft>
                <a:spcPts val="0"/>
              </a:spcAft>
              <a:buSzPts val="1800"/>
              <a:buChar char="-"/>
            </a:pPr>
            <a:r>
              <a:rPr lang="en"/>
              <a:t>(D) By interpreting the model, we find a new covariate to be considered during for screening patient populations for this outcome: a high maximum calcium lab measurement. </a:t>
            </a:r>
            <a:endParaRPr/>
          </a:p>
          <a:p>
            <a:pPr indent="-317500" lvl="1" marL="914400" rtl="0" algn="l">
              <a:spcBef>
                <a:spcPts val="0"/>
              </a:spcBef>
              <a:spcAft>
                <a:spcPts val="0"/>
              </a:spcAft>
              <a:buSzPts val="1400"/>
              <a:buChar char="-"/>
            </a:pPr>
            <a:r>
              <a:rPr lang="en"/>
              <a:t>Used by the model to identify patients on medications for hypertension, who likely otherwise would not have been identified as having treatment resistant hypertension (due to, e.g., missing data in their health record).</a:t>
            </a:r>
            <a:endParaRPr/>
          </a:p>
        </p:txBody>
      </p:sp>
      <p:sp>
        <p:nvSpPr>
          <p:cNvPr id="77" name="Google Shape;77;p17"/>
          <p:cNvSpPr txBox="1"/>
          <p:nvPr/>
        </p:nvSpPr>
        <p:spPr>
          <a:xfrm>
            <a:off x="0" y="4743300"/>
            <a:ext cx="259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3"/>
                </a:solidFill>
                <a:latin typeface="Verdana"/>
                <a:ea typeface="Verdana"/>
                <a:cs typeface="Verdana"/>
                <a:sym typeface="Verdana"/>
              </a:rPr>
              <a:t>cavalab.org @w_la_cava</a:t>
            </a:r>
            <a:endParaRPr>
              <a:solidFill>
                <a:schemeClr val="accent3"/>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8"/>
          <p:cNvSpPr txBox="1"/>
          <p:nvPr/>
        </p:nvSpPr>
        <p:spPr>
          <a:xfrm>
            <a:off x="0" y="4743300"/>
            <a:ext cx="259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3"/>
                </a:solidFill>
                <a:latin typeface="Verdana"/>
                <a:ea typeface="Verdana"/>
                <a:cs typeface="Verdana"/>
                <a:sym typeface="Verdana"/>
              </a:rPr>
              <a:t>cavalab.org @w_la_cava</a:t>
            </a:r>
            <a:endParaRPr>
              <a:solidFill>
                <a:schemeClr val="accent3"/>
              </a:solidFill>
              <a:latin typeface="Verdana"/>
              <a:ea typeface="Verdana"/>
              <a:cs typeface="Verdana"/>
              <a:sym typeface="Verdana"/>
            </a:endParaRPr>
          </a:p>
        </p:txBody>
      </p:sp>
      <p:sp>
        <p:nvSpPr>
          <p:cNvPr id="83" name="Google Shape;83;p18"/>
          <p:cNvSpPr txBox="1"/>
          <p:nvPr/>
        </p:nvSpPr>
        <p:spPr>
          <a:xfrm>
            <a:off x="5279075" y="4767875"/>
            <a:ext cx="3839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u="sng">
                <a:solidFill>
                  <a:schemeClr val="hlink"/>
                </a:solidFill>
                <a:hlinkClick r:id="rId3"/>
              </a:rPr>
              <a:t>https://www.nature.com/articles/s41746-023-00833-8</a:t>
            </a:r>
            <a:r>
              <a:rPr lang="en" sz="1000"/>
              <a:t> </a:t>
            </a:r>
            <a:endParaRPr sz="1000"/>
          </a:p>
        </p:txBody>
      </p:sp>
      <p:pic>
        <p:nvPicPr>
          <p:cNvPr id="84" name="Google Shape;84;p18"/>
          <p:cNvPicPr preferRelativeResize="0"/>
          <p:nvPr/>
        </p:nvPicPr>
        <p:blipFill>
          <a:blip r:embed="rId4">
            <a:alphaModFix/>
          </a:blip>
          <a:stretch>
            <a:fillRect/>
          </a:stretch>
        </p:blipFill>
        <p:spPr>
          <a:xfrm>
            <a:off x="7492175" y="3146825"/>
            <a:ext cx="1626000" cy="1615676"/>
          </a:xfrm>
          <a:prstGeom prst="rect">
            <a:avLst/>
          </a:prstGeom>
          <a:noFill/>
          <a:ln>
            <a:noFill/>
          </a:ln>
        </p:spPr>
      </p:pic>
      <p:pic>
        <p:nvPicPr>
          <p:cNvPr id="85" name="Google Shape;85;p18"/>
          <p:cNvPicPr preferRelativeResize="0"/>
          <p:nvPr/>
        </p:nvPicPr>
        <p:blipFill>
          <a:blip r:embed="rId5">
            <a:alphaModFix/>
          </a:blip>
          <a:stretch>
            <a:fillRect/>
          </a:stretch>
        </p:blipFill>
        <p:spPr>
          <a:xfrm>
            <a:off x="152400" y="152400"/>
            <a:ext cx="8839204" cy="2598243"/>
          </a:xfrm>
          <a:prstGeom prst="rect">
            <a:avLst/>
          </a:prstGeom>
          <a:noFill/>
          <a:ln>
            <a:noFill/>
          </a:ln>
        </p:spPr>
      </p:pic>
      <p:pic>
        <p:nvPicPr>
          <p:cNvPr id="86" name="Google Shape;86;p18"/>
          <p:cNvPicPr preferRelativeResize="0"/>
          <p:nvPr/>
        </p:nvPicPr>
        <p:blipFill>
          <a:blip r:embed="rId6">
            <a:alphaModFix/>
          </a:blip>
          <a:stretch>
            <a:fillRect/>
          </a:stretch>
        </p:blipFill>
        <p:spPr>
          <a:xfrm>
            <a:off x="2545975" y="2837389"/>
            <a:ext cx="1089050" cy="1633600"/>
          </a:xfrm>
          <a:prstGeom prst="rect">
            <a:avLst/>
          </a:prstGeom>
          <a:noFill/>
          <a:ln>
            <a:noFill/>
          </a:ln>
        </p:spPr>
      </p:pic>
      <p:sp>
        <p:nvSpPr>
          <p:cNvPr id="87" name="Google Shape;87;p18"/>
          <p:cNvSpPr txBox="1"/>
          <p:nvPr/>
        </p:nvSpPr>
        <p:spPr>
          <a:xfrm>
            <a:off x="2146450" y="4430838"/>
            <a:ext cx="2082000" cy="64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t>Dan Herman, MD PhD </a:t>
            </a:r>
            <a:endParaRPr sz="1100"/>
          </a:p>
          <a:p>
            <a:pPr indent="0" lvl="0" marL="0" rtl="0" algn="ctr">
              <a:spcBef>
                <a:spcPts val="0"/>
              </a:spcBef>
              <a:spcAft>
                <a:spcPts val="0"/>
              </a:spcAft>
              <a:buNone/>
            </a:pPr>
            <a:r>
              <a:rPr lang="en" sz="1100"/>
              <a:t>Dept. of Pathology, UPenn</a:t>
            </a:r>
            <a:endParaRPr sz="1100"/>
          </a:p>
          <a:p>
            <a:pPr indent="0" lvl="0" marL="0" rtl="0" algn="ctr">
              <a:spcBef>
                <a:spcPts val="0"/>
              </a:spcBef>
              <a:spcAft>
                <a:spcPts val="0"/>
              </a:spcAft>
              <a:buNone/>
            </a:pPr>
            <a:r>
              <a:t/>
            </a:r>
            <a:endParaRPr sz="1100"/>
          </a:p>
          <a:p>
            <a:pPr indent="0" lvl="0" marL="0" rtl="0" algn="ctr">
              <a:spcBef>
                <a:spcPts val="0"/>
              </a:spcBef>
              <a:spcAft>
                <a:spcPts val="0"/>
              </a:spcAft>
              <a:buNone/>
            </a:pPr>
            <a:r>
              <a:t/>
            </a:r>
            <a:endParaRPr sz="1100"/>
          </a:p>
        </p:txBody>
      </p:sp>
      <p:pic>
        <p:nvPicPr>
          <p:cNvPr id="88" name="Google Shape;88;p18"/>
          <p:cNvPicPr preferRelativeResize="0"/>
          <p:nvPr/>
        </p:nvPicPr>
        <p:blipFill>
          <a:blip r:embed="rId7">
            <a:alphaModFix/>
          </a:blip>
          <a:stretch>
            <a:fillRect/>
          </a:stretch>
        </p:blipFill>
        <p:spPr>
          <a:xfrm>
            <a:off x="4724774" y="2915085"/>
            <a:ext cx="1089048" cy="1452054"/>
          </a:xfrm>
          <a:prstGeom prst="rect">
            <a:avLst/>
          </a:prstGeom>
          <a:noFill/>
          <a:ln>
            <a:noFill/>
          </a:ln>
        </p:spPr>
      </p:pic>
      <p:sp>
        <p:nvSpPr>
          <p:cNvPr id="89" name="Google Shape;89;p18"/>
          <p:cNvSpPr txBox="1"/>
          <p:nvPr/>
        </p:nvSpPr>
        <p:spPr>
          <a:xfrm>
            <a:off x="4107100" y="4284813"/>
            <a:ext cx="2425200" cy="59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chemeClr val="dk1"/>
                </a:solidFill>
              </a:rPr>
              <a:t>Paul Lee, </a:t>
            </a:r>
            <a:endParaRPr sz="1100">
              <a:solidFill>
                <a:schemeClr val="dk1"/>
              </a:solidFill>
            </a:endParaRPr>
          </a:p>
          <a:p>
            <a:pPr indent="0" lvl="0" marL="0" rtl="0" algn="ctr">
              <a:spcBef>
                <a:spcPts val="0"/>
              </a:spcBef>
              <a:spcAft>
                <a:spcPts val="0"/>
              </a:spcAft>
              <a:buClr>
                <a:schemeClr val="dk1"/>
              </a:buClr>
              <a:buSzPts val="1100"/>
              <a:buFont typeface="Arial"/>
              <a:buNone/>
            </a:pPr>
            <a:r>
              <a:rPr lang="en" sz="1100">
                <a:solidFill>
                  <a:schemeClr val="dk1"/>
                </a:solidFill>
              </a:rPr>
              <a:t>MD-PhD student, </a:t>
            </a:r>
            <a:endParaRPr sz="1100">
              <a:solidFill>
                <a:schemeClr val="dk1"/>
              </a:solidFill>
            </a:endParaRPr>
          </a:p>
          <a:p>
            <a:pPr indent="0" lvl="0" marL="0" rtl="0" algn="ctr">
              <a:spcBef>
                <a:spcPts val="0"/>
              </a:spcBef>
              <a:spcAft>
                <a:spcPts val="0"/>
              </a:spcAft>
              <a:buClr>
                <a:schemeClr val="dk1"/>
              </a:buClr>
              <a:buSzPts val="1100"/>
              <a:buFont typeface="Arial"/>
              <a:buNone/>
            </a:pPr>
            <a:r>
              <a:rPr lang="en" sz="1100">
                <a:solidFill>
                  <a:schemeClr val="dk1"/>
                </a:solidFill>
              </a:rPr>
              <a:t>UW St. Louis</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457172" y="205014"/>
            <a:ext cx="8228700" cy="8589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 sz="4000"/>
              <a:t>Electronic Health Records (EHR)</a:t>
            </a:r>
            <a:endParaRPr sz="4000"/>
          </a:p>
        </p:txBody>
      </p:sp>
      <p:sp>
        <p:nvSpPr>
          <p:cNvPr id="95" name="Google Shape;95;p19"/>
          <p:cNvSpPr txBox="1"/>
          <p:nvPr>
            <p:ph idx="1" type="body"/>
          </p:nvPr>
        </p:nvSpPr>
        <p:spPr>
          <a:xfrm>
            <a:off x="457175" y="1432225"/>
            <a:ext cx="4488000" cy="2983200"/>
          </a:xfrm>
          <a:prstGeom prst="rect">
            <a:avLst/>
          </a:prstGeom>
        </p:spPr>
        <p:txBody>
          <a:bodyPr anchorCtr="0" anchor="t" bIns="0" lIns="0" spcFirstLastPara="1" rIns="0" wrap="square" tIns="0">
            <a:normAutofit fontScale="85000" lnSpcReduction="20000"/>
          </a:bodyPr>
          <a:lstStyle/>
          <a:p>
            <a:pPr indent="0" lvl="0" marL="0" rtl="0" algn="l">
              <a:spcBef>
                <a:spcPts val="0"/>
              </a:spcBef>
              <a:spcAft>
                <a:spcPts val="0"/>
              </a:spcAft>
              <a:buNone/>
            </a:pPr>
            <a:r>
              <a:rPr b="1" lang="en"/>
              <a:t>Challenges:</a:t>
            </a:r>
            <a:endParaRPr b="1" sz="2300"/>
          </a:p>
          <a:p>
            <a:pPr indent="-314960" lvl="0" marL="457200" rtl="0" algn="l">
              <a:spcBef>
                <a:spcPts val="1200"/>
              </a:spcBef>
              <a:spcAft>
                <a:spcPts val="0"/>
              </a:spcAft>
              <a:buSzPct val="88888"/>
              <a:buChar char="-"/>
            </a:pPr>
            <a:r>
              <a:rPr lang="en"/>
              <a:t>Size</a:t>
            </a:r>
            <a:endParaRPr/>
          </a:p>
          <a:p>
            <a:pPr indent="-304165" lvl="1" marL="914400" rtl="0" algn="l">
              <a:spcBef>
                <a:spcPts val="0"/>
              </a:spcBef>
              <a:spcAft>
                <a:spcPts val="0"/>
              </a:spcAft>
              <a:buSzPct val="100000"/>
              <a:buChar char="-"/>
            </a:pPr>
            <a:r>
              <a:rPr lang="en"/>
              <a:t>Millions of patients</a:t>
            </a:r>
            <a:endParaRPr/>
          </a:p>
          <a:p>
            <a:pPr indent="-304165" lvl="1" marL="914400" rtl="0" algn="l">
              <a:spcBef>
                <a:spcPts val="0"/>
              </a:spcBef>
              <a:spcAft>
                <a:spcPts val="0"/>
              </a:spcAft>
              <a:buSzPct val="100000"/>
              <a:buChar char="-"/>
            </a:pPr>
            <a:r>
              <a:rPr lang="en"/>
              <a:t>Millions of variables</a:t>
            </a:r>
            <a:endParaRPr/>
          </a:p>
          <a:p>
            <a:pPr indent="-325755" lvl="0" marL="457200" rtl="0" algn="l">
              <a:spcBef>
                <a:spcPts val="0"/>
              </a:spcBef>
              <a:spcAft>
                <a:spcPts val="0"/>
              </a:spcAft>
              <a:buSzPct val="100000"/>
              <a:buChar char="-"/>
            </a:pPr>
            <a:r>
              <a:rPr lang="en"/>
              <a:t>Missingness</a:t>
            </a:r>
            <a:endParaRPr/>
          </a:p>
          <a:p>
            <a:pPr indent="-304165" lvl="1" marL="914400" rtl="0" algn="l">
              <a:spcBef>
                <a:spcPts val="0"/>
              </a:spcBef>
              <a:spcAft>
                <a:spcPts val="0"/>
              </a:spcAft>
              <a:buSzPct val="100000"/>
              <a:buChar char="-"/>
            </a:pPr>
            <a:r>
              <a:rPr lang="en"/>
              <a:t>Presence of a value is usually important</a:t>
            </a:r>
            <a:endParaRPr/>
          </a:p>
          <a:p>
            <a:pPr indent="-325755" lvl="0" marL="457200" rtl="0" algn="l">
              <a:spcBef>
                <a:spcPts val="0"/>
              </a:spcBef>
              <a:spcAft>
                <a:spcPts val="0"/>
              </a:spcAft>
              <a:buSzPct val="100000"/>
              <a:buChar char="-"/>
            </a:pPr>
            <a:r>
              <a:rPr lang="en"/>
              <a:t>Temporal</a:t>
            </a:r>
            <a:endParaRPr/>
          </a:p>
          <a:p>
            <a:pPr indent="-304165" lvl="1" marL="914400" rtl="0" algn="l">
              <a:spcBef>
                <a:spcPts val="0"/>
              </a:spcBef>
              <a:spcAft>
                <a:spcPts val="0"/>
              </a:spcAft>
              <a:buSzPct val="100000"/>
              <a:buChar char="-"/>
            </a:pPr>
            <a:r>
              <a:rPr lang="en"/>
              <a:t>Data is collected at non-uniform intervals of disparate types</a:t>
            </a:r>
            <a:endParaRPr/>
          </a:p>
          <a:p>
            <a:pPr indent="-325755" lvl="0" marL="457200" rtl="0" algn="l">
              <a:spcBef>
                <a:spcPts val="0"/>
              </a:spcBef>
              <a:spcAft>
                <a:spcPts val="0"/>
              </a:spcAft>
              <a:buSzPct val="100000"/>
              <a:buChar char="-"/>
            </a:pPr>
            <a:r>
              <a:rPr lang="en"/>
              <a:t>Coding quality</a:t>
            </a:r>
            <a:endParaRPr/>
          </a:p>
          <a:p>
            <a:pPr indent="-304165" lvl="1" marL="914400" rtl="0" algn="l">
              <a:spcBef>
                <a:spcPts val="0"/>
              </a:spcBef>
              <a:spcAft>
                <a:spcPts val="0"/>
              </a:spcAft>
              <a:buSzPct val="100000"/>
              <a:buChar char="-"/>
            </a:pPr>
            <a:r>
              <a:rPr lang="en"/>
              <a:t>There are errors in diagnosis</a:t>
            </a:r>
            <a:endParaRPr/>
          </a:p>
          <a:p>
            <a:pPr indent="-304165" lvl="1" marL="914400" rtl="0" algn="l">
              <a:spcBef>
                <a:spcPts val="0"/>
              </a:spcBef>
              <a:spcAft>
                <a:spcPts val="0"/>
              </a:spcAft>
              <a:buSzPct val="100000"/>
              <a:buChar char="-"/>
            </a:pPr>
            <a:r>
              <a:rPr lang="en"/>
              <a:t>Diagnosis for other reasons</a:t>
            </a:r>
            <a:endParaRPr/>
          </a:p>
          <a:p>
            <a:pPr indent="0" lvl="0" marL="457200" rtl="0" algn="l">
              <a:spcBef>
                <a:spcPts val="1200"/>
              </a:spcBef>
              <a:spcAft>
                <a:spcPts val="1200"/>
              </a:spcAft>
              <a:buNone/>
            </a:pPr>
            <a:r>
              <a:t/>
            </a:r>
            <a:endParaRPr/>
          </a:p>
        </p:txBody>
      </p:sp>
      <p:pic>
        <p:nvPicPr>
          <p:cNvPr id="96" name="Google Shape;96;p19"/>
          <p:cNvPicPr preferRelativeResize="0"/>
          <p:nvPr/>
        </p:nvPicPr>
        <p:blipFill>
          <a:blip r:embed="rId3">
            <a:alphaModFix/>
          </a:blip>
          <a:stretch>
            <a:fillRect/>
          </a:stretch>
        </p:blipFill>
        <p:spPr>
          <a:xfrm>
            <a:off x="5469100" y="1310525"/>
            <a:ext cx="3412525" cy="3171724"/>
          </a:xfrm>
          <a:prstGeom prst="rect">
            <a:avLst/>
          </a:prstGeom>
          <a:noFill/>
          <a:ln>
            <a:noFill/>
          </a:ln>
        </p:spPr>
      </p:pic>
      <p:sp>
        <p:nvSpPr>
          <p:cNvPr id="97" name="Google Shape;97;p19"/>
          <p:cNvSpPr txBox="1"/>
          <p:nvPr/>
        </p:nvSpPr>
        <p:spPr>
          <a:xfrm>
            <a:off x="0" y="4743300"/>
            <a:ext cx="259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3"/>
                </a:solidFill>
                <a:latin typeface="Verdana"/>
                <a:ea typeface="Verdana"/>
                <a:cs typeface="Verdana"/>
                <a:sym typeface="Verdana"/>
              </a:rPr>
              <a:t>cavalab.org @w_la_cava</a:t>
            </a:r>
            <a:endParaRPr>
              <a:solidFill>
                <a:schemeClr val="accent3"/>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20"/>
          <p:cNvPicPr preferRelativeResize="0"/>
          <p:nvPr/>
        </p:nvPicPr>
        <p:blipFill>
          <a:blip r:embed="rId3">
            <a:alphaModFix/>
          </a:blip>
          <a:stretch>
            <a:fillRect/>
          </a:stretch>
        </p:blipFill>
        <p:spPr>
          <a:xfrm>
            <a:off x="4425151" y="2786002"/>
            <a:ext cx="4718850" cy="2359425"/>
          </a:xfrm>
          <a:prstGeom prst="rect">
            <a:avLst/>
          </a:prstGeom>
          <a:noFill/>
          <a:ln>
            <a:noFill/>
          </a:ln>
        </p:spPr>
      </p:pic>
      <p:sp>
        <p:nvSpPr>
          <p:cNvPr id="103" name="Google Shape;103;p20"/>
          <p:cNvSpPr txBox="1"/>
          <p:nvPr>
            <p:ph type="title"/>
          </p:nvPr>
        </p:nvSpPr>
        <p:spPr>
          <a:xfrm>
            <a:off x="457172" y="205014"/>
            <a:ext cx="8228700" cy="8589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
              <a:t>Need for explainability in Medicine</a:t>
            </a:r>
            <a:endParaRPr/>
          </a:p>
        </p:txBody>
      </p:sp>
      <p:sp>
        <p:nvSpPr>
          <p:cNvPr id="104" name="Google Shape;104;p20"/>
          <p:cNvSpPr txBox="1"/>
          <p:nvPr/>
        </p:nvSpPr>
        <p:spPr>
          <a:xfrm>
            <a:off x="457175" y="1127350"/>
            <a:ext cx="4537500" cy="3439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Char char="-"/>
            </a:pPr>
            <a:r>
              <a:rPr lang="en" sz="1800">
                <a:solidFill>
                  <a:schemeClr val="dk2"/>
                </a:solidFill>
              </a:rPr>
              <a:t>FDA Proposed Regulatory Frameworks</a:t>
            </a:r>
            <a:endParaRPr sz="1800">
              <a:solidFill>
                <a:schemeClr val="dk2"/>
              </a:solidFill>
            </a:endParaRPr>
          </a:p>
          <a:p>
            <a:pPr indent="-342900" lvl="1" marL="914400" rtl="0" algn="l">
              <a:spcBef>
                <a:spcPts val="0"/>
              </a:spcBef>
              <a:spcAft>
                <a:spcPts val="0"/>
              </a:spcAft>
              <a:buClr>
                <a:schemeClr val="dk2"/>
              </a:buClr>
              <a:buSzPts val="1800"/>
              <a:buChar char="-"/>
            </a:pPr>
            <a:r>
              <a:rPr lang="en" sz="1800">
                <a:solidFill>
                  <a:schemeClr val="dk2"/>
                </a:solidFill>
              </a:rPr>
              <a:t>AI/ML-Based Software as a Medical Device</a:t>
            </a:r>
            <a:endParaRPr sz="1800">
              <a:solidFill>
                <a:schemeClr val="dk2"/>
              </a:solidFill>
            </a:endParaRPr>
          </a:p>
          <a:p>
            <a:pPr indent="-342900" lvl="1" marL="914400" rtl="0" algn="l">
              <a:spcBef>
                <a:spcPts val="0"/>
              </a:spcBef>
              <a:spcAft>
                <a:spcPts val="0"/>
              </a:spcAft>
              <a:buClr>
                <a:schemeClr val="dk2"/>
              </a:buClr>
              <a:buSzPts val="1800"/>
              <a:buChar char="-"/>
            </a:pPr>
            <a:r>
              <a:rPr lang="en" sz="1800">
                <a:solidFill>
                  <a:schemeClr val="dk2"/>
                </a:solidFill>
              </a:rPr>
              <a:t>Clinical Decision Support (CDS)</a:t>
            </a:r>
            <a:endParaRPr sz="1800">
              <a:solidFill>
                <a:schemeClr val="dk2"/>
              </a:solidFill>
            </a:endParaRPr>
          </a:p>
          <a:p>
            <a:pPr indent="0" lvl="0" marL="914400" rtl="0" algn="l">
              <a:spcBef>
                <a:spcPts val="0"/>
              </a:spcBef>
              <a:spcAft>
                <a:spcPts val="0"/>
              </a:spcAft>
              <a:buNone/>
            </a:pPr>
            <a:r>
              <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ML recommendations must enable a Health Care Provider “.. to </a:t>
            </a:r>
            <a:r>
              <a:rPr b="1" lang="en" sz="1800">
                <a:solidFill>
                  <a:schemeClr val="dk2"/>
                </a:solidFill>
              </a:rPr>
              <a:t>independently review the basis</a:t>
            </a:r>
            <a:r>
              <a:rPr lang="en" sz="1800">
                <a:solidFill>
                  <a:schemeClr val="dk2"/>
                </a:solidFill>
              </a:rPr>
              <a:t> for such recommendations”</a:t>
            </a:r>
            <a:endParaRPr sz="1800">
              <a:solidFill>
                <a:schemeClr val="dk2"/>
              </a:solidFill>
            </a:endParaRPr>
          </a:p>
        </p:txBody>
      </p:sp>
      <p:pic>
        <p:nvPicPr>
          <p:cNvPr id="105" name="Google Shape;105;p20"/>
          <p:cNvPicPr preferRelativeResize="0"/>
          <p:nvPr/>
        </p:nvPicPr>
        <p:blipFill rotWithShape="1">
          <a:blip r:embed="rId4">
            <a:alphaModFix/>
          </a:blip>
          <a:srcRect b="68487" l="53778" r="18926" t="21652"/>
          <a:stretch/>
        </p:blipFill>
        <p:spPr>
          <a:xfrm>
            <a:off x="5924750" y="2160747"/>
            <a:ext cx="3218328" cy="653899"/>
          </a:xfrm>
          <a:prstGeom prst="rect">
            <a:avLst/>
          </a:prstGeom>
          <a:noFill/>
          <a:ln>
            <a:noFill/>
          </a:ln>
        </p:spPr>
      </p:pic>
      <p:sp>
        <p:nvSpPr>
          <p:cNvPr id="106" name="Google Shape;106;p20"/>
          <p:cNvSpPr txBox="1"/>
          <p:nvPr/>
        </p:nvSpPr>
        <p:spPr>
          <a:xfrm>
            <a:off x="0" y="4743300"/>
            <a:ext cx="259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3"/>
                </a:solidFill>
                <a:latin typeface="Verdana"/>
                <a:ea typeface="Verdana"/>
                <a:cs typeface="Verdana"/>
                <a:sym typeface="Verdana"/>
              </a:rPr>
              <a:t>cavalab.org @w_la_cava</a:t>
            </a:r>
            <a:endParaRPr>
              <a:solidFill>
                <a:schemeClr val="accent3"/>
              </a:solidFill>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457172" y="205014"/>
            <a:ext cx="8228700" cy="8589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 sz="2400"/>
              <a:t>Identifying Rare or Under-Diagnosed Diseases</a:t>
            </a:r>
            <a:endParaRPr sz="2400"/>
          </a:p>
        </p:txBody>
      </p:sp>
      <p:sp>
        <p:nvSpPr>
          <p:cNvPr id="112" name="Google Shape;112;p21"/>
          <p:cNvSpPr txBox="1"/>
          <p:nvPr>
            <p:ph idx="1" type="subTitle"/>
          </p:nvPr>
        </p:nvSpPr>
        <p:spPr>
          <a:xfrm>
            <a:off x="457175" y="1203650"/>
            <a:ext cx="8100000" cy="2983200"/>
          </a:xfrm>
          <a:prstGeom prst="rect">
            <a:avLst/>
          </a:prstGeom>
        </p:spPr>
        <p:txBody>
          <a:bodyPr anchorCtr="0" anchor="t" bIns="0" lIns="0" spcFirstLastPara="1" rIns="0" wrap="square" tIns="0">
            <a:normAutofit/>
          </a:bodyPr>
          <a:lstStyle/>
          <a:p>
            <a:pPr indent="-342900" lvl="0" marL="457200" rtl="0" algn="l">
              <a:spcBef>
                <a:spcPts val="0"/>
              </a:spcBef>
              <a:spcAft>
                <a:spcPts val="0"/>
              </a:spcAft>
              <a:buSzPts val="1800"/>
              <a:buChar char="-"/>
            </a:pPr>
            <a:r>
              <a:rPr lang="en" sz="1800"/>
              <a:t>Goal: identify better patient phenotypes from the EHR</a:t>
            </a:r>
            <a:endParaRPr sz="1800"/>
          </a:p>
          <a:p>
            <a:pPr indent="-342900" lvl="0" marL="457200" rtl="0" algn="l">
              <a:spcBef>
                <a:spcPts val="0"/>
              </a:spcBef>
              <a:spcAft>
                <a:spcPts val="0"/>
              </a:spcAft>
              <a:buSzPts val="1800"/>
              <a:buChar char="-"/>
            </a:pPr>
            <a:r>
              <a:rPr lang="en" sz="1800"/>
              <a:t>Screen for patients with underdiagnosed or rare diseases</a:t>
            </a:r>
            <a:endParaRPr sz="1800"/>
          </a:p>
          <a:p>
            <a:pPr indent="-342900" lvl="0" marL="457200" rtl="0" algn="l">
              <a:spcBef>
                <a:spcPts val="0"/>
              </a:spcBef>
              <a:spcAft>
                <a:spcPts val="0"/>
              </a:spcAft>
              <a:buSzPts val="1800"/>
              <a:buChar char="-"/>
            </a:pPr>
            <a:r>
              <a:rPr lang="en"/>
              <a:t>Human experts build </a:t>
            </a:r>
            <a:r>
              <a:rPr i="1" lang="en"/>
              <a:t>heuristics</a:t>
            </a:r>
            <a:r>
              <a:rPr lang="en"/>
              <a:t>, a.k.a. </a:t>
            </a:r>
            <a:r>
              <a:rPr i="1" lang="en"/>
              <a:t>computable phenotypes</a:t>
            </a:r>
            <a:r>
              <a:rPr lang="en"/>
              <a:t> to identify patients from health records</a:t>
            </a:r>
            <a:endParaRPr/>
          </a:p>
          <a:p>
            <a:pPr indent="-317500" lvl="1" marL="914400" rtl="0" algn="l">
              <a:spcBef>
                <a:spcPts val="0"/>
              </a:spcBef>
              <a:spcAft>
                <a:spcPts val="0"/>
              </a:spcAft>
              <a:buSzPts val="1400"/>
              <a:buChar char="-"/>
            </a:pPr>
            <a:r>
              <a:rPr lang="en" sz="1800"/>
              <a:t>Cumbersome and complicated to do by hand</a:t>
            </a:r>
            <a:endParaRPr sz="1800"/>
          </a:p>
          <a:p>
            <a:pPr indent="-342900" lvl="1" marL="914400" rtl="0" algn="l">
              <a:spcBef>
                <a:spcPts val="0"/>
              </a:spcBef>
              <a:spcAft>
                <a:spcPts val="0"/>
              </a:spcAft>
              <a:buSzPts val="1800"/>
              <a:buChar char="-"/>
            </a:pPr>
            <a:r>
              <a:rPr lang="en" sz="1800"/>
              <a:t>ML solutions are difficult to interpret</a:t>
            </a:r>
            <a:endParaRPr sz="1800"/>
          </a:p>
        </p:txBody>
      </p:sp>
      <p:sp>
        <p:nvSpPr>
          <p:cNvPr id="113" name="Google Shape;113;p21"/>
          <p:cNvSpPr txBox="1"/>
          <p:nvPr/>
        </p:nvSpPr>
        <p:spPr>
          <a:xfrm>
            <a:off x="0" y="4743300"/>
            <a:ext cx="259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3"/>
                </a:solidFill>
                <a:latin typeface="Verdana"/>
                <a:ea typeface="Verdana"/>
                <a:cs typeface="Verdana"/>
                <a:sym typeface="Verdana"/>
              </a:rPr>
              <a:t>cavalab.org @w_la_cava</a:t>
            </a:r>
            <a:endParaRPr>
              <a:solidFill>
                <a:schemeClr val="accent3"/>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457172" y="205014"/>
            <a:ext cx="8228700" cy="8589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 sz="2400">
                <a:solidFill>
                  <a:schemeClr val="dk1"/>
                </a:solidFill>
              </a:rPr>
              <a:t>Primary Aldosteronism (PA), a.k.a. Conn</a:t>
            </a:r>
            <a:r>
              <a:rPr lang="en" sz="2400"/>
              <a:t>’s Syndrome</a:t>
            </a:r>
            <a:endParaRPr sz="2400">
              <a:solidFill>
                <a:schemeClr val="dk1"/>
              </a:solidFill>
            </a:endParaRPr>
          </a:p>
          <a:p>
            <a:pPr indent="0" lvl="0" marL="0" rtl="0" algn="l">
              <a:spcBef>
                <a:spcPts val="0"/>
              </a:spcBef>
              <a:spcAft>
                <a:spcPts val="0"/>
              </a:spcAft>
              <a:buNone/>
            </a:pPr>
            <a:r>
              <a:t/>
            </a:r>
            <a:endParaRPr sz="2400"/>
          </a:p>
        </p:txBody>
      </p:sp>
      <p:sp>
        <p:nvSpPr>
          <p:cNvPr id="119" name="Google Shape;119;p22"/>
          <p:cNvSpPr txBox="1"/>
          <p:nvPr>
            <p:ph idx="1" type="subTitle"/>
          </p:nvPr>
        </p:nvSpPr>
        <p:spPr>
          <a:xfrm>
            <a:off x="457175" y="1203650"/>
            <a:ext cx="4114800" cy="3684600"/>
          </a:xfrm>
          <a:prstGeom prst="rect">
            <a:avLst/>
          </a:prstGeom>
        </p:spPr>
        <p:txBody>
          <a:bodyPr anchorCtr="0" anchor="t" bIns="0" lIns="0" spcFirstLastPara="1" rIns="0" wrap="square" tIns="0">
            <a:normAutofit lnSpcReduction="10000"/>
          </a:bodyPr>
          <a:lstStyle/>
          <a:p>
            <a:pPr indent="-342900" lvl="0" marL="457200" rtl="0" algn="l">
              <a:spcBef>
                <a:spcPts val="0"/>
              </a:spcBef>
              <a:spcAft>
                <a:spcPts val="0"/>
              </a:spcAft>
              <a:buSzPts val="1800"/>
              <a:buChar char="-"/>
            </a:pPr>
            <a:r>
              <a:rPr lang="en" sz="1800"/>
              <a:t>causes hypertension in 1% of US adults</a:t>
            </a:r>
            <a:endParaRPr sz="1800"/>
          </a:p>
          <a:p>
            <a:pPr indent="-342900" lvl="0" marL="457200" rtl="0" algn="l">
              <a:spcBef>
                <a:spcPts val="0"/>
              </a:spcBef>
              <a:spcAft>
                <a:spcPts val="0"/>
              </a:spcAft>
              <a:buSzPts val="1800"/>
              <a:buChar char="-"/>
            </a:pPr>
            <a:r>
              <a:rPr lang="en" sz="1800"/>
              <a:t>undiagnosed in 1-4 million people in the US</a:t>
            </a:r>
            <a:endParaRPr sz="1800"/>
          </a:p>
          <a:p>
            <a:pPr indent="-342900" lvl="0" marL="457200" rtl="0" algn="l">
              <a:spcBef>
                <a:spcPts val="0"/>
              </a:spcBef>
              <a:spcAft>
                <a:spcPts val="0"/>
              </a:spcAft>
              <a:buSzPts val="1800"/>
              <a:buChar char="-"/>
            </a:pPr>
            <a:r>
              <a:rPr lang="en"/>
              <a:t>Easy to </a:t>
            </a:r>
            <a:r>
              <a:rPr i="1" lang="en"/>
              <a:t>treat</a:t>
            </a:r>
            <a:r>
              <a:rPr lang="en"/>
              <a:t>, hard to </a:t>
            </a:r>
            <a:r>
              <a:rPr i="1" lang="en"/>
              <a:t>find</a:t>
            </a:r>
            <a:endParaRPr/>
          </a:p>
          <a:p>
            <a:pPr indent="-317500" lvl="1" marL="914400" rtl="0" algn="l">
              <a:spcBef>
                <a:spcPts val="0"/>
              </a:spcBef>
              <a:spcAft>
                <a:spcPts val="0"/>
              </a:spcAft>
              <a:buSzPts val="1400"/>
              <a:buChar char="-"/>
            </a:pPr>
            <a:r>
              <a:rPr lang="en"/>
              <a:t>Causes hypertension (high blood pressure)</a:t>
            </a:r>
            <a:endParaRPr/>
          </a:p>
          <a:p>
            <a:pPr indent="-317500" lvl="1" marL="914400" rtl="0" algn="l">
              <a:spcBef>
                <a:spcPts val="0"/>
              </a:spcBef>
              <a:spcAft>
                <a:spcPts val="0"/>
              </a:spcAft>
              <a:buSzPts val="1400"/>
              <a:buChar char="-"/>
            </a:pPr>
            <a:r>
              <a:rPr lang="en"/>
              <a:t>May cause hypokalemia (low potassium)</a:t>
            </a:r>
            <a:endParaRPr/>
          </a:p>
          <a:p>
            <a:pPr indent="-317500" lvl="1" marL="914400" rtl="0" algn="l">
              <a:spcBef>
                <a:spcPts val="0"/>
              </a:spcBef>
              <a:spcAft>
                <a:spcPts val="0"/>
              </a:spcAft>
              <a:buSzPts val="1400"/>
              <a:buChar char="-"/>
            </a:pPr>
            <a:r>
              <a:rPr lang="en"/>
              <a:t>Does not respond to treatment</a:t>
            </a:r>
            <a:endParaRPr/>
          </a:p>
          <a:p>
            <a:pPr indent="-342900" lvl="0" marL="457200" rtl="0" algn="l">
              <a:spcBef>
                <a:spcPts val="0"/>
              </a:spcBef>
              <a:spcAft>
                <a:spcPts val="0"/>
              </a:spcAft>
              <a:buSzPts val="1800"/>
              <a:buChar char="-"/>
            </a:pPr>
            <a:r>
              <a:rPr lang="en"/>
              <a:t>Objective: Identify patients with </a:t>
            </a:r>
            <a:r>
              <a:rPr i="1" lang="en"/>
              <a:t>treatment resistant</a:t>
            </a:r>
            <a:r>
              <a:rPr lang="en"/>
              <a:t> hypertension, and screen them for PA</a:t>
            </a:r>
            <a:endParaRPr/>
          </a:p>
        </p:txBody>
      </p:sp>
      <p:pic>
        <p:nvPicPr>
          <p:cNvPr id="120" name="Google Shape;120;p22"/>
          <p:cNvPicPr preferRelativeResize="0"/>
          <p:nvPr/>
        </p:nvPicPr>
        <p:blipFill rotWithShape="1">
          <a:blip r:embed="rId3">
            <a:alphaModFix/>
          </a:blip>
          <a:srcRect b="0" l="10629" r="10636" t="0"/>
          <a:stretch/>
        </p:blipFill>
        <p:spPr>
          <a:xfrm>
            <a:off x="4782875" y="1270125"/>
            <a:ext cx="4201200" cy="3236926"/>
          </a:xfrm>
          <a:prstGeom prst="rect">
            <a:avLst/>
          </a:prstGeom>
          <a:noFill/>
          <a:ln>
            <a:noFill/>
          </a:ln>
        </p:spPr>
      </p:pic>
      <p:sp>
        <p:nvSpPr>
          <p:cNvPr id="121" name="Google Shape;121;p22"/>
          <p:cNvSpPr txBox="1"/>
          <p:nvPr/>
        </p:nvSpPr>
        <p:spPr>
          <a:xfrm>
            <a:off x="0" y="4743300"/>
            <a:ext cx="259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3"/>
                </a:solidFill>
                <a:latin typeface="Verdana"/>
                <a:ea typeface="Verdana"/>
                <a:cs typeface="Verdana"/>
                <a:sym typeface="Verdana"/>
              </a:rPr>
              <a:t>cavalab.org @w_la_cava</a:t>
            </a:r>
            <a:endParaRPr>
              <a:solidFill>
                <a:schemeClr val="accent3"/>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3"/>
          <p:cNvPicPr preferRelativeResize="0"/>
          <p:nvPr/>
        </p:nvPicPr>
        <p:blipFill>
          <a:blip r:embed="rId3">
            <a:alphaModFix/>
          </a:blip>
          <a:stretch>
            <a:fillRect/>
          </a:stretch>
        </p:blipFill>
        <p:spPr>
          <a:xfrm>
            <a:off x="4149875" y="2667000"/>
            <a:ext cx="4994125" cy="2497075"/>
          </a:xfrm>
          <a:prstGeom prst="rect">
            <a:avLst/>
          </a:prstGeom>
          <a:noFill/>
          <a:ln>
            <a:noFill/>
          </a:ln>
        </p:spPr>
      </p:pic>
      <p:sp>
        <p:nvSpPr>
          <p:cNvPr id="127" name="Google Shape;127;p23"/>
          <p:cNvSpPr txBox="1"/>
          <p:nvPr>
            <p:ph type="title"/>
          </p:nvPr>
        </p:nvSpPr>
        <p:spPr>
          <a:xfrm>
            <a:off x="457172" y="205014"/>
            <a:ext cx="8228700" cy="8589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 sz="2400"/>
              <a:t>Chart Review</a:t>
            </a:r>
            <a:endParaRPr sz="2400"/>
          </a:p>
        </p:txBody>
      </p:sp>
      <p:sp>
        <p:nvSpPr>
          <p:cNvPr id="128" name="Google Shape;128;p23"/>
          <p:cNvSpPr txBox="1"/>
          <p:nvPr>
            <p:ph idx="1" type="subTitle"/>
          </p:nvPr>
        </p:nvSpPr>
        <p:spPr>
          <a:xfrm>
            <a:off x="457175" y="997675"/>
            <a:ext cx="8336400" cy="3155400"/>
          </a:xfrm>
          <a:prstGeom prst="rect">
            <a:avLst/>
          </a:prstGeom>
        </p:spPr>
        <p:txBody>
          <a:bodyPr anchorCtr="0" anchor="t" bIns="0" lIns="0" spcFirstLastPara="1" rIns="0" wrap="square" tIns="0">
            <a:normAutofit/>
          </a:bodyPr>
          <a:lstStyle/>
          <a:p>
            <a:pPr indent="-355600" lvl="0" marL="457200" rtl="0" algn="l">
              <a:spcBef>
                <a:spcPts val="0"/>
              </a:spcBef>
              <a:spcAft>
                <a:spcPts val="0"/>
              </a:spcAft>
              <a:buSzPts val="2000"/>
              <a:buChar char="-"/>
            </a:pPr>
            <a:r>
              <a:rPr lang="en" sz="2000"/>
              <a:t>Clinicians reviewed 1200 patient charts to make </a:t>
            </a:r>
            <a:r>
              <a:rPr lang="en" sz="2000"/>
              <a:t>“gold standard” training labels</a:t>
            </a:r>
            <a:endParaRPr sz="2000"/>
          </a:p>
          <a:p>
            <a:pPr indent="-355600" lvl="0" marL="457200" rtl="0" algn="l">
              <a:spcBef>
                <a:spcPts val="0"/>
              </a:spcBef>
              <a:spcAft>
                <a:spcPts val="0"/>
              </a:spcAft>
              <a:buSzPts val="2000"/>
              <a:buChar char="-"/>
            </a:pPr>
            <a:r>
              <a:rPr lang="en" sz="2000"/>
              <a:t>Screen for three hypertension cohorts enriched for PA:</a:t>
            </a:r>
            <a:endParaRPr sz="2000"/>
          </a:p>
          <a:p>
            <a:pPr indent="-355600" lvl="1" marL="914400" rtl="0" algn="l">
              <a:spcBef>
                <a:spcPts val="0"/>
              </a:spcBef>
              <a:spcAft>
                <a:spcPts val="0"/>
              </a:spcAft>
              <a:buSzPts val="2000"/>
              <a:buChar char="-"/>
            </a:pPr>
            <a:r>
              <a:rPr lang="en" sz="2000"/>
              <a:t>hypertension</a:t>
            </a:r>
            <a:endParaRPr sz="2000"/>
          </a:p>
          <a:p>
            <a:pPr indent="-355600" lvl="1" marL="914400" rtl="0" algn="l">
              <a:spcBef>
                <a:spcPts val="0"/>
              </a:spcBef>
              <a:spcAft>
                <a:spcPts val="0"/>
              </a:spcAft>
              <a:buSzPts val="2000"/>
              <a:buChar char="-"/>
            </a:pPr>
            <a:r>
              <a:rPr lang="en" sz="2000"/>
              <a:t>hypertension with unexplained hypokalemia</a:t>
            </a:r>
            <a:endParaRPr sz="2000"/>
          </a:p>
          <a:p>
            <a:pPr indent="-355600" lvl="1" marL="914400" rtl="0" algn="l">
              <a:spcBef>
                <a:spcPts val="0"/>
              </a:spcBef>
              <a:spcAft>
                <a:spcPts val="0"/>
              </a:spcAft>
              <a:buSzPts val="2000"/>
              <a:buChar char="-"/>
            </a:pPr>
            <a:r>
              <a:rPr lang="en" sz="2000"/>
              <a:t>treatment-resistant hypertension</a:t>
            </a:r>
            <a:endParaRPr sz="2000"/>
          </a:p>
        </p:txBody>
      </p:sp>
      <p:sp>
        <p:nvSpPr>
          <p:cNvPr id="129" name="Google Shape;129;p23"/>
          <p:cNvSpPr txBox="1"/>
          <p:nvPr/>
        </p:nvSpPr>
        <p:spPr>
          <a:xfrm>
            <a:off x="0" y="4743300"/>
            <a:ext cx="259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3"/>
                </a:solidFill>
                <a:latin typeface="Verdana"/>
                <a:ea typeface="Verdana"/>
                <a:cs typeface="Verdana"/>
                <a:sym typeface="Verdana"/>
              </a:rPr>
              <a:t>cavalab.org @w_la_cava</a:t>
            </a:r>
            <a:endParaRPr>
              <a:solidFill>
                <a:schemeClr val="accent3"/>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