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8" roundtripDataSignature="AMtx7mg2TECuaoTnnaqTnZtCwK3YZua5/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gpho Li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30E3FE0-F602-49EC-A958-C1269B9FBB67}">
  <a:tblStyle styleId="{E30E3FE0-F602-49EC-A958-C1269B9FBB6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39EF998-14B3-497A-BA2E-BC5681ABCDF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92" d="100"/>
          <a:sy n="92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38" Type="http://customschemas.google.com/relationships/presentationmetadata" Target="metadata"/><Relationship Id="rId39" Type="http://schemas.openxmlformats.org/officeDocument/2006/relationships/commentAuthors" Target="commentAuthors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4-05T18:07:02.538" idx="1">
    <p:pos x="6000" y="0"/>
    <p:text>the full table may give better insight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commentPostId="AAAADIJ7FMc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11580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bet that you have picked default data structures without thinking potential optimizations that alternative implementations or configurations can offer.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use defaults to retain focus and avoid useless optimisations, sometimes making a note to go back which we rarely do. This is especially true with data structures as they provide easy to use interfaces hiding the internals to the user.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most of the attention is on the algorithm implementation and the logic of the program.</a:t>
            </a: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/>
          </a:p>
        </p:txBody>
      </p:sp>
      <p:sp>
        <p:nvSpPr>
          <p:cNvPr id="184" name="Google Shape;1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Google Shape;19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16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5" name="Google Shape;20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19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cabc7f4a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cabc7f4a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5cabc7f4ab_0_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0" name="Google Shape;23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2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cabc7f4a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5cabc7f4a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5cabc7f4ab_0_9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5cabc7f4ab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5cabc7f4ab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5cabc7f4ab_0_34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5" name="Google Shape;25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Google Shape;256;p2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Developers are following one part of Knuth’s advice: they are avoiding premature optimisation. Indeed, developers appear to be avoiding optimisation all together and neglecting the critical 3%. And the reason they are neglecting the critical 3% is:</a:t>
            </a: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 pressure of industrial software development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Optimisation can be tedious and pointless.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  Optimisation is time consuming.</a:t>
            </a:r>
            <a:endParaRPr/>
          </a:p>
          <a:p>
            <a:pPr marL="1714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Optimisation may be expensive and the benefits unclear for many projects and thus may be neglected.</a:t>
            </a:r>
            <a:endParaRPr/>
          </a:p>
          <a:p>
            <a:pPr marL="1714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 developers react by “Leave it for later”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ent,.</a:t>
            </a:r>
            <a:endParaRPr/>
          </a:p>
        </p:txBody>
      </p:sp>
      <p:sp>
        <p:nvSpPr>
          <p:cNvPr id="107" name="Google Shape;107;p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 sometimes the optimisation is essential.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Developers prefer quick and dirty solutions</a:t>
            </a:r>
            <a:endParaRPr/>
          </a:p>
          <a:p>
            <a:pPr marL="1714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Those solutions lead to overhead.</a:t>
            </a:r>
            <a:endParaRPr/>
          </a:p>
          <a:p>
            <a:pPr marL="1714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However, when the scope of the application changes this solution may not be feasible anymore (e.g. the size of the input huge datasets increases significantly)</a:t>
            </a:r>
            <a:endParaRPr/>
          </a:p>
          <a:p>
            <a:pPr marL="17145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4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Optimisation can be very beneficial.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5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cabc7f4a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cabc7f4a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5cabc7f4ab_0_45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6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/>
              <a:t>Invode by other methods</a:t>
            </a:r>
            <a:endParaRPr/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/>
              <a:t>=</a:t>
            </a:r>
            <a:endParaRPr/>
          </a:p>
        </p:txBody>
      </p:sp>
      <p:sp>
        <p:nvSpPr>
          <p:cNvPr id="162" name="Google Shape;162;p7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6" name="Google Shape;17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formulize the problem for selecting and tuning the data structures as follows: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DDS: A set of implementations that share a common interface and are interchangeable.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Candidate Program: Different implementation of a DDS can be used in place of others wherever they are used in a program. The set of program points that use a particular instantiation of a DDS are the holes that we try to fill.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a set of interchangeable data structures, given a program that uses those, we search the space of their interchange configurations.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DSS searches a program’s space of DDS holes for optimal implementations and configurations</a:t>
            </a:r>
            <a:endParaRPr/>
          </a:p>
        </p:txBody>
      </p:sp>
      <p:sp>
        <p:nvSpPr>
          <p:cNvPr id="177" name="Google Shape;177;p9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Arial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Arial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Arial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Arial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Arial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Arial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Arial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Arial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Arial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comments" Target="../comments/comment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3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458092" y="530577"/>
            <a:ext cx="8519653" cy="82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950"/>
              <a:buFont typeface="Arial"/>
              <a:buNone/>
            </a:pPr>
            <a:r>
              <a:rPr lang="en-US" sz="3800" b="1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Darwinian Data Structure Selection</a:t>
            </a:r>
            <a:endParaRPr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6388874" y="2226800"/>
            <a:ext cx="2217000" cy="15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Michail Basios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Lingbo Li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Fan Wu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Leslie Kanthan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Earl T. Barr</a:t>
            </a:r>
            <a:endParaRPr/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9999" y="5354903"/>
            <a:ext cx="2836047" cy="83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15641" y="5492986"/>
            <a:ext cx="1693317" cy="554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5">
            <a:alphaModFix/>
          </a:blip>
          <a:srcRect b="12155"/>
          <a:stretch/>
        </p:blipFill>
        <p:spPr>
          <a:xfrm>
            <a:off x="531993" y="2265496"/>
            <a:ext cx="4404194" cy="23161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1672961" y="1719712"/>
            <a:ext cx="1870113" cy="507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ARTEMIS</a:t>
            </a:r>
            <a:endParaRPr/>
          </a:p>
        </p:txBody>
      </p:sp>
      <p:pic>
        <p:nvPicPr>
          <p:cNvPr id="95" name="Google Shape;95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6705" y="4993175"/>
            <a:ext cx="2217020" cy="155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 txBox="1">
            <a:spLocks noGrp="1"/>
          </p:cNvSpPr>
          <p:nvPr>
            <p:ph type="title"/>
          </p:nvPr>
        </p:nvSpPr>
        <p:spPr>
          <a:xfrm>
            <a:off x="488950" y="342900"/>
            <a:ext cx="7886700" cy="738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75"/>
              <a:buFont typeface="Arial"/>
              <a:buNone/>
            </a:pPr>
            <a:r>
              <a:rPr lang="en-US"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Architecture of Artemis</a:t>
            </a:r>
            <a:endParaRPr/>
          </a:p>
        </p:txBody>
      </p:sp>
      <p:sp>
        <p:nvSpPr>
          <p:cNvPr id="187" name="Google Shape;187;p11"/>
          <p:cNvSpPr txBox="1"/>
          <p:nvPr/>
        </p:nvSpPr>
        <p:spPr>
          <a:xfrm>
            <a:off x="-1" y="6544200"/>
            <a:ext cx="9005455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Darwinian Data Structure Selection            											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Speaker: Michail Basios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655" y="1778465"/>
            <a:ext cx="8669799" cy="2794273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1"/>
          <p:cNvSpPr txBox="1"/>
          <p:nvPr/>
        </p:nvSpPr>
        <p:spPr>
          <a:xfrm>
            <a:off x="1978525" y="4892825"/>
            <a:ext cx="73365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Source to Source Transformation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"/>
          <p:cNvSpPr txBox="1">
            <a:spLocks noGrp="1"/>
          </p:cNvSpPr>
          <p:nvPr>
            <p:ph type="title"/>
          </p:nvPr>
        </p:nvSpPr>
        <p:spPr>
          <a:xfrm>
            <a:off x="351900" y="292100"/>
            <a:ext cx="7543800" cy="10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None/>
            </a:pPr>
            <a:r>
              <a:rPr lang="en-US"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is the improvement that ARTEMIS provides for each </a:t>
            </a:r>
            <a:r>
              <a:rPr lang="en-US" sz="30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measure</a:t>
            </a:r>
            <a:r>
              <a:rPr lang="en-US"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96" name="Google Shape;196;p16"/>
          <p:cNvSpPr txBox="1"/>
          <p:nvPr/>
        </p:nvSpPr>
        <p:spPr>
          <a:xfrm>
            <a:off x="0" y="6544200"/>
            <a:ext cx="90753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Darwinian Data Structure Selection           											 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Speaker: Michail Basios</a:t>
            </a:r>
            <a:endParaRPr/>
          </a:p>
        </p:txBody>
      </p:sp>
      <p:graphicFrame>
        <p:nvGraphicFramePr>
          <p:cNvPr id="197" name="Google Shape;197;p16"/>
          <p:cNvGraphicFramePr/>
          <p:nvPr/>
        </p:nvGraphicFramePr>
        <p:xfrm>
          <a:off x="5865165" y="1977460"/>
          <a:ext cx="2150600" cy="1112550"/>
        </p:xfrm>
        <a:graphic>
          <a:graphicData uri="http://schemas.openxmlformats.org/drawingml/2006/table">
            <a:tbl>
              <a:tblPr firstRow="1" bandRow="1">
                <a:noFill/>
                <a:tableStyleId>{E30E3FE0-F602-49EC-A958-C1269B9FBB67}</a:tableStyleId>
              </a:tblPr>
              <a:tblGrid>
                <a:gridCol w="215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Execution Time: 4.8 %</a:t>
                      </a: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Memory Consumption: 10.2%</a:t>
                      </a: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CPU usage: 5.1%</a:t>
                      </a: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98" name="Google Shape;198;p16"/>
          <p:cNvSpPr txBox="1"/>
          <p:nvPr/>
        </p:nvSpPr>
        <p:spPr>
          <a:xfrm>
            <a:off x="5560683" y="1483073"/>
            <a:ext cx="275955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Best improvements per measure</a:t>
            </a:r>
            <a:endParaRPr/>
          </a:p>
        </p:txBody>
      </p:sp>
      <p:pic>
        <p:nvPicPr>
          <p:cNvPr id="199" name="Google Shape;199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8043" y="1482753"/>
            <a:ext cx="4788105" cy="148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043" y="3089980"/>
            <a:ext cx="4788104" cy="148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8043" y="4620695"/>
            <a:ext cx="4788105" cy="1487873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6"/>
          <p:cNvSpPr txBox="1"/>
          <p:nvPr/>
        </p:nvSpPr>
        <p:spPr>
          <a:xfrm>
            <a:off x="1606909" y="6073514"/>
            <a:ext cx="211667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Popular GitHub projects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"/>
          <p:cNvSpPr txBox="1"/>
          <p:nvPr/>
        </p:nvSpPr>
        <p:spPr>
          <a:xfrm>
            <a:off x="344625" y="1741406"/>
            <a:ext cx="5795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optimisation process -&gt; 3.05 hours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Azure cost -&gt; £ 0.41 per hour</a:t>
            </a:r>
            <a:endParaRPr/>
          </a:p>
        </p:txBody>
      </p:sp>
      <p:pic>
        <p:nvPicPr>
          <p:cNvPr id="209" name="Google Shape;209;p19" descr="main-qimg-a7f713cd0013d4b224efd57bf9db8525-c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3650" y="3615372"/>
            <a:ext cx="3467549" cy="2639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0" name="Google Shape;210;p19"/>
          <p:cNvGrpSpPr/>
          <p:nvPr/>
        </p:nvGrpSpPr>
        <p:grpSpPr>
          <a:xfrm>
            <a:off x="1000474" y="3833850"/>
            <a:ext cx="3733641" cy="2268942"/>
            <a:chOff x="4494528" y="3816401"/>
            <a:chExt cx="4365300" cy="2606481"/>
          </a:xfrm>
        </p:grpSpPr>
        <p:pic>
          <p:nvPicPr>
            <p:cNvPr id="211" name="Google Shape;211;p19"/>
            <p:cNvPicPr preferRelativeResize="0"/>
            <p:nvPr/>
          </p:nvPicPr>
          <p:blipFill rotWithShape="1">
            <a:blip r:embed="rId4">
              <a:alphaModFix/>
            </a:blip>
            <a:srcRect b="12156"/>
            <a:stretch/>
          </p:blipFill>
          <p:spPr>
            <a:xfrm>
              <a:off x="4494528" y="4439582"/>
              <a:ext cx="4365300" cy="1983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" name="Google Shape;212;p19"/>
            <p:cNvSpPr txBox="1"/>
            <p:nvPr/>
          </p:nvSpPr>
          <p:spPr>
            <a:xfrm>
              <a:off x="5673982" y="3816401"/>
              <a:ext cx="2006400" cy="70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ARTEMIS</a:t>
              </a:r>
              <a:endParaRPr/>
            </a:p>
          </p:txBody>
        </p:sp>
      </p:grpSp>
      <p:pic>
        <p:nvPicPr>
          <p:cNvPr id="213" name="Google Shape;213;p19" descr="C:\Users\ukb42185\Desktop\ucl\ucl-presentation\AzureLog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9306" y="3609849"/>
            <a:ext cx="18816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9"/>
          <p:cNvSpPr txBox="1"/>
          <p:nvPr/>
        </p:nvSpPr>
        <p:spPr>
          <a:xfrm>
            <a:off x="881025" y="2849750"/>
            <a:ext cx="2361300" cy="5334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Artemis cost</a:t>
            </a:r>
            <a:endParaRPr/>
          </a:p>
        </p:txBody>
      </p:sp>
      <p:sp>
        <p:nvSpPr>
          <p:cNvPr id="215" name="Google Shape;215;p19"/>
          <p:cNvSpPr txBox="1"/>
          <p:nvPr/>
        </p:nvSpPr>
        <p:spPr>
          <a:xfrm>
            <a:off x="4390900" y="2814425"/>
            <a:ext cx="4353600" cy="5334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Software Engineer Cost</a:t>
            </a:r>
            <a:endParaRPr/>
          </a:p>
        </p:txBody>
      </p:sp>
      <p:sp>
        <p:nvSpPr>
          <p:cNvPr id="216" name="Google Shape;216;p19"/>
          <p:cNvSpPr txBox="1"/>
          <p:nvPr/>
        </p:nvSpPr>
        <p:spPr>
          <a:xfrm>
            <a:off x="3498450" y="2754800"/>
            <a:ext cx="8517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≪</a:t>
            </a:r>
            <a:endParaRPr/>
          </a:p>
        </p:txBody>
      </p:sp>
      <p:sp>
        <p:nvSpPr>
          <p:cNvPr id="217" name="Google Shape;217;p19"/>
          <p:cNvSpPr txBox="1"/>
          <p:nvPr/>
        </p:nvSpPr>
        <p:spPr>
          <a:xfrm>
            <a:off x="351900" y="292100"/>
            <a:ext cx="7543800" cy="10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None/>
            </a:pPr>
            <a:r>
              <a:rPr lang="en-US"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Cost of Artemis</a:t>
            </a:r>
            <a:endParaRPr sz="30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9"/>
          <p:cNvSpPr txBox="1"/>
          <p:nvPr/>
        </p:nvSpPr>
        <p:spPr>
          <a:xfrm>
            <a:off x="-1" y="6544200"/>
            <a:ext cx="90054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Darwinian Data Structure Selection            											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Speaker: Michail Basios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g5cabc7f4ab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025" y="1161650"/>
            <a:ext cx="8590647" cy="46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5cabc7f4ab_0_1"/>
          <p:cNvSpPr txBox="1">
            <a:spLocks noGrp="1"/>
          </p:cNvSpPr>
          <p:nvPr>
            <p:ph type="title"/>
          </p:nvPr>
        </p:nvSpPr>
        <p:spPr>
          <a:xfrm>
            <a:off x="296000" y="252425"/>
            <a:ext cx="80193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75"/>
              <a:buFont typeface="Arial"/>
              <a:buNone/>
            </a:pPr>
            <a:r>
              <a:rPr lang="en-US" sz="39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Artemis as a Web Service</a:t>
            </a:r>
            <a:endParaRPr sz="39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5cabc7f4ab_0_1"/>
          <p:cNvSpPr txBox="1"/>
          <p:nvPr/>
        </p:nvSpPr>
        <p:spPr>
          <a:xfrm>
            <a:off x="3197838" y="5895925"/>
            <a:ext cx="27870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Artemis Web-Based Dashboard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5cabc7f4ab_0_1"/>
          <p:cNvSpPr txBox="1"/>
          <p:nvPr/>
        </p:nvSpPr>
        <p:spPr>
          <a:xfrm>
            <a:off x="-1" y="6544200"/>
            <a:ext cx="90054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Darwinian Data Structure Selection            											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Speaker: Michail Basios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"/>
          <p:cNvSpPr txBox="1">
            <a:spLocks noGrp="1"/>
          </p:cNvSpPr>
          <p:nvPr>
            <p:ph type="title"/>
          </p:nvPr>
        </p:nvSpPr>
        <p:spPr>
          <a:xfrm>
            <a:off x="443051" y="454915"/>
            <a:ext cx="75438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Font typeface="Arial"/>
              <a:buNone/>
            </a:pPr>
            <a:r>
              <a:rPr lang="en-US" sz="30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Artemis as a Command Line Tool</a:t>
            </a:r>
            <a:endParaRPr sz="30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060" y="1034575"/>
            <a:ext cx="8257877" cy="2026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5550" y="3291984"/>
            <a:ext cx="6692900" cy="219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0"/>
          <p:cNvSpPr txBox="1"/>
          <p:nvPr/>
        </p:nvSpPr>
        <p:spPr>
          <a:xfrm>
            <a:off x="-1" y="6544200"/>
            <a:ext cx="90054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Darwinian Data Structure Selection            											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Speaker: Michail Basios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5cabc7f4ab_0_9"/>
          <p:cNvSpPr txBox="1">
            <a:spLocks noGrp="1"/>
          </p:cNvSpPr>
          <p:nvPr>
            <p:ph type="title"/>
          </p:nvPr>
        </p:nvSpPr>
        <p:spPr>
          <a:xfrm>
            <a:off x="628650" y="18777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makes Artemis cool?</a:t>
            </a:r>
            <a:endParaRPr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5cabc7f4ab_0_9"/>
          <p:cNvSpPr txBox="1">
            <a:spLocks noGrp="1"/>
          </p:cNvSpPr>
          <p:nvPr>
            <p:ph type="body" idx="1"/>
          </p:nvPr>
        </p:nvSpPr>
        <p:spPr>
          <a:xfrm>
            <a:off x="361275" y="1690825"/>
            <a:ext cx="86358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Easy to use as it </a:t>
            </a:r>
            <a:r>
              <a:rPr lang="en-US" sz="2000" b="1"/>
              <a:t>automatically</a:t>
            </a:r>
            <a:r>
              <a:rPr lang="en-US" sz="2000"/>
              <a:t> identifies and tunes the data structures and corresponding parameters of a program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Easy adaptable (String Buffer vs String Builder)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Multiple languages (Java, C++, Scala, etc)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Multi Objective optimisation on programs used by thousands of users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It can scale on the cloud and provide fast optimisations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Potential to be a very nice cloud service connected with Git</a:t>
            </a:r>
            <a:endParaRPr sz="2000"/>
          </a:p>
        </p:txBody>
      </p:sp>
      <p:sp>
        <p:nvSpPr>
          <p:cNvPr id="244" name="Google Shape;244;g5cabc7f4ab_0_9"/>
          <p:cNvSpPr txBox="1"/>
          <p:nvPr/>
        </p:nvSpPr>
        <p:spPr>
          <a:xfrm>
            <a:off x="-1" y="6544200"/>
            <a:ext cx="90054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Darwinian Data Structure Selection            											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Speaker: Michail Basios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0" name="Google Shape;250;g5cabc7f4ab_0_34"/>
          <p:cNvGraphicFramePr/>
          <p:nvPr/>
        </p:nvGraphicFramePr>
        <p:xfrm>
          <a:off x="438600" y="368475"/>
          <a:ext cx="8266800" cy="4004325"/>
        </p:xfrm>
        <a:graphic>
          <a:graphicData uri="http://schemas.openxmlformats.org/drawingml/2006/table">
            <a:tbl>
              <a:tblPr>
                <a:noFill/>
                <a:tableStyleId>{339EF998-14B3-497A-BA2E-BC5681ABCDF8}</a:tableStyleId>
              </a:tblPr>
              <a:tblGrid>
                <a:gridCol w="41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3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99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</a:rPr>
                        <a:t>ARTEMIS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</a:rPr>
                        <a:t>HUMANS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0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Can automatically and fast scan thousands of lines of code and tune data structures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1905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Will take significant amount of time to identify and change potential under-optimised data structures</a:t>
                      </a:r>
                      <a:endParaRPr sz="1200"/>
                    </a:p>
                  </a:txBody>
                  <a:tcPr marL="91425" marR="91425" marT="91425" marB="91425">
                    <a:lnL w="1905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0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Very cheap and easy to use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1905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Can be very costly and time consuming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1905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23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Found optimisation opportunities and improved highly optimised code by humans (open-source programs such as Guava)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1905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Had neglected optimisation opportunities</a:t>
                      </a:r>
                      <a:endParaRPr sz="1200"/>
                    </a:p>
                  </a:txBody>
                  <a:tcPr marL="91425" marR="91425" marT="91425" marB="91425">
                    <a:lnL w="1905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0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Applicable on other domains (i.e., algorithmic trading)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1905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Need domain knowledge</a:t>
                      </a:r>
                      <a:endParaRPr sz="1200"/>
                    </a:p>
                  </a:txBody>
                  <a:tcPr marL="91425" marR="91425" marT="91425" marB="91425">
                    <a:lnL w="1905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51" name="Google Shape;251;g5cabc7f4ab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0039" y="4622850"/>
            <a:ext cx="4483924" cy="168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5cabc7f4ab_0_34"/>
          <p:cNvSpPr txBox="1"/>
          <p:nvPr/>
        </p:nvSpPr>
        <p:spPr>
          <a:xfrm>
            <a:off x="-1" y="6544200"/>
            <a:ext cx="90054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Darwinian Data Structure Selection            											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Speaker: Michail Basios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2" descr="screenshot3.png"/>
          <p:cNvPicPr preferRelativeResize="0"/>
          <p:nvPr/>
        </p:nvPicPr>
        <p:blipFill rotWithShape="1">
          <a:blip r:embed="rId3">
            <a:alphaModFix/>
          </a:blip>
          <a:srcRect l="1475" r="1464"/>
          <a:stretch/>
        </p:blipFill>
        <p:spPr>
          <a:xfrm>
            <a:off x="145024" y="3659175"/>
            <a:ext cx="4214125" cy="253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2" descr="screenshot4.png"/>
          <p:cNvPicPr preferRelativeResize="0"/>
          <p:nvPr/>
        </p:nvPicPr>
        <p:blipFill rotWithShape="1">
          <a:blip r:embed="rId4">
            <a:alphaModFix/>
          </a:blip>
          <a:srcRect r="8078" b="516"/>
          <a:stretch/>
        </p:blipFill>
        <p:spPr>
          <a:xfrm>
            <a:off x="290250" y="825450"/>
            <a:ext cx="4012045" cy="253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2"/>
          <p:cNvSpPr txBox="1"/>
          <p:nvPr/>
        </p:nvSpPr>
        <p:spPr>
          <a:xfrm>
            <a:off x="1492874" y="0"/>
            <a:ext cx="68886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2400"/>
              <a:buFont typeface="Arial"/>
              <a:buNone/>
            </a:pPr>
            <a:r>
              <a:rPr lang="en-US" sz="3000" b="1" i="0" u="none" strike="noStrike" cap="none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rPr>
              <a:t>Darwinian Data Structure Selection</a:t>
            </a:r>
            <a:endParaRPr sz="3000"/>
          </a:p>
        </p:txBody>
      </p:sp>
      <p:pic>
        <p:nvPicPr>
          <p:cNvPr id="261" name="Google Shape;261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02295" y="1048278"/>
            <a:ext cx="4478120" cy="2191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15439" y="3840574"/>
            <a:ext cx="3657600" cy="2738926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2"/>
          <p:cNvSpPr txBox="1"/>
          <p:nvPr/>
        </p:nvSpPr>
        <p:spPr>
          <a:xfrm>
            <a:off x="-1" y="6544200"/>
            <a:ext cx="90054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Darwinian Data Structure Selection            											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Speaker: Michail Basios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54675" y="2760263"/>
            <a:ext cx="1337475" cy="133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74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75"/>
              <a:buFont typeface="Arial"/>
              <a:buNone/>
            </a:pPr>
            <a:r>
              <a:rPr lang="en-US"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Donald Knuth’s Advice</a:t>
            </a:r>
            <a:endParaRPr sz="39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" y="1510466"/>
            <a:ext cx="7308300" cy="411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-1" y="6544200"/>
            <a:ext cx="9005455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Darwinian Data Structure Selection            											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Speaker: Michail Basios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247" y="2683282"/>
            <a:ext cx="7734957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 txBox="1"/>
          <p:nvPr/>
        </p:nvSpPr>
        <p:spPr>
          <a:xfrm>
            <a:off x="-1" y="6544200"/>
            <a:ext cx="9005455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Darwinian Data Structure Selection            											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Speaker: Michail Basios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304800" y="365126"/>
            <a:ext cx="7886700" cy="74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75"/>
              <a:buFont typeface="Arial"/>
              <a:buNone/>
            </a:pPr>
            <a:r>
              <a:rPr lang="en-US"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Focus Is on User Requirements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7543800" cy="73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75"/>
              <a:buFont typeface="Arial"/>
              <a:buNone/>
            </a:pPr>
            <a:r>
              <a:rPr lang="en-US"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It’s Not Just Pre-optimization</a:t>
            </a:r>
            <a:endParaRPr/>
          </a:p>
        </p:txBody>
      </p:sp>
      <p:pic>
        <p:nvPicPr>
          <p:cNvPr id="118" name="Google Shape;118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517071"/>
            <a:ext cx="3775364" cy="387234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 txBox="1"/>
          <p:nvPr/>
        </p:nvSpPr>
        <p:spPr>
          <a:xfrm>
            <a:off x="-1" y="6544200"/>
            <a:ext cx="9005455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Darwinian Data Structure Selection            											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Speaker: Michail Basios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848430" y="2085108"/>
            <a:ext cx="3837710" cy="2736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84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75"/>
              <a:buFont typeface="Arial"/>
              <a:buNone/>
            </a:pPr>
            <a:r>
              <a:rPr lang="en-US"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Optimisation Can </a:t>
            </a:r>
            <a:r>
              <a:rPr lang="en-US" sz="39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39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eneficial</a:t>
            </a:r>
            <a:endParaRPr sz="39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1645655"/>
            <a:ext cx="5943599" cy="445823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 txBox="1"/>
          <p:nvPr/>
        </p:nvSpPr>
        <p:spPr>
          <a:xfrm>
            <a:off x="-1" y="6544200"/>
            <a:ext cx="9005455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Darwinian Data Structure Selection            											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Speaker: Michail Basios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5cabc7f4ab_0_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9750" y="1136875"/>
            <a:ext cx="5028400" cy="492622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5cabc7f4ab_0_45"/>
          <p:cNvSpPr txBox="1">
            <a:spLocks noGrp="1"/>
          </p:cNvSpPr>
          <p:nvPr>
            <p:ph type="title"/>
          </p:nvPr>
        </p:nvSpPr>
        <p:spPr>
          <a:xfrm>
            <a:off x="487788" y="350075"/>
            <a:ext cx="81684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75"/>
              <a:buFont typeface="Arial"/>
              <a:buNone/>
            </a:pPr>
            <a:r>
              <a:rPr lang="en-US" sz="2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Data Structure Selection/Optimisation Process</a:t>
            </a:r>
            <a:endParaRPr sz="28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g5cabc7f4ab_0_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2588" y="1842650"/>
            <a:ext cx="1677424" cy="167742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5cabc7f4ab_0_45"/>
          <p:cNvSpPr txBox="1"/>
          <p:nvPr/>
        </p:nvSpPr>
        <p:spPr>
          <a:xfrm>
            <a:off x="6936338" y="1199988"/>
            <a:ext cx="1929900" cy="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Hmmm, maybe just use defaults that work in most cases.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5cabc7f4ab_0_45"/>
          <p:cNvSpPr txBox="1"/>
          <p:nvPr/>
        </p:nvSpPr>
        <p:spPr>
          <a:xfrm>
            <a:off x="-1" y="6544200"/>
            <a:ext cx="90054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Darwinian Data Structure Selection            											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Speaker: Michail Basios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6"/>
          <p:cNvPicPr preferRelativeResize="0"/>
          <p:nvPr/>
        </p:nvPicPr>
        <p:blipFill rotWithShape="1">
          <a:blip r:embed="rId3">
            <a:alphaModFix/>
          </a:blip>
          <a:srcRect b="12155"/>
          <a:stretch/>
        </p:blipFill>
        <p:spPr>
          <a:xfrm>
            <a:off x="5646725" y="1569988"/>
            <a:ext cx="2962900" cy="152086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334916" y="330435"/>
            <a:ext cx="76440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Darwinian Data Structure Selection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6"/>
          <p:cNvSpPr txBox="1"/>
          <p:nvPr/>
        </p:nvSpPr>
        <p:spPr>
          <a:xfrm>
            <a:off x="334924" y="1616150"/>
            <a:ext cx="53118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4.8% median execution time improvement</a:t>
            </a: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10.2% median less memory consumption</a:t>
            </a: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5.1% median less CPU usage</a:t>
            </a:r>
            <a:endParaRPr/>
          </a:p>
        </p:txBody>
      </p:sp>
      <p:pic>
        <p:nvPicPr>
          <p:cNvPr id="147" name="Google Shape;147;p6" descr="C:\Users\ukb42185\Desktop\ucl\ucl-presentation\google-gson.jpg"/>
          <p:cNvPicPr preferRelativeResize="0"/>
          <p:nvPr/>
        </p:nvPicPr>
        <p:blipFill rotWithShape="1">
          <a:blip r:embed="rId4">
            <a:alphaModFix/>
          </a:blip>
          <a:srcRect t="14914" b="19499"/>
          <a:stretch/>
        </p:blipFill>
        <p:spPr>
          <a:xfrm>
            <a:off x="576517" y="5346010"/>
            <a:ext cx="3946992" cy="64716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6"/>
          <p:cNvSpPr/>
          <p:nvPr/>
        </p:nvSpPr>
        <p:spPr>
          <a:xfrm>
            <a:off x="3947655" y="3617992"/>
            <a:ext cx="975857" cy="31455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4A6F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5104017" y="4531256"/>
            <a:ext cx="3685141" cy="78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    23.5% less memory consumption           (without affecting other measures)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3947657" y="4572000"/>
            <a:ext cx="975857" cy="31455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4A6F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3947655" y="5419221"/>
            <a:ext cx="975857" cy="31455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4A6F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4953000" y="5391835"/>
            <a:ext cx="38361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-   16.5% less memory consumption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(without affecting other measures)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6270463" y="1006600"/>
            <a:ext cx="17154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ARTEMIS</a:t>
            </a:r>
            <a:endParaRPr/>
          </a:p>
        </p:txBody>
      </p:sp>
      <p:sp>
        <p:nvSpPr>
          <p:cNvPr id="154" name="Google Shape;154;p6"/>
          <p:cNvSpPr txBox="1"/>
          <p:nvPr/>
        </p:nvSpPr>
        <p:spPr>
          <a:xfrm>
            <a:off x="0" y="6544200"/>
            <a:ext cx="9047018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framework for multi-objective code optimisation										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Speaker: Michail Basios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5">
            <a:alphaModFix/>
          </a:blip>
          <a:srcRect l="9717" t="2504" r="10031" b="48434"/>
          <a:stretch/>
        </p:blipFill>
        <p:spPr>
          <a:xfrm>
            <a:off x="907033" y="3329857"/>
            <a:ext cx="1966913" cy="78474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6"/>
          <p:cNvSpPr txBox="1"/>
          <p:nvPr/>
        </p:nvSpPr>
        <p:spPr>
          <a:xfrm>
            <a:off x="5104017" y="3414432"/>
            <a:ext cx="350769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13% execution time improvement</a:t>
            </a:r>
            <a:endParaRPr/>
          </a:p>
          <a:p>
            <a:pPr marL="2857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9% less memory consumption</a:t>
            </a:r>
            <a:endParaRPr/>
          </a:p>
          <a:p>
            <a:pPr marL="2857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4% less CPU usage</a:t>
            </a:r>
            <a:endParaRPr/>
          </a:p>
        </p:txBody>
      </p:sp>
      <p:pic>
        <p:nvPicPr>
          <p:cNvPr id="157" name="Google Shape;157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3272" y="4287838"/>
            <a:ext cx="1662633" cy="88673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6"/>
          <p:cNvSpPr/>
          <p:nvPr/>
        </p:nvSpPr>
        <p:spPr>
          <a:xfrm>
            <a:off x="334924" y="1187722"/>
            <a:ext cx="2257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Corpus: 43 projects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7"/>
          <p:cNvPicPr preferRelativeResize="0"/>
          <p:nvPr/>
        </p:nvPicPr>
        <p:blipFill rotWithShape="1">
          <a:blip r:embed="rId3">
            <a:alphaModFix/>
          </a:blip>
          <a:srcRect b="15788"/>
          <a:stretch/>
        </p:blipFill>
        <p:spPr>
          <a:xfrm>
            <a:off x="-1" y="2700750"/>
            <a:ext cx="8515350" cy="266953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7"/>
          <p:cNvSpPr txBox="1">
            <a:spLocks noGrp="1"/>
          </p:cNvSpPr>
          <p:nvPr>
            <p:ph type="title"/>
          </p:nvPr>
        </p:nvSpPr>
        <p:spPr>
          <a:xfrm>
            <a:off x="628650" y="428621"/>
            <a:ext cx="7886700" cy="8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75"/>
              <a:buFont typeface="Arial"/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Motivating Example</a:t>
            </a:r>
            <a:endParaRPr sz="4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7"/>
          <p:cNvSpPr/>
          <p:nvPr/>
        </p:nvSpPr>
        <p:spPr>
          <a:xfrm rot="8053745">
            <a:off x="5540140" y="2562387"/>
            <a:ext cx="1340159" cy="28258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4A6F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5000866" y="3384092"/>
            <a:ext cx="1371599" cy="415635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6695165" y="3342527"/>
            <a:ext cx="304799" cy="4572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7"/>
          <p:cNvSpPr/>
          <p:nvPr/>
        </p:nvSpPr>
        <p:spPr>
          <a:xfrm rot="-8599243">
            <a:off x="6872265" y="3933545"/>
            <a:ext cx="774700" cy="28257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4A6F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"/>
          <p:cNvSpPr txBox="1"/>
          <p:nvPr/>
        </p:nvSpPr>
        <p:spPr>
          <a:xfrm>
            <a:off x="5457371" y="1722438"/>
            <a:ext cx="3604079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5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Data Structure Implementation</a:t>
            </a:r>
            <a:endParaRPr/>
          </a:p>
        </p:txBody>
      </p:sp>
      <p:sp>
        <p:nvSpPr>
          <p:cNvPr id="171" name="Google Shape;171;p7"/>
          <p:cNvSpPr txBox="1"/>
          <p:nvPr/>
        </p:nvSpPr>
        <p:spPr>
          <a:xfrm>
            <a:off x="6916738" y="4378325"/>
            <a:ext cx="1774825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5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Size Parameter</a:t>
            </a:r>
            <a:endParaRPr/>
          </a:p>
        </p:txBody>
      </p:sp>
      <p:sp>
        <p:nvSpPr>
          <p:cNvPr id="172" name="Google Shape;172;p7"/>
          <p:cNvSpPr txBox="1"/>
          <p:nvPr/>
        </p:nvSpPr>
        <p:spPr>
          <a:xfrm>
            <a:off x="-1" y="6544200"/>
            <a:ext cx="9005455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Darwinian Data Structure Selection            											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Speaker: Michail Basios</a:t>
            </a:r>
            <a:endParaRPr/>
          </a:p>
        </p:txBody>
      </p:sp>
      <p:sp>
        <p:nvSpPr>
          <p:cNvPr id="173" name="Google Shape;173;p7"/>
          <p:cNvSpPr txBox="1"/>
          <p:nvPr/>
        </p:nvSpPr>
        <p:spPr>
          <a:xfrm>
            <a:off x="1661588" y="5357078"/>
            <a:ext cx="582082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9896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D9896"/>
                </a:solidFill>
                <a:latin typeface="Arial"/>
                <a:ea typeface="Arial"/>
                <a:cs typeface="Arial"/>
                <a:sym typeface="Arial"/>
              </a:rPr>
              <a:t>A function from the Splitter class of Guava Library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9" descr="Pu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12" y="2178600"/>
            <a:ext cx="8887873" cy="308192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9"/>
          <p:cNvSpPr txBox="1"/>
          <p:nvPr/>
        </p:nvSpPr>
        <p:spPr>
          <a:xfrm>
            <a:off x="233300" y="825025"/>
            <a:ext cx="82689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2400" b="1"/>
              <a:t>Artemis </a:t>
            </a:r>
            <a:r>
              <a:rPr lang="en-US"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searches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program’s space of </a:t>
            </a:r>
            <a:r>
              <a:rPr lang="en-US" sz="2400" b="1">
                <a:solidFill>
                  <a:schemeClr val="dk1"/>
                </a:solidFill>
              </a:rPr>
              <a:t>Darwinian Data Structure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holes for optimal implementations and configurations.</a:t>
            </a:r>
            <a:endParaRPr/>
          </a:p>
        </p:txBody>
      </p:sp>
      <p:sp>
        <p:nvSpPr>
          <p:cNvPr id="181" name="Google Shape;181;p9"/>
          <p:cNvSpPr txBox="1"/>
          <p:nvPr/>
        </p:nvSpPr>
        <p:spPr>
          <a:xfrm>
            <a:off x="-1" y="6544200"/>
            <a:ext cx="9005455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Darwinian Data Structure Selection            											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Speaker: Michail Basios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828</Words>
  <Application>Microsoft Macintosh PowerPoint</Application>
  <PresentationFormat>On-screen Show (4:3)</PresentationFormat>
  <Paragraphs>124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Economica</vt:lpstr>
      <vt:lpstr>Office Theme</vt:lpstr>
      <vt:lpstr>Darwinian Data Structure Selection</vt:lpstr>
      <vt:lpstr>Donald Knuth’s Advice</vt:lpstr>
      <vt:lpstr>PowerPoint Presentation</vt:lpstr>
      <vt:lpstr>It’s Not Just Pre-optimization</vt:lpstr>
      <vt:lpstr>Optimisation Can Be Beneficial</vt:lpstr>
      <vt:lpstr>Data Structure Selection/Optimisation Process</vt:lpstr>
      <vt:lpstr>Darwinian Data Structure Selection</vt:lpstr>
      <vt:lpstr>Motivating Example</vt:lpstr>
      <vt:lpstr>PowerPoint Presentation</vt:lpstr>
      <vt:lpstr>Architecture of Artemis</vt:lpstr>
      <vt:lpstr>What is the improvement that ARTEMIS provides for each measure?</vt:lpstr>
      <vt:lpstr>PowerPoint Presentation</vt:lpstr>
      <vt:lpstr>Artemis as a Web Service</vt:lpstr>
      <vt:lpstr>Artemis as a Command Line Tool</vt:lpstr>
      <vt:lpstr>What makes Artemis cool?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Darwinian Data Structure Selection</dc:title>
  <cp:lastModifiedBy>Erik Goodman</cp:lastModifiedBy>
  <cp:revision>1</cp:revision>
  <dcterms:modified xsi:type="dcterms:W3CDTF">2019-07-04T19:17:11Z</dcterms:modified>
</cp:coreProperties>
</file>