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15"/>
      <p:bold r:id="rId16"/>
      <p:italic r:id="rId17"/>
      <p:boldItalic r:id="rId18"/>
    </p:embeddedFont>
    <p:embeddedFont>
      <p:font typeface="Roboto Mono" pitchFamily="49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7" roundtripDataSignature="AMtx7miH6zid0WWludJq2ozTzjaExFGs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26"/>
  </p:normalViewPr>
  <p:slideViewPr>
    <p:cSldViewPr snapToGrid="0">
      <p:cViewPr varScale="1">
        <p:scale>
          <a:sx n="161" d="100"/>
          <a:sy n="161" d="100"/>
        </p:scale>
        <p:origin x="776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font" Target="fonts/font7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59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57" Type="http://customschemas.google.com/relationships/presentationmetadata" Target="metadata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5.fntdata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55ffd16362_2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255ffd16362_2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TODO: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UiO and Philips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256726e50a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256726e50a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dk1"/>
                </a:solidFill>
              </a:rPr>
              <a:t>(not line-by-line, but summarizing the bug)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256726e50ab_0_4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256726e50ab_0_4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56639908f3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56639908f3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Add beam search / search alg for RANK and automated prompt engineering/synthesis/creation/generation for INSTRUCT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56726e50ab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56726e50ab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56726e50ab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56726e50ab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56726e50ab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56726e50ab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56726e50ab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256726e50ab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256220af897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1" name="Google Shape;321;g256220af897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TODO: one slide before - full automation with pushing to git and keeping code evolution history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56220af897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2" name="Google Shape;332;g256220af897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g255ffd16362_2_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g255ffd16362_2_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76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g255ffd16362_2_3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255ffd16362_2_38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g255ffd16362_2_38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76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g255ffd16362_2_38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55ffd16362_2_42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6"/>
          <p:cNvSpPr txBox="1">
            <a:spLocks noGrp="1"/>
          </p:cNvSpPr>
          <p:nvPr>
            <p:ph type="body" idx="1"/>
          </p:nvPr>
        </p:nvSpPr>
        <p:spPr>
          <a:xfrm>
            <a:off x="311700" y="1059288"/>
            <a:ext cx="8520600" cy="341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26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2" name="Google Shape;62;p27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3" name="Google Shape;73;p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4" name="Google Shape;74;p30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1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3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1" name="Google Shape;81;p32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2" name="Google Shape;82;p3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g255ffd16362_2_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g255ffd16362_2_7"/>
          <p:cNvSpPr txBox="1">
            <a:spLocks noGrp="1"/>
          </p:cNvSpPr>
          <p:nvPr>
            <p:ph type="body" idx="1"/>
          </p:nvPr>
        </p:nvSpPr>
        <p:spPr>
          <a:xfrm>
            <a:off x="311700" y="1059288"/>
            <a:ext cx="8520600" cy="341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76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" name="Google Shape;15;g255ffd16362_2_7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3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6" name="Google Shape;86;p33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4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9" name="Google Shape;89;p34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34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5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55ffd16362_2_1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g255ffd16362_2_11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255ffd16362_2_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g255ffd16362_2_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76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g255ffd16362_2_1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76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g255ffd16362_2_14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255ffd16362_2_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g255ffd16362_2_19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255ffd16362_2_2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g255ffd16362_2_2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76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g255ffd16362_2_22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255ffd16362_2_26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g255ffd16362_2_26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255ffd16362_2_2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g255ffd16362_2_2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g255ffd16362_2_2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76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g255ffd16362_2_2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76"/>
              </a:srgbClr>
            </a:outerShdw>
          </a:effectLst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g255ffd16362_2_29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55ffd16362_2_3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76"/>
              </a:srgbClr>
            </a:outerShdw>
          </a:effectLst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g255ffd16362_2_35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rgbClr val="23232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255ffd16362_2_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g255ffd16362_2_0"/>
          <p:cNvSpPr txBox="1">
            <a:spLocks noGrp="1"/>
          </p:cNvSpPr>
          <p:nvPr>
            <p:ph type="body" idx="1"/>
          </p:nvPr>
        </p:nvSpPr>
        <p:spPr>
          <a:xfrm>
            <a:off x="311700" y="1059288"/>
            <a:ext cx="8520600" cy="341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76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rgbClr val="23232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body" idx="1"/>
          </p:nvPr>
        </p:nvSpPr>
        <p:spPr>
          <a:xfrm>
            <a:off x="311700" y="1059288"/>
            <a:ext cx="8520600" cy="341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2304.10423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9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55ffd16362_2_44"/>
          <p:cNvSpPr txBox="1">
            <a:spLocks noGrp="1"/>
          </p:cNvSpPr>
          <p:nvPr>
            <p:ph type="ctrTitle"/>
          </p:nvPr>
        </p:nvSpPr>
        <p:spPr>
          <a:xfrm>
            <a:off x="311700" y="971000"/>
            <a:ext cx="8520600" cy="13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-GB" sz="3600">
                <a:latin typeface="Helvetica Neue"/>
                <a:ea typeface="Helvetica Neue"/>
                <a:cs typeface="Helvetica Neue"/>
                <a:sym typeface="Helvetica Neue"/>
              </a:rPr>
              <a:t>Fully Autonomous Programming with Large Language Models</a:t>
            </a:r>
            <a:endParaRPr sz="4400"/>
          </a:p>
        </p:txBody>
      </p:sp>
      <p:sp>
        <p:nvSpPr>
          <p:cNvPr id="98" name="Google Shape;98;g255ffd16362_2_44"/>
          <p:cNvSpPr txBox="1">
            <a:spLocks noGrp="1"/>
          </p:cNvSpPr>
          <p:nvPr>
            <p:ph type="subTitle" idx="1"/>
          </p:nvPr>
        </p:nvSpPr>
        <p:spPr>
          <a:xfrm>
            <a:off x="311700" y="4024813"/>
            <a:ext cx="8520600" cy="970927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76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6"/>
              <a:buNone/>
            </a:pPr>
            <a:r>
              <a:rPr lang="en-GB" sz="1600"/>
              <a:t>Vadim Liventsev, </a:t>
            </a:r>
            <a:r>
              <a:rPr lang="en-GB" sz="1600" u="sng"/>
              <a:t>Anastasiia Grishina</a:t>
            </a:r>
            <a:r>
              <a:rPr lang="en-GB" sz="1600"/>
              <a:t>, Aki </a:t>
            </a:r>
            <a:r>
              <a:rPr lang="en-GB" sz="1600">
                <a:latin typeface="Helvetica Neue"/>
                <a:ea typeface="Helvetica Neue"/>
                <a:cs typeface="Helvetica Neue"/>
                <a:sym typeface="Helvetica Neue"/>
              </a:rPr>
              <a:t>Härmä, Leon Moonen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6"/>
              <a:buNone/>
            </a:pP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6"/>
              <a:buNone/>
            </a:pPr>
            <a:r>
              <a:rPr lang="en-GB" sz="1600">
                <a:latin typeface="Helvetica Neue"/>
                <a:ea typeface="Helvetica Neue"/>
                <a:cs typeface="Helvetica Neue"/>
                <a:sym typeface="Helvetica Neue"/>
              </a:rPr>
              <a:t>HUMIES 2023</a:t>
            </a:r>
            <a:endParaRPr sz="1600"/>
          </a:p>
        </p:txBody>
      </p:sp>
      <p:pic>
        <p:nvPicPr>
          <p:cNvPr id="99" name="Google Shape;99;g255ffd16362_2_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4443" y="4568019"/>
            <a:ext cx="1483526" cy="405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55ffd16362_2_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85828" y="4535969"/>
            <a:ext cx="2003729" cy="547894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255ffd16362_2_44"/>
          <p:cNvSpPr txBox="1"/>
          <p:nvPr/>
        </p:nvSpPr>
        <p:spPr>
          <a:xfrm>
            <a:off x="5804600" y="2930988"/>
            <a:ext cx="2111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>
                <a:solidFill>
                  <a:schemeClr val="lt2"/>
                </a:solidFill>
              </a:rPr>
              <a:t>Large </a:t>
            </a:r>
            <a:br>
              <a:rPr lang="en-GB" sz="1800">
                <a:solidFill>
                  <a:schemeClr val="lt2"/>
                </a:solidFill>
              </a:rPr>
            </a:br>
            <a:r>
              <a:rPr lang="en-GB" sz="1800">
                <a:solidFill>
                  <a:schemeClr val="lt2"/>
                </a:solidFill>
              </a:rPr>
              <a:t>Language Models</a:t>
            </a:r>
            <a:endParaRPr sz="18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255ffd16362_2_44"/>
          <p:cNvSpPr txBox="1"/>
          <p:nvPr/>
        </p:nvSpPr>
        <p:spPr>
          <a:xfrm>
            <a:off x="1552927" y="2931064"/>
            <a:ext cx="2111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Genetic Programming</a:t>
            </a:r>
            <a:endParaRPr sz="18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g255ffd16362_2_4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22928" y="2681851"/>
            <a:ext cx="1298150" cy="129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256726e50ab_0_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is SEIDR human-competitive?</a:t>
            </a:r>
            <a:endParaRPr/>
          </a:p>
        </p:txBody>
      </p:sp>
      <p:sp>
        <p:nvSpPr>
          <p:cNvPr id="345" name="Google Shape;345;g256726e50ab_0_1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  <p:sp>
        <p:nvSpPr>
          <p:cNvPr id="346" name="Google Shape;346;g256726e50ab_0_1"/>
          <p:cNvSpPr txBox="1"/>
          <p:nvPr/>
        </p:nvSpPr>
        <p:spPr>
          <a:xfrm>
            <a:off x="399450" y="2584263"/>
            <a:ext cx="83451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The contribution is twofold: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flexibility to switch between</a:t>
            </a:r>
            <a:r>
              <a:rPr lang="en-GB" b="1">
                <a:solidFill>
                  <a:schemeClr val="dk1"/>
                </a:solidFill>
              </a:rPr>
              <a:t> </a:t>
            </a:r>
            <a:r>
              <a:rPr lang="en-GB" b="1">
                <a:solidFill>
                  <a:schemeClr val="accent5"/>
                </a:solidFill>
              </a:rPr>
              <a:t>repair-only, replace-only and hybrid debug strategies</a:t>
            </a:r>
            <a:r>
              <a:rPr lang="en-GB">
                <a:solidFill>
                  <a:schemeClr val="dk1"/>
                </a:solidFill>
              </a:rPr>
              <a:t>;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 b="1">
                <a:solidFill>
                  <a:schemeClr val="accent5"/>
                </a:solidFill>
              </a:rPr>
              <a:t>rubber duck debugging</a:t>
            </a:r>
            <a:r>
              <a:rPr lang="en-GB">
                <a:solidFill>
                  <a:schemeClr val="dk1"/>
                </a:solidFill>
              </a:rPr>
              <a:t> with two language models as agents for bug explanation and repair;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SEIDR </a:t>
            </a:r>
            <a:r>
              <a:rPr lang="en-GB" b="1">
                <a:solidFill>
                  <a:schemeClr val="accent5"/>
                </a:solidFill>
              </a:rPr>
              <a:t>is a solution to the tedious last mile problem </a:t>
            </a:r>
            <a:r>
              <a:rPr lang="en-GB">
                <a:solidFill>
                  <a:schemeClr val="dk1"/>
                </a:solidFill>
              </a:rPr>
              <a:t>of debugging programs </a:t>
            </a:r>
            <a:br>
              <a:rPr lang="en-GB">
                <a:solidFill>
                  <a:schemeClr val="dk1"/>
                </a:solidFill>
              </a:rPr>
            </a:br>
            <a:r>
              <a:rPr lang="en-GB">
                <a:solidFill>
                  <a:schemeClr val="dk1"/>
                </a:solidFill>
              </a:rPr>
              <a:t>which are superficially similar to correct programs.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47" name="Google Shape;347;g256726e50ab_0_1"/>
          <p:cNvSpPr txBox="1"/>
          <p:nvPr/>
        </p:nvSpPr>
        <p:spPr>
          <a:xfrm>
            <a:off x="274150" y="4372125"/>
            <a:ext cx="8520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aseline="30000">
                <a:solidFill>
                  <a:schemeClr val="dk1"/>
                </a:solidFill>
              </a:rPr>
              <a:t>4 </a:t>
            </a:r>
            <a:r>
              <a:rPr lang="en-GB" sz="1200">
                <a:solidFill>
                  <a:schemeClr val="dk1"/>
                </a:solidFill>
              </a:rPr>
              <a:t>T. Helmuth and P. Kelly, “Applying genetic programming to PSB2: the next generation program synthesis benchmark suite,” Genetic Programming and Evolvable Machines, vol. 23, no. 3, pp. 375–404, Sep. 2022, doi: 10/gq5gjq.</a:t>
            </a:r>
            <a:endParaRPr sz="1200">
              <a:solidFill>
                <a:schemeClr val="dk1"/>
              </a:solidFill>
            </a:endParaRPr>
          </a:p>
        </p:txBody>
      </p:sp>
      <p:cxnSp>
        <p:nvCxnSpPr>
          <p:cNvPr id="348" name="Google Shape;348;g256726e50ab_0_1"/>
          <p:cNvCxnSpPr/>
          <p:nvPr/>
        </p:nvCxnSpPr>
        <p:spPr>
          <a:xfrm>
            <a:off x="310050" y="4324050"/>
            <a:ext cx="84345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49" name="Google Shape;349;g256726e50ab_0_1"/>
          <p:cNvSpPr txBox="1"/>
          <p:nvPr/>
        </p:nvSpPr>
        <p:spPr>
          <a:xfrm>
            <a:off x="354750" y="2074163"/>
            <a:ext cx="8434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SEIDR </a:t>
            </a:r>
            <a:r>
              <a:rPr lang="en-GB" b="1">
                <a:solidFill>
                  <a:schemeClr val="accent5"/>
                </a:solidFill>
              </a:rPr>
              <a:t>performs better </a:t>
            </a:r>
            <a:r>
              <a:rPr lang="en-GB">
                <a:solidFill>
                  <a:schemeClr val="dk1"/>
                </a:solidFill>
              </a:rPr>
              <a:t>or on par with PushGP</a:t>
            </a:r>
            <a:r>
              <a:rPr lang="en-GB" baseline="30000">
                <a:solidFill>
                  <a:schemeClr val="dk1"/>
                </a:solidFill>
              </a:rPr>
              <a:t>4</a:t>
            </a:r>
            <a:r>
              <a:rPr lang="en-GB">
                <a:solidFill>
                  <a:schemeClr val="dk1"/>
                </a:solidFill>
              </a:rPr>
              <a:t> on the PSB2 competitive programming benchmark.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50" name="Google Shape;350;g256726e50ab_0_1"/>
          <p:cNvSpPr txBox="1"/>
          <p:nvPr/>
        </p:nvSpPr>
        <p:spPr>
          <a:xfrm>
            <a:off x="354750" y="1361175"/>
            <a:ext cx="84345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SEIDR is a </a:t>
            </a:r>
            <a:r>
              <a:rPr lang="en-GB" b="1">
                <a:solidFill>
                  <a:schemeClr val="accent5"/>
                </a:solidFill>
              </a:rPr>
              <a:t>fully autonomous programming framework</a:t>
            </a:r>
            <a:r>
              <a:rPr lang="en-GB">
                <a:solidFill>
                  <a:schemeClr val="dk1"/>
                </a:solidFill>
              </a:rPr>
              <a:t> that starts with task specifications </a:t>
            </a:r>
            <a:br>
              <a:rPr lang="en-GB">
                <a:solidFill>
                  <a:schemeClr val="dk1"/>
                </a:solidFill>
              </a:rPr>
            </a:br>
            <a:r>
              <a:rPr lang="en-GB">
                <a:solidFill>
                  <a:schemeClr val="dk1"/>
                </a:solidFill>
              </a:rPr>
              <a:t>and debugs solutions until the specifications are met.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56726e50ab_0_4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SEIDR?</a:t>
            </a:r>
            <a:endParaRPr/>
          </a:p>
        </p:txBody>
      </p:sp>
      <p:sp>
        <p:nvSpPr>
          <p:cNvPr id="356" name="Google Shape;356;g256726e50ab_0_414"/>
          <p:cNvSpPr txBox="1"/>
          <p:nvPr/>
        </p:nvSpPr>
        <p:spPr>
          <a:xfrm>
            <a:off x="277475" y="1270250"/>
            <a:ext cx="8418900" cy="28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</a:rPr>
              <a:t>Main messages for the field</a:t>
            </a:r>
            <a:endParaRPr sz="16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Intersection of genetic algorithms and large language models is an </a:t>
            </a:r>
            <a:r>
              <a:rPr lang="en-GB" b="1">
                <a:solidFill>
                  <a:schemeClr val="accent5"/>
                </a:solidFill>
              </a:rPr>
              <a:t>exciting research area</a:t>
            </a:r>
            <a:endParaRPr b="1">
              <a:solidFill>
                <a:schemeClr val="accent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SEIDR is built to enable </a:t>
            </a:r>
            <a:r>
              <a:rPr lang="en-GB" b="1">
                <a:solidFill>
                  <a:schemeClr val="accent5"/>
                </a:solidFill>
              </a:rPr>
              <a:t>“plugging in” other language models</a:t>
            </a:r>
            <a:r>
              <a:rPr lang="en-GB">
                <a:solidFill>
                  <a:schemeClr val="dk1"/>
                </a:solidFill>
              </a:rPr>
              <a:t> </a:t>
            </a:r>
            <a:br>
              <a:rPr lang="en-GB">
                <a:solidFill>
                  <a:schemeClr val="dk1"/>
                </a:solidFill>
              </a:rPr>
            </a:br>
            <a:r>
              <a:rPr lang="en-GB">
                <a:solidFill>
                  <a:schemeClr val="dk1"/>
                </a:solidFill>
              </a:rPr>
              <a:t>for code generation and text completion to experiment more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Consider </a:t>
            </a:r>
            <a:r>
              <a:rPr lang="en-GB" b="1">
                <a:solidFill>
                  <a:schemeClr val="accent5"/>
                </a:solidFill>
              </a:rPr>
              <a:t>pushing candidate solutions to git</a:t>
            </a:r>
            <a:r>
              <a:rPr lang="en-GB">
                <a:solidFill>
                  <a:schemeClr val="dk1"/>
                </a:solidFill>
              </a:rPr>
              <a:t>: it is useful to track and analyze the evolution history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SEIDR is </a:t>
            </a:r>
            <a:r>
              <a:rPr lang="en-GB" b="1">
                <a:solidFill>
                  <a:schemeClr val="accent5"/>
                </a:solidFill>
              </a:rPr>
              <a:t>a step towards explainable AI</a:t>
            </a:r>
            <a:r>
              <a:rPr lang="en-GB">
                <a:solidFill>
                  <a:schemeClr val="dk1"/>
                </a:solidFill>
              </a:rPr>
              <a:t> pipelines in autonomous programming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57" name="Google Shape;357;g256726e50ab_0_414"/>
          <p:cNvSpPr txBox="1">
            <a:spLocks noGrp="1"/>
          </p:cNvSpPr>
          <p:nvPr>
            <p:ph type="subTitle" idx="4294967295"/>
          </p:nvPr>
        </p:nvSpPr>
        <p:spPr>
          <a:xfrm>
            <a:off x="900800" y="3748200"/>
            <a:ext cx="7332000" cy="1395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180"/>
              </a:srgbClr>
            </a:outerShdw>
          </a:effectLst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latin typeface="Helvetica Neue"/>
                <a:ea typeface="Helvetica Neue"/>
                <a:cs typeface="Helvetica Neue"/>
                <a:sym typeface="Helvetica Neue"/>
              </a:rPr>
              <a:t>Paper:</a:t>
            </a:r>
            <a:r>
              <a:rPr lang="en-GB"/>
              <a:t> </a:t>
            </a:r>
            <a:r>
              <a:rPr lang="en-GB" sz="1400"/>
              <a:t>Vadim Liventsev, </a:t>
            </a:r>
            <a:r>
              <a:rPr lang="en-GB" sz="1400" u="sng"/>
              <a:t>Anastasiia Grishina</a:t>
            </a:r>
            <a:r>
              <a:rPr lang="en-GB" sz="1400"/>
              <a:t>, Aki </a:t>
            </a:r>
            <a:r>
              <a:rPr lang="en-GB" sz="1400">
                <a:latin typeface="Helvetica Neue"/>
                <a:ea typeface="Helvetica Neue"/>
                <a:cs typeface="Helvetica Neue"/>
                <a:sym typeface="Helvetica Neue"/>
              </a:rPr>
              <a:t>Härmä, Leon Moonen,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Fully Autonomous Programming with Large Language Models</a:t>
            </a:r>
            <a:r>
              <a:rPr lang="en-GB" sz="1400">
                <a:latin typeface="Helvetica Neue"/>
                <a:ea typeface="Helvetica Neue"/>
                <a:cs typeface="Helvetica Neue"/>
                <a:sym typeface="Helvetica Neue"/>
              </a:rPr>
              <a:t>, GECCO 2023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6"/>
              <a:buNone/>
            </a:pP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6"/>
              <a:buNone/>
            </a:pP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6"/>
              <a:buNone/>
            </a:pPr>
            <a:r>
              <a:rPr lang="en-GB" sz="1400">
                <a:latin typeface="Helvetica Neue"/>
                <a:ea typeface="Helvetica Neue"/>
                <a:cs typeface="Helvetica Neue"/>
                <a:sym typeface="Helvetica Neue"/>
              </a:rPr>
              <a:t>HUMIES 2023</a:t>
            </a:r>
            <a:endParaRPr sz="1400"/>
          </a:p>
        </p:txBody>
      </p:sp>
      <p:pic>
        <p:nvPicPr>
          <p:cNvPr id="358" name="Google Shape;358;g256726e50ab_0_4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4443" y="4568019"/>
            <a:ext cx="1483526" cy="405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g256726e50ab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093203" y="4496782"/>
            <a:ext cx="2003729" cy="54789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0" name="Google Shape;360;g256726e50ab_0_414"/>
          <p:cNvCxnSpPr/>
          <p:nvPr/>
        </p:nvCxnSpPr>
        <p:spPr>
          <a:xfrm>
            <a:off x="350725" y="3748200"/>
            <a:ext cx="85677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56639908f3_0_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autonomous programming?</a:t>
            </a:r>
            <a:endParaRPr/>
          </a:p>
        </p:txBody>
      </p:sp>
      <p:sp>
        <p:nvSpPr>
          <p:cNvPr id="109" name="Google Shape;109;g256639908f3_0_14"/>
          <p:cNvSpPr txBox="1">
            <a:spLocks noGrp="1"/>
          </p:cNvSpPr>
          <p:nvPr>
            <p:ph type="body" idx="1"/>
          </p:nvPr>
        </p:nvSpPr>
        <p:spPr>
          <a:xfrm>
            <a:off x="1257900" y="3232425"/>
            <a:ext cx="7337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Enabling effect for more people to develop software and build products</a:t>
            </a:r>
            <a:endParaRPr/>
          </a:p>
        </p:txBody>
      </p:sp>
      <p:sp>
        <p:nvSpPr>
          <p:cNvPr id="110" name="Google Shape;110;g256639908f3_0_14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111" name="Google Shape;111;g256639908f3_0_14"/>
          <p:cNvSpPr txBox="1">
            <a:spLocks noGrp="1"/>
          </p:cNvSpPr>
          <p:nvPr>
            <p:ph type="body" idx="1"/>
          </p:nvPr>
        </p:nvSpPr>
        <p:spPr>
          <a:xfrm>
            <a:off x="1134675" y="1495900"/>
            <a:ext cx="1619100" cy="68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task description </a:t>
            </a:r>
            <a:br>
              <a:rPr lang="en-GB" sz="1600"/>
            </a:br>
            <a:r>
              <a:rPr lang="en-GB" sz="1600"/>
              <a:t>(specification)</a:t>
            </a:r>
            <a:endParaRPr sz="1600"/>
          </a:p>
        </p:txBody>
      </p:sp>
      <p:sp>
        <p:nvSpPr>
          <p:cNvPr id="112" name="Google Shape;112;g256639908f3_0_14"/>
          <p:cNvSpPr/>
          <p:nvPr/>
        </p:nvSpPr>
        <p:spPr>
          <a:xfrm rot="-5400000">
            <a:off x="3195470" y="1869161"/>
            <a:ext cx="120600" cy="396600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g256639908f3_0_14"/>
          <p:cNvSpPr txBox="1">
            <a:spLocks noGrp="1"/>
          </p:cNvSpPr>
          <p:nvPr>
            <p:ph type="body" idx="1"/>
          </p:nvPr>
        </p:nvSpPr>
        <p:spPr>
          <a:xfrm>
            <a:off x="6390225" y="1640625"/>
            <a:ext cx="16191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functional code</a:t>
            </a:r>
            <a:endParaRPr sz="1600"/>
          </a:p>
        </p:txBody>
      </p:sp>
      <p:sp>
        <p:nvSpPr>
          <p:cNvPr id="114" name="Google Shape;114;g256639908f3_0_14"/>
          <p:cNvSpPr/>
          <p:nvPr/>
        </p:nvSpPr>
        <p:spPr>
          <a:xfrm rot="-5400000">
            <a:off x="5827920" y="1869161"/>
            <a:ext cx="120600" cy="396600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g256639908f3_0_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4625" y="2177202"/>
            <a:ext cx="457500" cy="46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56639908f3_0_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31873" y="2191316"/>
            <a:ext cx="457500" cy="461172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g256639908f3_0_14"/>
          <p:cNvSpPr/>
          <p:nvPr/>
        </p:nvSpPr>
        <p:spPr>
          <a:xfrm>
            <a:off x="3883050" y="1611900"/>
            <a:ext cx="1377900" cy="911100"/>
          </a:xfrm>
          <a:prstGeom prst="roundRect">
            <a:avLst>
              <a:gd name="adj" fmla="val 9915"/>
            </a:avLst>
          </a:prstGeom>
          <a:noFill/>
          <a:ln w="41275" cap="flat" cmpd="sng">
            <a:solidFill>
              <a:srgbClr val="1574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fully autonomous programming tool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8" name="Google Shape;118;g256639908f3_0_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6272" y="3200472"/>
            <a:ext cx="457500" cy="457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9" name="Google Shape;119;g256639908f3_0_14"/>
          <p:cNvGrpSpPr/>
          <p:nvPr/>
        </p:nvGrpSpPr>
        <p:grpSpPr>
          <a:xfrm>
            <a:off x="606275" y="3826088"/>
            <a:ext cx="6658825" cy="461700"/>
            <a:chOff x="606275" y="3826088"/>
            <a:chExt cx="6658825" cy="461700"/>
          </a:xfrm>
        </p:grpSpPr>
        <p:pic>
          <p:nvPicPr>
            <p:cNvPr id="120" name="Google Shape;120;g256639908f3_0_1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06275" y="3858650"/>
              <a:ext cx="396600" cy="3966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1" name="Google Shape;121;g256639908f3_0_14"/>
            <p:cNvSpPr txBox="1"/>
            <p:nvPr/>
          </p:nvSpPr>
          <p:spPr>
            <a:xfrm>
              <a:off x="1257900" y="3826088"/>
              <a:ext cx="60072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chemeClr val="dk1"/>
                  </a:solidFill>
                </a:rPr>
                <a:t>Focus on creativity rather than menial technical work</a:t>
              </a:r>
              <a:endParaRPr/>
            </a:p>
          </p:txBody>
        </p:sp>
      </p:grpSp>
      <p:grpSp>
        <p:nvGrpSpPr>
          <p:cNvPr id="122" name="Google Shape;122;g256639908f3_0_14"/>
          <p:cNvGrpSpPr/>
          <p:nvPr/>
        </p:nvGrpSpPr>
        <p:grpSpPr>
          <a:xfrm>
            <a:off x="606275" y="4383850"/>
            <a:ext cx="8545825" cy="461700"/>
            <a:chOff x="606275" y="4383850"/>
            <a:chExt cx="8545825" cy="461700"/>
          </a:xfrm>
        </p:grpSpPr>
        <p:pic>
          <p:nvPicPr>
            <p:cNvPr id="123" name="Google Shape;123;g256639908f3_0_1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606275" y="4404950"/>
              <a:ext cx="396600" cy="3966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4" name="Google Shape;124;g256639908f3_0_14"/>
            <p:cNvSpPr txBox="1"/>
            <p:nvPr/>
          </p:nvSpPr>
          <p:spPr>
            <a:xfrm>
              <a:off x="1257900" y="4383850"/>
              <a:ext cx="78942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chemeClr val="dk1"/>
                  </a:solidFill>
                </a:rPr>
                <a:t>Rapid prototyping and exploratory development 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 txBox="1">
            <a:spLocks noGrp="1"/>
          </p:cNvSpPr>
          <p:nvPr>
            <p:ph type="subTitle" idx="1"/>
          </p:nvPr>
        </p:nvSpPr>
        <p:spPr>
          <a:xfrm>
            <a:off x="311700" y="214609"/>
            <a:ext cx="8520600" cy="6295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2000"/>
              <a:t>Proposed framework</a:t>
            </a:r>
            <a:br>
              <a:rPr lang="en-GB" sz="2000"/>
            </a:br>
            <a:r>
              <a:rPr lang="en-GB" sz="2000"/>
              <a:t>Synthesize, Execute, Instruct, Debug, and Rank</a:t>
            </a:r>
            <a:endParaRPr sz="2000"/>
          </a:p>
        </p:txBody>
      </p:sp>
      <p:grpSp>
        <p:nvGrpSpPr>
          <p:cNvPr id="130" name="Google Shape;130;p7"/>
          <p:cNvGrpSpPr/>
          <p:nvPr/>
        </p:nvGrpSpPr>
        <p:grpSpPr>
          <a:xfrm>
            <a:off x="743655" y="1130470"/>
            <a:ext cx="1402462" cy="615600"/>
            <a:chOff x="1143048" y="1239654"/>
            <a:chExt cx="1402462" cy="615600"/>
          </a:xfrm>
        </p:grpSpPr>
        <p:sp>
          <p:nvSpPr>
            <p:cNvPr id="131" name="Google Shape;131;p7"/>
            <p:cNvSpPr txBox="1"/>
            <p:nvPr/>
          </p:nvSpPr>
          <p:spPr>
            <a:xfrm>
              <a:off x="1143048" y="1239654"/>
              <a:ext cx="1043772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task description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2" name="Google Shape;132;p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196682" y="1383423"/>
              <a:ext cx="348828" cy="34882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3" name="Google Shape;133;p7"/>
          <p:cNvGrpSpPr/>
          <p:nvPr/>
        </p:nvGrpSpPr>
        <p:grpSpPr>
          <a:xfrm>
            <a:off x="627595" y="1763238"/>
            <a:ext cx="1574525" cy="1024143"/>
            <a:chOff x="1026988" y="1872422"/>
            <a:chExt cx="1574525" cy="1024143"/>
          </a:xfrm>
        </p:grpSpPr>
        <p:grpSp>
          <p:nvGrpSpPr>
            <p:cNvPr id="134" name="Google Shape;134;p7"/>
            <p:cNvGrpSpPr/>
            <p:nvPr/>
          </p:nvGrpSpPr>
          <p:grpSpPr>
            <a:xfrm>
              <a:off x="1026988" y="2281042"/>
              <a:ext cx="1574525" cy="615523"/>
              <a:chOff x="1308083" y="1539107"/>
              <a:chExt cx="1574525" cy="615523"/>
            </a:xfrm>
          </p:grpSpPr>
          <p:sp>
            <p:nvSpPr>
              <p:cNvPr id="135" name="Google Shape;135;p7"/>
              <p:cNvSpPr txBox="1"/>
              <p:nvPr/>
            </p:nvSpPr>
            <p:spPr>
              <a:xfrm>
                <a:off x="1308083" y="1539107"/>
                <a:ext cx="1228344" cy="6155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en-GB" sz="14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generative LLM</a:t>
                </a:r>
                <a:endParaRPr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36" name="Google Shape;136;p7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2401769" y="1576326"/>
                <a:ext cx="480839" cy="48083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37" name="Google Shape;137;p7"/>
            <p:cNvSpPr/>
            <p:nvPr/>
          </p:nvSpPr>
          <p:spPr>
            <a:xfrm>
              <a:off x="1804785" y="1872422"/>
              <a:ext cx="120522" cy="353127"/>
            </a:xfrm>
            <a:prstGeom prst="downArrow">
              <a:avLst>
                <a:gd name="adj1" fmla="val 24994"/>
                <a:gd name="adj2" fmla="val 94535"/>
              </a:avLst>
            </a:pr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8" name="Google Shape;138;p7"/>
          <p:cNvGrpSpPr/>
          <p:nvPr/>
        </p:nvGrpSpPr>
        <p:grpSpPr>
          <a:xfrm>
            <a:off x="715877" y="2884750"/>
            <a:ext cx="1468338" cy="1424459"/>
            <a:chOff x="1115270" y="2993934"/>
            <a:chExt cx="1468338" cy="1424459"/>
          </a:xfrm>
        </p:grpSpPr>
        <p:sp>
          <p:nvSpPr>
            <p:cNvPr id="139" name="Google Shape;139;p7"/>
            <p:cNvSpPr/>
            <p:nvPr/>
          </p:nvSpPr>
          <p:spPr>
            <a:xfrm>
              <a:off x="1803960" y="2993934"/>
              <a:ext cx="120522" cy="353127"/>
            </a:xfrm>
            <a:prstGeom prst="downArrow">
              <a:avLst>
                <a:gd name="adj1" fmla="val 24994"/>
                <a:gd name="adj2" fmla="val 94535"/>
              </a:avLst>
            </a:pr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0" name="Google Shape;140;p7"/>
            <p:cNvGrpSpPr/>
            <p:nvPr/>
          </p:nvGrpSpPr>
          <p:grpSpPr>
            <a:xfrm>
              <a:off x="1115270" y="3521240"/>
              <a:ext cx="1468338" cy="897153"/>
              <a:chOff x="413500" y="3095850"/>
              <a:chExt cx="2911441" cy="1060200"/>
            </a:xfrm>
          </p:grpSpPr>
          <p:sp>
            <p:nvSpPr>
              <p:cNvPr id="141" name="Google Shape;141;p7"/>
              <p:cNvSpPr txBox="1"/>
              <p:nvPr/>
            </p:nvSpPr>
            <p:spPr>
              <a:xfrm>
                <a:off x="447830" y="3262255"/>
                <a:ext cx="2877111" cy="7273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en-GB" sz="1400" b="0" i="0" u="none" strike="noStrike" cap="none">
                    <a:solidFill>
                      <a:srgbClr val="B2DDC4"/>
                    </a:solidFill>
                    <a:latin typeface="Arial"/>
                    <a:ea typeface="Arial"/>
                    <a:cs typeface="Arial"/>
                    <a:sym typeface="Arial"/>
                  </a:rPr>
                  <a:t>Synthesize</a:t>
                </a:r>
                <a:br>
                  <a:rPr lang="en-GB" sz="1400" b="0" i="0" u="none" strike="noStrike" cap="none">
                    <a:solidFill>
                      <a:srgbClr val="B2DDC4"/>
                    </a:solidFill>
                    <a:latin typeface="Arial"/>
                    <a:ea typeface="Arial"/>
                    <a:cs typeface="Arial"/>
                    <a:sym typeface="Arial"/>
                  </a:rPr>
                </a:br>
                <a:r>
                  <a:rPr lang="en-GB" sz="1400" b="0" i="0" u="none" strike="noStrike" cap="none">
                    <a:solidFill>
                      <a:srgbClr val="B2DDC4"/>
                    </a:solidFill>
                    <a:latin typeface="Arial"/>
                    <a:ea typeface="Arial"/>
                    <a:cs typeface="Arial"/>
                    <a:sym typeface="Arial"/>
                  </a:rPr>
                  <a:t>and Debug</a:t>
                </a:r>
                <a:endParaRPr sz="1400" b="0" i="0" u="none" strike="noStrike" cap="none">
                  <a:solidFill>
                    <a:srgbClr val="B2DDC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7"/>
              <p:cNvSpPr/>
              <p:nvPr/>
            </p:nvSpPr>
            <p:spPr>
              <a:xfrm>
                <a:off x="413500" y="3095850"/>
                <a:ext cx="2835900" cy="10602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rgbClr val="B2DDC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43" name="Google Shape;143;p7"/>
          <p:cNvGrpSpPr/>
          <p:nvPr/>
        </p:nvGrpSpPr>
        <p:grpSpPr>
          <a:xfrm>
            <a:off x="2268683" y="3412056"/>
            <a:ext cx="2911890" cy="1498309"/>
            <a:chOff x="2668076" y="3521240"/>
            <a:chExt cx="2911890" cy="1498309"/>
          </a:xfrm>
        </p:grpSpPr>
        <p:sp>
          <p:nvSpPr>
            <p:cNvPr id="144" name="Google Shape;144;p7"/>
            <p:cNvSpPr txBox="1"/>
            <p:nvPr/>
          </p:nvSpPr>
          <p:spPr>
            <a:xfrm>
              <a:off x="2668076" y="4030079"/>
              <a:ext cx="1338300" cy="6155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generated programs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5" name="Google Shape;145;p7"/>
            <p:cNvGrpSpPr/>
            <p:nvPr/>
          </p:nvGrpSpPr>
          <p:grpSpPr>
            <a:xfrm>
              <a:off x="2834181" y="3521240"/>
              <a:ext cx="2745785" cy="1498309"/>
              <a:chOff x="2834181" y="3521240"/>
              <a:chExt cx="2745785" cy="1498309"/>
            </a:xfrm>
          </p:grpSpPr>
          <p:pic>
            <p:nvPicPr>
              <p:cNvPr id="146" name="Google Shape;146;p7" descr="Database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3150252" y="4645602"/>
                <a:ext cx="373947" cy="3739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7" name="Google Shape;147;p7"/>
              <p:cNvSpPr/>
              <p:nvPr/>
            </p:nvSpPr>
            <p:spPr>
              <a:xfrm rot="-5400000">
                <a:off x="3309167" y="3434570"/>
                <a:ext cx="120522" cy="1070494"/>
              </a:xfrm>
              <a:prstGeom prst="downArrow">
                <a:avLst>
                  <a:gd name="adj1" fmla="val 24994"/>
                  <a:gd name="adj2" fmla="val 94535"/>
                </a:avLst>
              </a:prstGeom>
              <a:solidFill>
                <a:schemeClr val="accent5"/>
              </a:solidFill>
              <a:ln w="9525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48" name="Google Shape;148;p7"/>
              <p:cNvGrpSpPr/>
              <p:nvPr/>
            </p:nvGrpSpPr>
            <p:grpSpPr>
              <a:xfrm>
                <a:off x="4128942" y="3521240"/>
                <a:ext cx="1451024" cy="897153"/>
                <a:chOff x="413500" y="3095850"/>
                <a:chExt cx="2877111" cy="1060200"/>
              </a:xfrm>
            </p:grpSpPr>
            <p:sp>
              <p:nvSpPr>
                <p:cNvPr id="149" name="Google Shape;149;p7"/>
                <p:cNvSpPr txBox="1"/>
                <p:nvPr/>
              </p:nvSpPr>
              <p:spPr>
                <a:xfrm>
                  <a:off x="413500" y="3374113"/>
                  <a:ext cx="2877111" cy="47278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lang="en-GB" sz="1400" b="0" i="0" u="none" strike="noStrike" cap="none">
                      <a:solidFill>
                        <a:srgbClr val="B2DDC4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Execute</a:t>
                  </a:r>
                  <a:endParaRPr sz="1400" b="0" i="0" u="none" strike="noStrike" cap="none">
                    <a:solidFill>
                      <a:srgbClr val="B2DDC4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" name="Google Shape;150;p7"/>
                <p:cNvSpPr/>
                <p:nvPr/>
              </p:nvSpPr>
              <p:spPr>
                <a:xfrm>
                  <a:off x="413500" y="3095850"/>
                  <a:ext cx="2835900" cy="1060200"/>
                </a:xfrm>
                <a:prstGeom prst="roundRect">
                  <a:avLst>
                    <a:gd name="adj" fmla="val 16667"/>
                  </a:avLst>
                </a:prstGeom>
                <a:noFill/>
                <a:ln w="9525" cap="flat" cmpd="sng">
                  <a:solidFill>
                    <a:srgbClr val="B2DDC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151" name="Google Shape;151;p7"/>
          <p:cNvGrpSpPr/>
          <p:nvPr/>
        </p:nvGrpSpPr>
        <p:grpSpPr>
          <a:xfrm>
            <a:off x="5404841" y="2746845"/>
            <a:ext cx="2160434" cy="2145761"/>
            <a:chOff x="5804234" y="2856029"/>
            <a:chExt cx="2160434" cy="2145761"/>
          </a:xfrm>
        </p:grpSpPr>
        <p:sp>
          <p:nvSpPr>
            <p:cNvPr id="152" name="Google Shape;152;p7"/>
            <p:cNvSpPr/>
            <p:nvPr/>
          </p:nvSpPr>
          <p:spPr>
            <a:xfrm rot="5400000" flipH="1">
              <a:off x="6448880" y="3171928"/>
              <a:ext cx="213506" cy="1502796"/>
            </a:xfrm>
            <a:prstGeom prst="bentArrow">
              <a:avLst>
                <a:gd name="adj1" fmla="val 18314"/>
                <a:gd name="adj2" fmla="val 31116"/>
                <a:gd name="adj3" fmla="val 50000"/>
                <a:gd name="adj4" fmla="val 39373"/>
              </a:avLst>
            </a:pr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3" name="Google Shape;153;p7"/>
            <p:cNvGrpSpPr/>
            <p:nvPr/>
          </p:nvGrpSpPr>
          <p:grpSpPr>
            <a:xfrm>
              <a:off x="5804234" y="4033342"/>
              <a:ext cx="1268091" cy="968448"/>
              <a:chOff x="6605856" y="3232805"/>
              <a:chExt cx="1268091" cy="968448"/>
            </a:xfrm>
          </p:grpSpPr>
          <p:sp>
            <p:nvSpPr>
              <p:cNvPr id="154" name="Google Shape;154;p7"/>
              <p:cNvSpPr txBox="1"/>
              <p:nvPr/>
            </p:nvSpPr>
            <p:spPr>
              <a:xfrm>
                <a:off x="6605856" y="3232805"/>
                <a:ext cx="1268091" cy="6155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en-GB" sz="1400" b="0" i="0" u="none" strike="noStrike" cap="none">
                    <a:solidFill>
                      <a:srgbClr val="B3DEC5"/>
                    </a:solidFill>
                    <a:latin typeface="Arial"/>
                    <a:ea typeface="Arial"/>
                    <a:cs typeface="Arial"/>
                    <a:sym typeface="Arial"/>
                  </a:rPr>
                  <a:t>test </a:t>
                </a:r>
                <a:br>
                  <a:rPr lang="en-GB" sz="1400" b="0" i="0" u="none" strike="noStrike" cap="none">
                    <a:solidFill>
                      <a:srgbClr val="B3DEC5"/>
                    </a:solidFill>
                    <a:latin typeface="Arial"/>
                    <a:ea typeface="Arial"/>
                    <a:cs typeface="Arial"/>
                    <a:sym typeface="Arial"/>
                  </a:rPr>
                </a:br>
                <a:r>
                  <a:rPr lang="en-GB" sz="1400" b="0" i="0" u="none" strike="noStrike" cap="none">
                    <a:solidFill>
                      <a:srgbClr val="B3DEC5"/>
                    </a:solidFill>
                    <a:latin typeface="Arial"/>
                    <a:ea typeface="Arial"/>
                    <a:cs typeface="Arial"/>
                    <a:sym typeface="Arial"/>
                  </a:rPr>
                  <a:t>results</a:t>
                </a:r>
                <a:endParaRPr sz="1400" b="0" i="0" u="none" strike="noStrike" cap="none">
                  <a:solidFill>
                    <a:srgbClr val="B3DEC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55" name="Google Shape;155;p7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7070571" y="3862576"/>
                <a:ext cx="338662" cy="33867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56" name="Google Shape;156;p7"/>
            <p:cNvGrpSpPr/>
            <p:nvPr/>
          </p:nvGrpSpPr>
          <p:grpSpPr>
            <a:xfrm>
              <a:off x="6513644" y="2856029"/>
              <a:ext cx="1451024" cy="897153"/>
              <a:chOff x="413500" y="3095850"/>
              <a:chExt cx="2877111" cy="1060200"/>
            </a:xfrm>
          </p:grpSpPr>
          <p:sp>
            <p:nvSpPr>
              <p:cNvPr id="157" name="Google Shape;157;p7"/>
              <p:cNvSpPr txBox="1"/>
              <p:nvPr/>
            </p:nvSpPr>
            <p:spPr>
              <a:xfrm>
                <a:off x="413500" y="3374113"/>
                <a:ext cx="2877111" cy="4727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en-GB" sz="1400" b="0" i="0" u="none" strike="noStrike" cap="none">
                    <a:solidFill>
                      <a:srgbClr val="B2DDC4"/>
                    </a:solidFill>
                    <a:latin typeface="Arial"/>
                    <a:ea typeface="Arial"/>
                    <a:cs typeface="Arial"/>
                    <a:sym typeface="Arial"/>
                  </a:rPr>
                  <a:t>Rank</a:t>
                </a:r>
                <a:endParaRPr sz="1400" b="0" i="0" u="none" strike="noStrike" cap="none">
                  <a:solidFill>
                    <a:srgbClr val="B2DDC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7"/>
              <p:cNvSpPr/>
              <p:nvPr/>
            </p:nvSpPr>
            <p:spPr>
              <a:xfrm>
                <a:off x="413500" y="3095850"/>
                <a:ext cx="2835900" cy="10602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rgbClr val="B2DDC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59" name="Google Shape;159;p7"/>
          <p:cNvGrpSpPr/>
          <p:nvPr/>
        </p:nvGrpSpPr>
        <p:grpSpPr>
          <a:xfrm>
            <a:off x="2300885" y="1953020"/>
            <a:ext cx="1338300" cy="556738"/>
            <a:chOff x="2700278" y="2062204"/>
            <a:chExt cx="1338300" cy="556738"/>
          </a:xfrm>
        </p:grpSpPr>
        <p:sp>
          <p:nvSpPr>
            <p:cNvPr id="160" name="Google Shape;160;p7"/>
            <p:cNvSpPr txBox="1"/>
            <p:nvPr/>
          </p:nvSpPr>
          <p:spPr>
            <a:xfrm>
              <a:off x="2700278" y="2062204"/>
              <a:ext cx="1338300" cy="4000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bug summary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7"/>
            <p:cNvSpPr/>
            <p:nvPr/>
          </p:nvSpPr>
          <p:spPr>
            <a:xfrm rot="5400000">
              <a:off x="3315818" y="2023434"/>
              <a:ext cx="120522" cy="1070494"/>
            </a:xfrm>
            <a:prstGeom prst="downArrow">
              <a:avLst>
                <a:gd name="adj1" fmla="val 24994"/>
                <a:gd name="adj2" fmla="val 94535"/>
              </a:avLst>
            </a:pr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2" name="Google Shape;162;p7"/>
          <p:cNvGrpSpPr/>
          <p:nvPr/>
        </p:nvGrpSpPr>
        <p:grpSpPr>
          <a:xfrm>
            <a:off x="3729549" y="1750730"/>
            <a:ext cx="3171436" cy="1160412"/>
            <a:chOff x="4128942" y="1859914"/>
            <a:chExt cx="3171436" cy="1160412"/>
          </a:xfrm>
        </p:grpSpPr>
        <p:grpSp>
          <p:nvGrpSpPr>
            <p:cNvPr id="163" name="Google Shape;163;p7"/>
            <p:cNvGrpSpPr/>
            <p:nvPr/>
          </p:nvGrpSpPr>
          <p:grpSpPr>
            <a:xfrm>
              <a:off x="5819056" y="1859914"/>
              <a:ext cx="1420287" cy="615523"/>
              <a:chOff x="5686705" y="1787724"/>
              <a:chExt cx="1420287" cy="615523"/>
            </a:xfrm>
          </p:grpSpPr>
          <p:sp>
            <p:nvSpPr>
              <p:cNvPr id="164" name="Google Shape;164;p7"/>
              <p:cNvSpPr txBox="1"/>
              <p:nvPr/>
            </p:nvSpPr>
            <p:spPr>
              <a:xfrm>
                <a:off x="5686705" y="1787724"/>
                <a:ext cx="1338300" cy="6155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en-GB" sz="14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filtered out programs</a:t>
                </a:r>
                <a:endParaRPr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65" name="Google Shape;165;p7" descr="Database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6871819" y="1977898"/>
                <a:ext cx="235173" cy="23517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66" name="Google Shape;166;p7"/>
            <p:cNvGrpSpPr/>
            <p:nvPr/>
          </p:nvGrpSpPr>
          <p:grpSpPr>
            <a:xfrm>
              <a:off x="4128942" y="2123173"/>
              <a:ext cx="1451024" cy="897153"/>
              <a:chOff x="413500" y="3095850"/>
              <a:chExt cx="2877111" cy="1060200"/>
            </a:xfrm>
          </p:grpSpPr>
          <p:sp>
            <p:nvSpPr>
              <p:cNvPr id="167" name="Google Shape;167;p7"/>
              <p:cNvSpPr txBox="1"/>
              <p:nvPr/>
            </p:nvSpPr>
            <p:spPr>
              <a:xfrm>
                <a:off x="413500" y="3374113"/>
                <a:ext cx="2877111" cy="4727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en-GB" sz="1400" b="0" i="0" u="none" strike="noStrike" cap="none">
                    <a:solidFill>
                      <a:srgbClr val="B2DDC4"/>
                    </a:solidFill>
                    <a:latin typeface="Arial"/>
                    <a:ea typeface="Arial"/>
                    <a:cs typeface="Arial"/>
                    <a:sym typeface="Arial"/>
                  </a:rPr>
                  <a:t>Instruct</a:t>
                </a:r>
                <a:endParaRPr sz="1400" b="0" i="0" u="none" strike="noStrike" cap="none">
                  <a:solidFill>
                    <a:srgbClr val="B2DDC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Google Shape;168;p7"/>
              <p:cNvSpPr/>
              <p:nvPr/>
            </p:nvSpPr>
            <p:spPr>
              <a:xfrm>
                <a:off x="413500" y="3095850"/>
                <a:ext cx="2835900" cy="10602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rgbClr val="B2DDC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9" name="Google Shape;169;p7"/>
            <p:cNvSpPr/>
            <p:nvPr/>
          </p:nvSpPr>
          <p:spPr>
            <a:xfrm flipH="1">
              <a:off x="5797581" y="2498420"/>
              <a:ext cx="1502797" cy="294218"/>
            </a:xfrm>
            <a:prstGeom prst="bentArrow">
              <a:avLst>
                <a:gd name="adj1" fmla="val 14170"/>
                <a:gd name="adj2" fmla="val 26985"/>
                <a:gd name="adj3" fmla="val 34799"/>
                <a:gd name="adj4" fmla="val 39373"/>
              </a:avLst>
            </a:pr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0" name="Google Shape;170;p7"/>
          <p:cNvSpPr/>
          <p:nvPr/>
        </p:nvSpPr>
        <p:spPr>
          <a:xfrm>
            <a:off x="904224" y="3883037"/>
            <a:ext cx="1000685" cy="259089"/>
          </a:xfrm>
          <a:prstGeom prst="rect">
            <a:avLst/>
          </a:prstGeom>
          <a:solidFill>
            <a:srgbClr val="232320"/>
          </a:solidFill>
          <a:ln w="25400" cap="flat" cmpd="sng">
            <a:solidFill>
              <a:srgbClr val="2323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7"/>
          <p:cNvSpPr/>
          <p:nvPr/>
        </p:nvSpPr>
        <p:spPr>
          <a:xfrm>
            <a:off x="378524" y="1113425"/>
            <a:ext cx="7531800" cy="3906000"/>
          </a:xfrm>
          <a:prstGeom prst="roundRect">
            <a:avLst>
              <a:gd name="adj" fmla="val 9915"/>
            </a:avLst>
          </a:prstGeom>
          <a:noFill/>
          <a:ln w="41275" cap="flat" cmpd="sng">
            <a:solidFill>
              <a:srgbClr val="1574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7"/>
          <p:cNvSpPr/>
          <p:nvPr/>
        </p:nvSpPr>
        <p:spPr>
          <a:xfrm>
            <a:off x="3468868" y="1113422"/>
            <a:ext cx="1351200" cy="302400"/>
          </a:xfrm>
          <a:prstGeom prst="rect">
            <a:avLst/>
          </a:prstGeom>
          <a:solidFill>
            <a:srgbClr val="167581"/>
          </a:solidFill>
          <a:ln w="25400" cap="flat" cmpd="sng">
            <a:solidFill>
              <a:srgbClr val="1675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SEIDR</a:t>
            </a:r>
            <a:endParaRPr sz="1400" b="1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"/>
          <p:cNvSpPr txBox="1">
            <a:spLocks noGrp="1"/>
          </p:cNvSpPr>
          <p:nvPr>
            <p:ph type="sldNum" idx="12"/>
          </p:nvPr>
        </p:nvSpPr>
        <p:spPr>
          <a:xfrm>
            <a:off x="8511527" y="1201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pic>
        <p:nvPicPr>
          <p:cNvPr id="174" name="Google Shape;174;p7" descr="Refresh RTL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238614" y="2982314"/>
            <a:ext cx="353128" cy="353128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7"/>
          <p:cNvSpPr/>
          <p:nvPr/>
        </p:nvSpPr>
        <p:spPr>
          <a:xfrm>
            <a:off x="3724338" y="2008547"/>
            <a:ext cx="1430100" cy="8973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rgbClr val="B2DD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157581"/>
                </a:solidFill>
                <a:latin typeface="Arial"/>
                <a:ea typeface="Arial"/>
                <a:cs typeface="Arial"/>
                <a:sym typeface="Arial"/>
              </a:rPr>
              <a:t>Instruct</a:t>
            </a:r>
            <a:endParaRPr sz="1400" b="0" i="0" u="none" strike="noStrike" cap="none">
              <a:solidFill>
                <a:srgbClr val="15758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7"/>
          <p:cNvSpPr/>
          <p:nvPr/>
        </p:nvSpPr>
        <p:spPr>
          <a:xfrm>
            <a:off x="6096950" y="2746800"/>
            <a:ext cx="1468200" cy="897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rgbClr val="B2DD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157581"/>
                </a:solidFill>
              </a:rPr>
              <a:t>Rank</a:t>
            </a:r>
            <a:endParaRPr>
              <a:solidFill>
                <a:srgbClr val="15758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56726e50ab_0_9"/>
          <p:cNvSpPr txBox="1">
            <a:spLocks noGrp="1"/>
          </p:cNvSpPr>
          <p:nvPr>
            <p:ph type="title"/>
          </p:nvPr>
        </p:nvSpPr>
        <p:spPr>
          <a:xfrm>
            <a:off x="311700" y="318900"/>
            <a:ext cx="8520600" cy="4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1900"/>
              <a:t>Human-like autonomous programming setup </a:t>
            </a: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1900"/>
          </a:p>
        </p:txBody>
      </p:sp>
      <p:sp>
        <p:nvSpPr>
          <p:cNvPr id="182" name="Google Shape;182;g256726e50ab_0_9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  <p:pic>
        <p:nvPicPr>
          <p:cNvPr id="183" name="Google Shape;183;g256726e50ab_0_9"/>
          <p:cNvPicPr preferRelativeResize="0"/>
          <p:nvPr/>
        </p:nvPicPr>
        <p:blipFill rotWithShape="1">
          <a:blip r:embed="rId3">
            <a:alphaModFix/>
          </a:blip>
          <a:srcRect b="22684"/>
          <a:stretch/>
        </p:blipFill>
        <p:spPr>
          <a:xfrm>
            <a:off x="1365375" y="1732626"/>
            <a:ext cx="4075650" cy="2855750"/>
          </a:xfrm>
          <a:prstGeom prst="rect">
            <a:avLst/>
          </a:prstGeom>
          <a:solidFill>
            <a:schemeClr val="dk1"/>
          </a:solidFill>
          <a:ln>
            <a:noFill/>
          </a:ln>
        </p:spPr>
      </p:pic>
      <p:sp>
        <p:nvSpPr>
          <p:cNvPr id="184" name="Google Shape;184;g256726e50ab_0_9"/>
          <p:cNvSpPr txBox="1"/>
          <p:nvPr/>
        </p:nvSpPr>
        <p:spPr>
          <a:xfrm>
            <a:off x="686496" y="8877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task description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g256726e50ab_0_9"/>
          <p:cNvSpPr txBox="1"/>
          <p:nvPr/>
        </p:nvSpPr>
        <p:spPr>
          <a:xfrm>
            <a:off x="4409921" y="8877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small subset of tests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g256726e50ab_0_9"/>
          <p:cNvSpPr/>
          <p:nvPr/>
        </p:nvSpPr>
        <p:spPr>
          <a:xfrm rot="4435027" flipH="1">
            <a:off x="4228679" y="1149510"/>
            <a:ext cx="120205" cy="368773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56726e50ab_0_9"/>
          <p:cNvSpPr/>
          <p:nvPr/>
        </p:nvSpPr>
        <p:spPr>
          <a:xfrm rot="-4435027">
            <a:off x="2449254" y="1149510"/>
            <a:ext cx="120205" cy="368773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256726e50ab_0_9"/>
          <p:cNvSpPr txBox="1"/>
          <p:nvPr/>
        </p:nvSpPr>
        <p:spPr>
          <a:xfrm>
            <a:off x="2407296" y="12570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template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56726e50ab_0_25"/>
          <p:cNvSpPr txBox="1"/>
          <p:nvPr/>
        </p:nvSpPr>
        <p:spPr>
          <a:xfrm>
            <a:off x="686496" y="8877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task description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256726e50ab_0_25"/>
          <p:cNvSpPr txBox="1"/>
          <p:nvPr/>
        </p:nvSpPr>
        <p:spPr>
          <a:xfrm>
            <a:off x="4409921" y="8877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small subset of tests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95" name="Google Shape;195;g256726e50ab_0_25"/>
          <p:cNvSpPr txBox="1">
            <a:spLocks noGrp="1"/>
          </p:cNvSpPr>
          <p:nvPr>
            <p:ph type="title"/>
          </p:nvPr>
        </p:nvSpPr>
        <p:spPr>
          <a:xfrm>
            <a:off x="311700" y="318900"/>
            <a:ext cx="8520600" cy="4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1900"/>
              <a:t>Human-like autonomous programming setup </a:t>
            </a:r>
            <a:endParaRPr sz="1900"/>
          </a:p>
        </p:txBody>
      </p:sp>
      <p:sp>
        <p:nvSpPr>
          <p:cNvPr id="196" name="Google Shape;196;g256726e50ab_0_25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  <p:sp>
        <p:nvSpPr>
          <p:cNvPr id="197" name="Google Shape;197;g256726e50ab_0_25"/>
          <p:cNvSpPr/>
          <p:nvPr/>
        </p:nvSpPr>
        <p:spPr>
          <a:xfrm rot="4435027" flipH="1">
            <a:off x="4228679" y="1149510"/>
            <a:ext cx="120205" cy="368773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256726e50ab_0_25"/>
          <p:cNvSpPr/>
          <p:nvPr/>
        </p:nvSpPr>
        <p:spPr>
          <a:xfrm rot="-4435027">
            <a:off x="2449254" y="1149510"/>
            <a:ext cx="120205" cy="368773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256726e50ab_0_25"/>
          <p:cNvSpPr txBox="1"/>
          <p:nvPr/>
        </p:nvSpPr>
        <p:spPr>
          <a:xfrm>
            <a:off x="2407296" y="12570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template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g256726e50ab_0_25"/>
          <p:cNvSpPr/>
          <p:nvPr/>
        </p:nvSpPr>
        <p:spPr>
          <a:xfrm>
            <a:off x="3312100" y="1626325"/>
            <a:ext cx="120600" cy="217800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g256726e50ab_0_25"/>
          <p:cNvSpPr txBox="1"/>
          <p:nvPr/>
        </p:nvSpPr>
        <p:spPr>
          <a:xfrm>
            <a:off x="2407305" y="197037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program 1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2" name="Google Shape;202;g256726e50ab_0_25"/>
          <p:cNvGrpSpPr/>
          <p:nvPr/>
        </p:nvGrpSpPr>
        <p:grpSpPr>
          <a:xfrm>
            <a:off x="1918775" y="2463300"/>
            <a:ext cx="825250" cy="369300"/>
            <a:chOff x="2849775" y="2397950"/>
            <a:chExt cx="825250" cy="369300"/>
          </a:xfrm>
        </p:grpSpPr>
        <p:sp>
          <p:nvSpPr>
            <p:cNvPr id="203" name="Google Shape;203;g256726e50ab_0_25"/>
            <p:cNvSpPr txBox="1"/>
            <p:nvPr/>
          </p:nvSpPr>
          <p:spPr>
            <a:xfrm>
              <a:off x="2918425" y="2397950"/>
              <a:ext cx="7566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200">
                  <a:solidFill>
                    <a:schemeClr val="dk1"/>
                  </a:solidFill>
                </a:rPr>
                <a:t>test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04" name="Google Shape;204;g256726e50ab_0_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849775" y="2456027"/>
              <a:ext cx="253150" cy="2531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5" name="Google Shape;205;g256726e50ab_0_25"/>
          <p:cNvGrpSpPr/>
          <p:nvPr/>
        </p:nvGrpSpPr>
        <p:grpSpPr>
          <a:xfrm>
            <a:off x="2635200" y="2465913"/>
            <a:ext cx="981700" cy="369300"/>
            <a:chOff x="2867450" y="2778963"/>
            <a:chExt cx="981700" cy="369300"/>
          </a:xfrm>
        </p:grpSpPr>
        <p:grpSp>
          <p:nvGrpSpPr>
            <p:cNvPr id="206" name="Google Shape;206;g256726e50ab_0_25"/>
            <p:cNvGrpSpPr/>
            <p:nvPr/>
          </p:nvGrpSpPr>
          <p:grpSpPr>
            <a:xfrm>
              <a:off x="2867450" y="2854710"/>
              <a:ext cx="217802" cy="217802"/>
              <a:chOff x="6167463" y="2743188"/>
              <a:chExt cx="471025" cy="471025"/>
            </a:xfrm>
          </p:grpSpPr>
          <p:sp>
            <p:nvSpPr>
              <p:cNvPr id="207" name="Google Shape;207;g256726e50ab_0_25"/>
              <p:cNvSpPr/>
              <p:nvPr/>
            </p:nvSpPr>
            <p:spPr>
              <a:xfrm>
                <a:off x="6180075" y="2755800"/>
                <a:ext cx="445800" cy="445800"/>
              </a:xfrm>
              <a:prstGeom prst="ellipse">
                <a:avLst/>
              </a:pr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pic>
            <p:nvPicPr>
              <p:cNvPr id="208" name="Google Shape;208;g256726e50ab_0_25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6167463" y="2743188"/>
                <a:ext cx="471025" cy="4710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09" name="Google Shape;209;g256726e50ab_0_25"/>
            <p:cNvSpPr txBox="1"/>
            <p:nvPr/>
          </p:nvSpPr>
          <p:spPr>
            <a:xfrm>
              <a:off x="2996550" y="2778963"/>
              <a:ext cx="8526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200">
                  <a:solidFill>
                    <a:schemeClr val="dk1"/>
                  </a:solidFill>
                </a:rPr>
                <a:t>commit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10" name="Google Shape;210;g256726e50ab_0_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7900" y="835843"/>
            <a:ext cx="8191500" cy="1063375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g256726e50ab_0_25"/>
          <p:cNvSpPr/>
          <p:nvPr/>
        </p:nvSpPr>
        <p:spPr>
          <a:xfrm>
            <a:off x="3557350" y="2956255"/>
            <a:ext cx="1228500" cy="3693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rgbClr val="B2DD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157581"/>
                </a:solidFill>
                <a:latin typeface="Arial"/>
                <a:ea typeface="Arial"/>
                <a:cs typeface="Arial"/>
                <a:sym typeface="Arial"/>
              </a:rPr>
              <a:t>Instruct</a:t>
            </a:r>
            <a:endParaRPr sz="1400" b="0" i="0" u="none" strike="noStrike" cap="none">
              <a:solidFill>
                <a:srgbClr val="15758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2" name="Google Shape;212;g256726e50ab_0_25"/>
          <p:cNvGrpSpPr/>
          <p:nvPr/>
        </p:nvGrpSpPr>
        <p:grpSpPr>
          <a:xfrm>
            <a:off x="3616900" y="2420063"/>
            <a:ext cx="1268300" cy="554100"/>
            <a:chOff x="3616900" y="2420063"/>
            <a:chExt cx="1268300" cy="554100"/>
          </a:xfrm>
        </p:grpSpPr>
        <p:sp>
          <p:nvSpPr>
            <p:cNvPr id="213" name="Google Shape;213;g256726e50ab_0_25"/>
            <p:cNvSpPr txBox="1"/>
            <p:nvPr/>
          </p:nvSpPr>
          <p:spPr>
            <a:xfrm>
              <a:off x="3777300" y="2420063"/>
              <a:ext cx="11079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200">
                  <a:solidFill>
                    <a:schemeClr val="dk1"/>
                  </a:solidFill>
                </a:rPr>
                <a:t>summarize bugs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4" name="Google Shape;214;g256726e50ab_0_25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616900" y="2501944"/>
              <a:ext cx="292025" cy="2920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56726e50ab_0_70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220" name="Google Shape;220;g256726e50ab_0_70"/>
          <p:cNvSpPr txBox="1"/>
          <p:nvPr/>
        </p:nvSpPr>
        <p:spPr>
          <a:xfrm>
            <a:off x="2407305" y="197037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program 1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1" name="Google Shape;221;g256726e50ab_0_70"/>
          <p:cNvGrpSpPr/>
          <p:nvPr/>
        </p:nvGrpSpPr>
        <p:grpSpPr>
          <a:xfrm>
            <a:off x="1918775" y="2463300"/>
            <a:ext cx="825250" cy="369300"/>
            <a:chOff x="2849775" y="2397950"/>
            <a:chExt cx="825250" cy="369300"/>
          </a:xfrm>
        </p:grpSpPr>
        <p:sp>
          <p:nvSpPr>
            <p:cNvPr id="222" name="Google Shape;222;g256726e50ab_0_70"/>
            <p:cNvSpPr txBox="1"/>
            <p:nvPr/>
          </p:nvSpPr>
          <p:spPr>
            <a:xfrm>
              <a:off x="2918425" y="2397950"/>
              <a:ext cx="7566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200">
                  <a:solidFill>
                    <a:schemeClr val="dk1"/>
                  </a:solidFill>
                </a:rPr>
                <a:t>test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23" name="Google Shape;223;g256726e50ab_0_7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849775" y="2456027"/>
              <a:ext cx="253150" cy="2531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4" name="Google Shape;224;g256726e50ab_0_70"/>
          <p:cNvGrpSpPr/>
          <p:nvPr/>
        </p:nvGrpSpPr>
        <p:grpSpPr>
          <a:xfrm>
            <a:off x="2635200" y="2463288"/>
            <a:ext cx="981700" cy="369300"/>
            <a:chOff x="2867450" y="2778963"/>
            <a:chExt cx="981700" cy="369300"/>
          </a:xfrm>
        </p:grpSpPr>
        <p:grpSp>
          <p:nvGrpSpPr>
            <p:cNvPr id="225" name="Google Shape;225;g256726e50ab_0_70"/>
            <p:cNvGrpSpPr/>
            <p:nvPr/>
          </p:nvGrpSpPr>
          <p:grpSpPr>
            <a:xfrm>
              <a:off x="2867450" y="2854710"/>
              <a:ext cx="217802" cy="217802"/>
              <a:chOff x="6167463" y="2743188"/>
              <a:chExt cx="471025" cy="471025"/>
            </a:xfrm>
          </p:grpSpPr>
          <p:sp>
            <p:nvSpPr>
              <p:cNvPr id="226" name="Google Shape;226;g256726e50ab_0_70"/>
              <p:cNvSpPr/>
              <p:nvPr/>
            </p:nvSpPr>
            <p:spPr>
              <a:xfrm>
                <a:off x="6180075" y="2755800"/>
                <a:ext cx="445800" cy="445800"/>
              </a:xfrm>
              <a:prstGeom prst="ellipse">
                <a:avLst/>
              </a:pr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pic>
            <p:nvPicPr>
              <p:cNvPr id="227" name="Google Shape;227;g256726e50ab_0_70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6167463" y="2743188"/>
                <a:ext cx="471025" cy="4710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28" name="Google Shape;228;g256726e50ab_0_70"/>
            <p:cNvSpPr txBox="1"/>
            <p:nvPr/>
          </p:nvSpPr>
          <p:spPr>
            <a:xfrm>
              <a:off x="2996550" y="2778963"/>
              <a:ext cx="8526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200">
                  <a:solidFill>
                    <a:schemeClr val="dk1"/>
                  </a:solidFill>
                </a:rPr>
                <a:t>commit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9" name="Google Shape;229;g256726e50ab_0_70"/>
          <p:cNvGrpSpPr/>
          <p:nvPr/>
        </p:nvGrpSpPr>
        <p:grpSpPr>
          <a:xfrm>
            <a:off x="3616900" y="2420063"/>
            <a:ext cx="1268300" cy="554100"/>
            <a:chOff x="3616900" y="2420063"/>
            <a:chExt cx="1268300" cy="554100"/>
          </a:xfrm>
        </p:grpSpPr>
        <p:sp>
          <p:nvSpPr>
            <p:cNvPr id="230" name="Google Shape;230;g256726e50ab_0_70"/>
            <p:cNvSpPr txBox="1"/>
            <p:nvPr/>
          </p:nvSpPr>
          <p:spPr>
            <a:xfrm>
              <a:off x="3777300" y="2420063"/>
              <a:ext cx="11079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200">
                  <a:solidFill>
                    <a:schemeClr val="dk1"/>
                  </a:solidFill>
                </a:rPr>
                <a:t>summarize bugs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31" name="Google Shape;231;g256726e50ab_0_7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616900" y="2501944"/>
              <a:ext cx="292025" cy="2920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2" name="Google Shape;232;g256726e50ab_0_70"/>
          <p:cNvSpPr txBox="1">
            <a:spLocks noGrp="1"/>
          </p:cNvSpPr>
          <p:nvPr>
            <p:ph type="title"/>
          </p:nvPr>
        </p:nvSpPr>
        <p:spPr>
          <a:xfrm>
            <a:off x="311700" y="318900"/>
            <a:ext cx="8520600" cy="4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1900"/>
              <a:t>Human-like autonomous programming setup </a:t>
            </a:r>
            <a:endParaRPr sz="1900"/>
          </a:p>
        </p:txBody>
      </p:sp>
      <p:sp>
        <p:nvSpPr>
          <p:cNvPr id="233" name="Google Shape;233;g256726e50ab_0_70"/>
          <p:cNvSpPr txBox="1"/>
          <p:nvPr/>
        </p:nvSpPr>
        <p:spPr>
          <a:xfrm>
            <a:off x="686496" y="8877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task description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256726e50ab_0_70"/>
          <p:cNvSpPr txBox="1"/>
          <p:nvPr/>
        </p:nvSpPr>
        <p:spPr>
          <a:xfrm>
            <a:off x="4409921" y="8877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small subset of tests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35" name="Google Shape;235;g256726e50ab_0_70"/>
          <p:cNvSpPr/>
          <p:nvPr/>
        </p:nvSpPr>
        <p:spPr>
          <a:xfrm rot="4435027" flipH="1">
            <a:off x="4228679" y="1149510"/>
            <a:ext cx="120205" cy="368773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g256726e50ab_0_70"/>
          <p:cNvSpPr/>
          <p:nvPr/>
        </p:nvSpPr>
        <p:spPr>
          <a:xfrm rot="-4435027">
            <a:off x="2449254" y="1149510"/>
            <a:ext cx="120205" cy="368773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256726e50ab_0_70"/>
          <p:cNvSpPr txBox="1"/>
          <p:nvPr/>
        </p:nvSpPr>
        <p:spPr>
          <a:xfrm>
            <a:off x="2407296" y="12570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template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256726e50ab_0_70"/>
          <p:cNvSpPr/>
          <p:nvPr/>
        </p:nvSpPr>
        <p:spPr>
          <a:xfrm>
            <a:off x="3312100" y="1626325"/>
            <a:ext cx="120600" cy="217800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9" name="Google Shape;239;g256726e50ab_0_7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1700" y="835843"/>
            <a:ext cx="8191500" cy="106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56726e50ab_0_191"/>
          <p:cNvSpPr txBox="1">
            <a:spLocks noGrp="1"/>
          </p:cNvSpPr>
          <p:nvPr>
            <p:ph type="title"/>
          </p:nvPr>
        </p:nvSpPr>
        <p:spPr>
          <a:xfrm>
            <a:off x="311700" y="318900"/>
            <a:ext cx="8520600" cy="4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Human-like programming development setup </a:t>
            </a:r>
            <a:endParaRPr sz="2000"/>
          </a:p>
        </p:txBody>
      </p:sp>
      <p:sp>
        <p:nvSpPr>
          <p:cNvPr id="245" name="Google Shape;245;g256726e50ab_0_191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  <p:sp>
        <p:nvSpPr>
          <p:cNvPr id="246" name="Google Shape;246;g256726e50ab_0_191"/>
          <p:cNvSpPr txBox="1"/>
          <p:nvPr/>
        </p:nvSpPr>
        <p:spPr>
          <a:xfrm>
            <a:off x="2407305" y="197037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program 1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7" name="Google Shape;247;g256726e50ab_0_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41825" y="2028452"/>
            <a:ext cx="253150" cy="2531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8" name="Google Shape;248;g256726e50ab_0_191"/>
          <p:cNvGrpSpPr/>
          <p:nvPr/>
        </p:nvGrpSpPr>
        <p:grpSpPr>
          <a:xfrm>
            <a:off x="4103375" y="2044422"/>
            <a:ext cx="217802" cy="217802"/>
            <a:chOff x="6167463" y="2743188"/>
            <a:chExt cx="471025" cy="471025"/>
          </a:xfrm>
        </p:grpSpPr>
        <p:sp>
          <p:nvSpPr>
            <p:cNvPr id="249" name="Google Shape;249;g256726e50ab_0_191"/>
            <p:cNvSpPr/>
            <p:nvPr/>
          </p:nvSpPr>
          <p:spPr>
            <a:xfrm>
              <a:off x="6180075" y="2755800"/>
              <a:ext cx="445800" cy="4458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250" name="Google Shape;250;g256726e50ab_0_19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167463" y="2743188"/>
              <a:ext cx="471025" cy="4710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1" name="Google Shape;251;g256726e50ab_0_191"/>
          <p:cNvSpPr/>
          <p:nvPr/>
        </p:nvSpPr>
        <p:spPr>
          <a:xfrm>
            <a:off x="3312100" y="2465925"/>
            <a:ext cx="120600" cy="217800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g256726e50ab_0_191"/>
          <p:cNvSpPr/>
          <p:nvPr/>
        </p:nvSpPr>
        <p:spPr>
          <a:xfrm rot="-3297667">
            <a:off x="4228674" y="2390468"/>
            <a:ext cx="120181" cy="368704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g256726e50ab_0_191"/>
          <p:cNvSpPr/>
          <p:nvPr/>
        </p:nvSpPr>
        <p:spPr>
          <a:xfrm rot="3297667" flipH="1">
            <a:off x="2449249" y="2348918"/>
            <a:ext cx="120181" cy="368704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g256726e50ab_0_191"/>
          <p:cNvSpPr txBox="1"/>
          <p:nvPr/>
        </p:nvSpPr>
        <p:spPr>
          <a:xfrm>
            <a:off x="1307002" y="2705750"/>
            <a:ext cx="1064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program 2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g256726e50ab_0_191"/>
          <p:cNvSpPr txBox="1"/>
          <p:nvPr/>
        </p:nvSpPr>
        <p:spPr>
          <a:xfrm>
            <a:off x="2840352" y="2683725"/>
            <a:ext cx="1064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program 3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g256726e50ab_0_191"/>
          <p:cNvSpPr txBox="1"/>
          <p:nvPr/>
        </p:nvSpPr>
        <p:spPr>
          <a:xfrm>
            <a:off x="4237552" y="2683725"/>
            <a:ext cx="1064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program 4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7" name="Google Shape;257;g256726e50ab_0_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6663" y="3053039"/>
            <a:ext cx="253150" cy="25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56726e50ab_0_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88813" y="3052727"/>
            <a:ext cx="253150" cy="25315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g256726e50ab_0_191"/>
          <p:cNvSpPr/>
          <p:nvPr/>
        </p:nvSpPr>
        <p:spPr>
          <a:xfrm>
            <a:off x="5432650" y="2127438"/>
            <a:ext cx="3175500" cy="2287200"/>
          </a:xfrm>
          <a:prstGeom prst="roundRect">
            <a:avLst>
              <a:gd name="adj" fmla="val 7864"/>
            </a:avLst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60" name="Google Shape;260;g256726e50ab_0_191"/>
          <p:cNvSpPr txBox="1"/>
          <p:nvPr/>
        </p:nvSpPr>
        <p:spPr>
          <a:xfrm>
            <a:off x="6075075" y="2479250"/>
            <a:ext cx="2480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generate 3 programs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61" name="Google Shape;261;g256726e50ab_0_191"/>
          <p:cNvSpPr txBox="1"/>
          <p:nvPr/>
        </p:nvSpPr>
        <p:spPr>
          <a:xfrm>
            <a:off x="6075073" y="2776688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test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62" name="Google Shape;262;g256726e50ab_0_191"/>
          <p:cNvSpPr txBox="1"/>
          <p:nvPr/>
        </p:nvSpPr>
        <p:spPr>
          <a:xfrm>
            <a:off x="6075075" y="3080913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git commit rolling best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63" name="Google Shape;263;g256726e50ab_0_191"/>
          <p:cNvSpPr txBox="1"/>
          <p:nvPr/>
        </p:nvSpPr>
        <p:spPr>
          <a:xfrm>
            <a:off x="6075075" y="3411050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keep top 2 programs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64" name="Google Shape;264;g256726e50ab_0_191"/>
          <p:cNvSpPr txBox="1"/>
          <p:nvPr/>
        </p:nvSpPr>
        <p:spPr>
          <a:xfrm>
            <a:off x="6075075" y="3750250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summarize bugs in top 2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65" name="Google Shape;265;g256726e50ab_0_191"/>
          <p:cNvSpPr txBox="1"/>
          <p:nvPr/>
        </p:nvSpPr>
        <p:spPr>
          <a:xfrm>
            <a:off x="6075075" y="40454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repeat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66" name="Google Shape;266;g256726e50ab_0_191"/>
          <p:cNvSpPr txBox="1"/>
          <p:nvPr/>
        </p:nvSpPr>
        <p:spPr>
          <a:xfrm>
            <a:off x="5508575" y="2116400"/>
            <a:ext cx="2801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For each program in this generation: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67" name="Google Shape;267;g256726e50ab_0_191"/>
          <p:cNvSpPr/>
          <p:nvPr/>
        </p:nvSpPr>
        <p:spPr>
          <a:xfrm>
            <a:off x="4348150" y="2672150"/>
            <a:ext cx="716700" cy="716700"/>
          </a:xfrm>
          <a:prstGeom prst="mathMultiply">
            <a:avLst>
              <a:gd name="adj1" fmla="val 8797"/>
            </a:avLst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g256726e50ab_0_191"/>
          <p:cNvSpPr/>
          <p:nvPr/>
        </p:nvSpPr>
        <p:spPr>
          <a:xfrm>
            <a:off x="1805713" y="3486425"/>
            <a:ext cx="120600" cy="217800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g256726e50ab_0_191"/>
          <p:cNvSpPr/>
          <p:nvPr/>
        </p:nvSpPr>
        <p:spPr>
          <a:xfrm rot="-3297667">
            <a:off x="2230387" y="3410968"/>
            <a:ext cx="120181" cy="368704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g256726e50ab_0_191"/>
          <p:cNvSpPr/>
          <p:nvPr/>
        </p:nvSpPr>
        <p:spPr>
          <a:xfrm rot="3297667" flipH="1">
            <a:off x="1327537" y="3410968"/>
            <a:ext cx="120181" cy="368704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g256726e50ab_0_191"/>
          <p:cNvSpPr/>
          <p:nvPr/>
        </p:nvSpPr>
        <p:spPr>
          <a:xfrm>
            <a:off x="3339063" y="3476600"/>
            <a:ext cx="120600" cy="217800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g256726e50ab_0_191"/>
          <p:cNvSpPr/>
          <p:nvPr/>
        </p:nvSpPr>
        <p:spPr>
          <a:xfrm rot="3297667" flipH="1">
            <a:off x="2860887" y="3401143"/>
            <a:ext cx="120181" cy="368704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3" name="Google Shape;273;g256726e50ab_0_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1113" y="3053039"/>
            <a:ext cx="253150" cy="2531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4" name="Google Shape;274;g256726e50ab_0_191"/>
          <p:cNvGrpSpPr/>
          <p:nvPr/>
        </p:nvGrpSpPr>
        <p:grpSpPr>
          <a:xfrm>
            <a:off x="3232662" y="3069010"/>
            <a:ext cx="217802" cy="217802"/>
            <a:chOff x="6167463" y="2743188"/>
            <a:chExt cx="471025" cy="471025"/>
          </a:xfrm>
        </p:grpSpPr>
        <p:sp>
          <p:nvSpPr>
            <p:cNvPr id="275" name="Google Shape;275;g256726e50ab_0_191"/>
            <p:cNvSpPr/>
            <p:nvPr/>
          </p:nvSpPr>
          <p:spPr>
            <a:xfrm>
              <a:off x="6180075" y="2755800"/>
              <a:ext cx="445800" cy="4458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276" name="Google Shape;276;g256726e50ab_0_19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167463" y="2743188"/>
              <a:ext cx="471025" cy="4710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77" name="Google Shape;277;g256726e50ab_0_191"/>
          <p:cNvSpPr txBox="1"/>
          <p:nvPr/>
        </p:nvSpPr>
        <p:spPr>
          <a:xfrm>
            <a:off x="991775" y="3750425"/>
            <a:ext cx="387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p5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g256726e50ab_0_191"/>
          <p:cNvSpPr txBox="1"/>
          <p:nvPr/>
        </p:nvSpPr>
        <p:spPr>
          <a:xfrm>
            <a:off x="1672225" y="3750425"/>
            <a:ext cx="387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p6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g256726e50ab_0_191"/>
          <p:cNvSpPr txBox="1"/>
          <p:nvPr/>
        </p:nvSpPr>
        <p:spPr>
          <a:xfrm>
            <a:off x="2203900" y="3750425"/>
            <a:ext cx="387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p7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g256726e50ab_0_191"/>
          <p:cNvSpPr txBox="1"/>
          <p:nvPr/>
        </p:nvSpPr>
        <p:spPr>
          <a:xfrm>
            <a:off x="2655325" y="3750425"/>
            <a:ext cx="387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p8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g256726e50ab_0_191"/>
          <p:cNvSpPr txBox="1"/>
          <p:nvPr/>
        </p:nvSpPr>
        <p:spPr>
          <a:xfrm>
            <a:off x="3178600" y="3750425"/>
            <a:ext cx="387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p9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2" name="Google Shape;282;g256726e50ab_0_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8988" y="4088314"/>
            <a:ext cx="253150" cy="25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56726e50ab_0_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4988" y="4088314"/>
            <a:ext cx="253150" cy="25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g256726e50ab_0_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4738" y="4088314"/>
            <a:ext cx="253150" cy="25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256726e50ab_0_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6488" y="4088314"/>
            <a:ext cx="253150" cy="2531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86" name="Google Shape;286;g256726e50ab_0_191"/>
          <p:cNvGrpSpPr/>
          <p:nvPr/>
        </p:nvGrpSpPr>
        <p:grpSpPr>
          <a:xfrm>
            <a:off x="1882837" y="4106010"/>
            <a:ext cx="217802" cy="217802"/>
            <a:chOff x="6167463" y="2743188"/>
            <a:chExt cx="471025" cy="471025"/>
          </a:xfrm>
        </p:grpSpPr>
        <p:sp>
          <p:nvSpPr>
            <p:cNvPr id="287" name="Google Shape;287;g256726e50ab_0_191"/>
            <p:cNvSpPr/>
            <p:nvPr/>
          </p:nvSpPr>
          <p:spPr>
            <a:xfrm>
              <a:off x="6180075" y="2755800"/>
              <a:ext cx="445800" cy="4458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288" name="Google Shape;288;g256726e50ab_0_19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167463" y="2743188"/>
              <a:ext cx="471025" cy="4710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89" name="Google Shape;289;g256726e50ab_0_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9838" y="4088314"/>
            <a:ext cx="253150" cy="2531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0" name="Google Shape;290;g256726e50ab_0_191"/>
          <p:cNvGrpSpPr/>
          <p:nvPr/>
        </p:nvGrpSpPr>
        <p:grpSpPr>
          <a:xfrm>
            <a:off x="3416037" y="4110435"/>
            <a:ext cx="217802" cy="217802"/>
            <a:chOff x="6167463" y="2743188"/>
            <a:chExt cx="471025" cy="471025"/>
          </a:xfrm>
        </p:grpSpPr>
        <p:sp>
          <p:nvSpPr>
            <p:cNvPr id="291" name="Google Shape;291;g256726e50ab_0_191"/>
            <p:cNvSpPr/>
            <p:nvPr/>
          </p:nvSpPr>
          <p:spPr>
            <a:xfrm>
              <a:off x="6180075" y="2755800"/>
              <a:ext cx="445800" cy="4458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292" name="Google Shape;292;g256726e50ab_0_19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167463" y="2743188"/>
              <a:ext cx="471025" cy="4710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93" name="Google Shape;293;g256726e50ab_0_19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51297" y="4085156"/>
            <a:ext cx="253150" cy="259482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g256726e50ab_0_191"/>
          <p:cNvSpPr/>
          <p:nvPr/>
        </p:nvSpPr>
        <p:spPr>
          <a:xfrm>
            <a:off x="8181925" y="3146000"/>
            <a:ext cx="814800" cy="4977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rgbClr val="B2DD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157581"/>
                </a:solidFill>
              </a:rPr>
              <a:t>Rank</a:t>
            </a:r>
            <a:endParaRPr>
              <a:solidFill>
                <a:srgbClr val="157581"/>
              </a:solidFill>
            </a:endParaRPr>
          </a:p>
        </p:txBody>
      </p:sp>
      <p:pic>
        <p:nvPicPr>
          <p:cNvPr id="295" name="Google Shape;295;g256726e50ab_0_19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29575" y="2007294"/>
            <a:ext cx="292025" cy="2920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6" name="Google Shape;296;g256726e50ab_0_191"/>
          <p:cNvGrpSpPr/>
          <p:nvPr/>
        </p:nvGrpSpPr>
        <p:grpSpPr>
          <a:xfrm>
            <a:off x="60300" y="4460000"/>
            <a:ext cx="3046075" cy="629100"/>
            <a:chOff x="60300" y="4460000"/>
            <a:chExt cx="3046075" cy="629100"/>
          </a:xfrm>
        </p:grpSpPr>
        <p:grpSp>
          <p:nvGrpSpPr>
            <p:cNvPr id="297" name="Google Shape;297;g256726e50ab_0_191"/>
            <p:cNvGrpSpPr/>
            <p:nvPr/>
          </p:nvGrpSpPr>
          <p:grpSpPr>
            <a:xfrm>
              <a:off x="60300" y="4460000"/>
              <a:ext cx="3046075" cy="629100"/>
              <a:chOff x="5999250" y="56450"/>
              <a:chExt cx="3046075" cy="629100"/>
            </a:xfrm>
          </p:grpSpPr>
          <p:sp>
            <p:nvSpPr>
              <p:cNvPr id="298" name="Google Shape;298;g256726e50ab_0_191"/>
              <p:cNvSpPr/>
              <p:nvPr/>
            </p:nvSpPr>
            <p:spPr>
              <a:xfrm>
                <a:off x="5999250" y="56450"/>
                <a:ext cx="3039900" cy="629100"/>
              </a:xfrm>
              <a:prstGeom prst="rect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99" name="Google Shape;299;g256726e50ab_0_191"/>
              <p:cNvGrpSpPr/>
              <p:nvPr/>
            </p:nvGrpSpPr>
            <p:grpSpPr>
              <a:xfrm>
                <a:off x="6118700" y="87988"/>
                <a:ext cx="2926625" cy="554100"/>
                <a:chOff x="6118700" y="87988"/>
                <a:chExt cx="2926625" cy="554100"/>
              </a:xfrm>
            </p:grpSpPr>
            <p:grpSp>
              <p:nvGrpSpPr>
                <p:cNvPr id="300" name="Google Shape;300;g256726e50ab_0_191"/>
                <p:cNvGrpSpPr/>
                <p:nvPr/>
              </p:nvGrpSpPr>
              <p:grpSpPr>
                <a:xfrm>
                  <a:off x="6118700" y="161550"/>
                  <a:ext cx="825250" cy="369300"/>
                  <a:chOff x="2849775" y="2397950"/>
                  <a:chExt cx="825250" cy="369300"/>
                </a:xfrm>
              </p:grpSpPr>
              <p:sp>
                <p:nvSpPr>
                  <p:cNvPr id="301" name="Google Shape;301;g256726e50ab_0_191"/>
                  <p:cNvSpPr txBox="1"/>
                  <p:nvPr/>
                </p:nvSpPr>
                <p:spPr>
                  <a:xfrm>
                    <a:off x="2918425" y="2397950"/>
                    <a:ext cx="756600" cy="3693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sp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r>
                      <a:rPr lang="en-GB" sz="1200">
                        <a:solidFill>
                          <a:schemeClr val="dk1"/>
                        </a:solidFill>
                      </a:rPr>
                      <a:t>test</a:t>
                    </a:r>
                    <a:endParaRPr sz="1200" b="0" i="0" u="none" strike="noStrike" cap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pic>
                <p:nvPicPr>
                  <p:cNvPr id="302" name="Google Shape;302;g256726e50ab_0_191"/>
                  <p:cNvPicPr preferRelativeResize="0"/>
                  <p:nvPr/>
                </p:nvPicPr>
                <p:blipFill>
                  <a:blip r:embed="rId3">
                    <a:alphaModFix/>
                  </a:blip>
                  <a:stretch>
                    <a:fillRect/>
                  </a:stretch>
                </p:blipFill>
                <p:spPr>
                  <a:xfrm>
                    <a:off x="2849775" y="2456027"/>
                    <a:ext cx="253150" cy="25315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  <p:grpSp>
              <p:nvGrpSpPr>
                <p:cNvPr id="303" name="Google Shape;303;g256726e50ab_0_191"/>
                <p:cNvGrpSpPr/>
                <p:nvPr/>
              </p:nvGrpSpPr>
              <p:grpSpPr>
                <a:xfrm>
                  <a:off x="6835125" y="161538"/>
                  <a:ext cx="981700" cy="369300"/>
                  <a:chOff x="2867450" y="2778963"/>
                  <a:chExt cx="981700" cy="369300"/>
                </a:xfrm>
              </p:grpSpPr>
              <p:grpSp>
                <p:nvGrpSpPr>
                  <p:cNvPr id="304" name="Google Shape;304;g256726e50ab_0_191"/>
                  <p:cNvGrpSpPr/>
                  <p:nvPr/>
                </p:nvGrpSpPr>
                <p:grpSpPr>
                  <a:xfrm>
                    <a:off x="2867450" y="2854710"/>
                    <a:ext cx="217802" cy="217802"/>
                    <a:chOff x="6167463" y="2743188"/>
                    <a:chExt cx="471025" cy="471025"/>
                  </a:xfrm>
                </p:grpSpPr>
                <p:sp>
                  <p:nvSpPr>
                    <p:cNvPr id="305" name="Google Shape;305;g256726e50ab_0_191"/>
                    <p:cNvSpPr/>
                    <p:nvPr/>
                  </p:nvSpPr>
                  <p:spPr>
                    <a:xfrm>
                      <a:off x="6180075" y="2755800"/>
                      <a:ext cx="445800" cy="445800"/>
                    </a:xfrm>
                    <a:prstGeom prst="ellipse">
                      <a:avLst/>
                    </a:prstGeom>
                    <a:solidFill>
                      <a:schemeClr val="dk1"/>
                    </a:solidFill>
                    <a:ln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pic>
                  <p:nvPicPr>
                    <p:cNvPr id="306" name="Google Shape;306;g256726e50ab_0_191"/>
                    <p:cNvPicPr preferRelativeResize="0"/>
                    <p:nvPr/>
                  </p:nvPicPr>
                  <p:blipFill>
                    <a:blip r:embed="rId4">
                      <a:alphaModFix/>
                    </a:blip>
                    <a:stretch>
                      <a:fillRect/>
                    </a:stretch>
                  </p:blipFill>
                  <p:spPr>
                    <a:xfrm>
                      <a:off x="6167463" y="2743188"/>
                      <a:ext cx="471025" cy="4710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</p:grpSp>
              <p:sp>
                <p:nvSpPr>
                  <p:cNvPr id="307" name="Google Shape;307;g256726e50ab_0_191"/>
                  <p:cNvSpPr txBox="1"/>
                  <p:nvPr/>
                </p:nvSpPr>
                <p:spPr>
                  <a:xfrm>
                    <a:off x="2996550" y="2778963"/>
                    <a:ext cx="852600" cy="3693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sp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r>
                      <a:rPr lang="en-GB" sz="1200">
                        <a:solidFill>
                          <a:schemeClr val="dk1"/>
                        </a:solidFill>
                      </a:rPr>
                      <a:t>commit</a:t>
                    </a:r>
                    <a:endParaRPr sz="1200" b="0" i="0" u="none" strike="noStrike" cap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sp>
              <p:nvSpPr>
                <p:cNvPr id="308" name="Google Shape;308;g256726e50ab_0_191"/>
                <p:cNvSpPr txBox="1"/>
                <p:nvPr/>
              </p:nvSpPr>
              <p:spPr>
                <a:xfrm>
                  <a:off x="7937425" y="87988"/>
                  <a:ext cx="1107900" cy="55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lang="en-GB" sz="1200">
                      <a:solidFill>
                        <a:schemeClr val="dk1"/>
                      </a:solidFill>
                    </a:rPr>
                    <a:t>summarize bugs</a:t>
                  </a:r>
                  <a:endParaRPr sz="12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pic>
          <p:nvPicPr>
            <p:cNvPr id="309" name="Google Shape;309;g256726e50ab_0_19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882825" y="4628531"/>
              <a:ext cx="292025" cy="2920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10" name="Google Shape;310;g256726e50ab_0_19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02275" y="3033606"/>
            <a:ext cx="292025" cy="29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56726e50ab_0_19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70225" y="3031881"/>
            <a:ext cx="292025" cy="292025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g256726e50ab_0_191"/>
          <p:cNvSpPr txBox="1"/>
          <p:nvPr/>
        </p:nvSpPr>
        <p:spPr>
          <a:xfrm>
            <a:off x="686496" y="8877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task description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g256726e50ab_0_191"/>
          <p:cNvSpPr txBox="1"/>
          <p:nvPr/>
        </p:nvSpPr>
        <p:spPr>
          <a:xfrm>
            <a:off x="4409921" y="8877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small subset of tests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314" name="Google Shape;314;g256726e50ab_0_191"/>
          <p:cNvSpPr/>
          <p:nvPr/>
        </p:nvSpPr>
        <p:spPr>
          <a:xfrm rot="4435027" flipH="1">
            <a:off x="4228679" y="1149510"/>
            <a:ext cx="120205" cy="368773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g256726e50ab_0_191"/>
          <p:cNvSpPr/>
          <p:nvPr/>
        </p:nvSpPr>
        <p:spPr>
          <a:xfrm rot="-4435027">
            <a:off x="2449254" y="1149510"/>
            <a:ext cx="120205" cy="368773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g256726e50ab_0_191"/>
          <p:cNvSpPr txBox="1"/>
          <p:nvPr/>
        </p:nvSpPr>
        <p:spPr>
          <a:xfrm>
            <a:off x="2407296" y="1257025"/>
            <a:ext cx="193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template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g256726e50ab_0_191"/>
          <p:cNvSpPr/>
          <p:nvPr/>
        </p:nvSpPr>
        <p:spPr>
          <a:xfrm>
            <a:off x="3312100" y="1626325"/>
            <a:ext cx="120600" cy="217800"/>
          </a:xfrm>
          <a:prstGeom prst="downArrow">
            <a:avLst>
              <a:gd name="adj1" fmla="val 24994"/>
              <a:gd name="adj2" fmla="val 94535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8" name="Google Shape;318;g256726e50ab_0_19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11700" y="835850"/>
            <a:ext cx="6128474" cy="106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256220af897_0_57"/>
          <p:cNvSpPr txBox="1">
            <a:spLocks noGrp="1"/>
          </p:cNvSpPr>
          <p:nvPr>
            <p:ph type="subTitle" idx="1"/>
          </p:nvPr>
        </p:nvSpPr>
        <p:spPr>
          <a:xfrm>
            <a:off x="311700" y="206738"/>
            <a:ext cx="8520600" cy="629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2000"/>
              <a:t>Program evolution example</a:t>
            </a:r>
            <a:endParaRPr sz="2000"/>
          </a:p>
        </p:txBody>
      </p:sp>
      <p:sp>
        <p:nvSpPr>
          <p:cNvPr id="324" name="Google Shape;324;g256220af897_0_57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  <p:sp>
        <p:nvSpPr>
          <p:cNvPr id="325" name="Google Shape;325;g256220af897_0_57"/>
          <p:cNvSpPr txBox="1"/>
          <p:nvPr/>
        </p:nvSpPr>
        <p:spPr>
          <a:xfrm>
            <a:off x="311700" y="794575"/>
            <a:ext cx="71133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Problem: </a:t>
            </a:r>
            <a:r>
              <a:rPr lang="en-GB" sz="1200">
                <a:solidFill>
                  <a:schemeClr val="dk1"/>
                </a:solidFill>
              </a:rPr>
              <a:t>L</a:t>
            </a: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uhn, C++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Task description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Given a vector of 16 digits, &lt;...&gt; double every other digit </a:t>
            </a: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starting with the second digit. </a:t>
            </a:r>
            <a:b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If any of the results are over 9, subtract 9 from them. Return the sum of all of the new digits.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6" name="Google Shape;326;g256220af897_0_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9925" y="1902774"/>
            <a:ext cx="3037125" cy="3081300"/>
          </a:xfrm>
          <a:prstGeom prst="rect">
            <a:avLst/>
          </a:prstGeom>
          <a:noFill/>
          <a:ln>
            <a:noFill/>
          </a:ln>
        </p:spPr>
      </p:pic>
      <p:sp>
        <p:nvSpPr>
          <p:cNvPr id="327" name="Google Shape;327;g256220af897_0_57"/>
          <p:cNvSpPr/>
          <p:nvPr/>
        </p:nvSpPr>
        <p:spPr>
          <a:xfrm>
            <a:off x="1338550" y="3160900"/>
            <a:ext cx="959700" cy="1209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g256220af897_0_57"/>
          <p:cNvSpPr txBox="1"/>
          <p:nvPr/>
        </p:nvSpPr>
        <p:spPr>
          <a:xfrm>
            <a:off x="3907525" y="2519875"/>
            <a:ext cx="50892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Text completion prompt M6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The code should solve the following problem: {task}. </a:t>
            </a:r>
            <a:br>
              <a:rPr lang="en-GB" sz="8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GB" sz="8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The code must return ['80'] for input ['16', '0 1 2 3 4 5 6 7 8 9 8 7 6 5 4 3'] but it returns 73. </a:t>
            </a:r>
            <a:br>
              <a:rPr lang="en-GB" sz="8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GB" sz="800" b="1">
                <a:solidFill>
                  <a:srgbClr val="CC0000"/>
                </a:solidFill>
                <a:latin typeface="Roboto Mono"/>
                <a:ea typeface="Roboto Mono"/>
                <a:cs typeface="Roboto Mono"/>
                <a:sym typeface="Roboto Mono"/>
              </a:rPr>
              <a:t>Obviously</a:t>
            </a:r>
            <a:r>
              <a:rPr lang="en-GB" sz="8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, the error is that </a:t>
            </a:r>
            <a:r>
              <a:rPr lang="en-GB" sz="800" b="1">
                <a:solidFill>
                  <a:srgbClr val="F08600"/>
                </a:solidFill>
                <a:latin typeface="Roboto Mono"/>
                <a:ea typeface="Roboto Mono"/>
                <a:cs typeface="Roboto Mono"/>
                <a:sym typeface="Roboto Mono"/>
              </a:rPr>
              <a:t>...</a:t>
            </a:r>
            <a:endParaRPr sz="1200">
              <a:solidFill>
                <a:srgbClr val="F086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F08601"/>
                </a:solidFill>
              </a:rPr>
              <a:t>Model-based bug summary M6</a:t>
            </a:r>
            <a:endParaRPr sz="800" b="1">
              <a:solidFill>
                <a:srgbClr val="F0860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Resulting debug prompt (instruction):</a:t>
            </a:r>
            <a:endParaRPr sz="800" b="1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rgbClr val="F08601"/>
                </a:solidFill>
                <a:latin typeface="Roboto Mono"/>
                <a:ea typeface="Roboto Mono"/>
                <a:cs typeface="Roboto Mono"/>
                <a:sym typeface="Roboto Mono"/>
              </a:rPr>
              <a:t>Fix</a:t>
            </a:r>
            <a:endParaRPr sz="800" b="1">
              <a:solidFill>
                <a:srgbClr val="F0860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rgbClr val="F08601"/>
                </a:solidFill>
                <a:latin typeface="Roboto Mono"/>
                <a:ea typeface="Roboto Mono"/>
                <a:cs typeface="Roboto Mono"/>
                <a:sym typeface="Roboto Mono"/>
              </a:rPr>
              <a:t>the code is not doubling every other digit starting with the second digit.</a:t>
            </a:r>
            <a:endParaRPr sz="800" b="1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329" name="Google Shape;329;g256220af897_0_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15500" y="2571756"/>
            <a:ext cx="292025" cy="29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56220af897_0_84"/>
          <p:cNvSpPr txBox="1">
            <a:spLocks noGrp="1"/>
          </p:cNvSpPr>
          <p:nvPr>
            <p:ph type="subTitle" idx="1"/>
          </p:nvPr>
        </p:nvSpPr>
        <p:spPr>
          <a:xfrm>
            <a:off x="311700" y="206738"/>
            <a:ext cx="8520600" cy="629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1568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2000"/>
              <a:t>Program evolution example</a:t>
            </a:r>
            <a:endParaRPr sz="2000"/>
          </a:p>
        </p:txBody>
      </p:sp>
      <p:sp>
        <p:nvSpPr>
          <p:cNvPr id="335" name="Google Shape;335;g256220af897_0_84"/>
          <p:cNvSpPr txBox="1">
            <a:spLocks noGrp="1"/>
          </p:cNvSpPr>
          <p:nvPr>
            <p:ph type="sldNum" idx="12"/>
          </p:nvPr>
        </p:nvSpPr>
        <p:spPr>
          <a:xfrm>
            <a:off x="8448033" y="46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  <p:sp>
        <p:nvSpPr>
          <p:cNvPr id="336" name="Google Shape;336;g256220af897_0_84"/>
          <p:cNvSpPr txBox="1"/>
          <p:nvPr/>
        </p:nvSpPr>
        <p:spPr>
          <a:xfrm>
            <a:off x="311700" y="794575"/>
            <a:ext cx="66204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Problem: </a:t>
            </a:r>
            <a:r>
              <a:rPr lang="en-GB" sz="1200">
                <a:solidFill>
                  <a:schemeClr val="dk1"/>
                </a:solidFill>
              </a:rPr>
              <a:t>L</a:t>
            </a: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uhn, C++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Task description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Given a vector of 16 digits, &lt;...&gt; double every other digit </a:t>
            </a: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starting with the second digit. </a:t>
            </a:r>
            <a:b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If any of the results are over 9, subtract 9 from them. Return the sum of all of the new digits.</a:t>
            </a:r>
            <a:endParaRPr sz="12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7" name="Google Shape;337;g256220af897_0_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9925" y="1902774"/>
            <a:ext cx="3037125" cy="308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g256220af897_0_8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39878" y="2055825"/>
            <a:ext cx="3437475" cy="2241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g256220af897_0_84"/>
          <p:cNvSpPr/>
          <p:nvPr/>
        </p:nvSpPr>
        <p:spPr>
          <a:xfrm>
            <a:off x="1338550" y="3160900"/>
            <a:ext cx="959700" cy="1209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</Words>
  <Application>Microsoft Macintosh PowerPoint</Application>
  <PresentationFormat>On-screen Show (16:9)</PresentationFormat>
  <Paragraphs>129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Helvetica Neue</vt:lpstr>
      <vt:lpstr>Roboto Mono</vt:lpstr>
      <vt:lpstr>Arial</vt:lpstr>
      <vt:lpstr>Simple Dark</vt:lpstr>
      <vt:lpstr>Simple Dark</vt:lpstr>
      <vt:lpstr>Fully Autonomous Programming with Large Language Models</vt:lpstr>
      <vt:lpstr>Why autonomous programming?</vt:lpstr>
      <vt:lpstr>PowerPoint Presentation</vt:lpstr>
      <vt:lpstr>Human-like autonomous programming setup  </vt:lpstr>
      <vt:lpstr>Human-like autonomous programming setup </vt:lpstr>
      <vt:lpstr>Human-like autonomous programming setup </vt:lpstr>
      <vt:lpstr>Human-like programming development setup </vt:lpstr>
      <vt:lpstr>PowerPoint Presentation</vt:lpstr>
      <vt:lpstr>PowerPoint Presentation</vt:lpstr>
      <vt:lpstr>Why is SEIDR human-competitive?</vt:lpstr>
      <vt:lpstr>Why SEIDR?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Fully Autonomous Programming with Large Language Models</dc:title>
  <cp:lastModifiedBy>Goodman, Erik</cp:lastModifiedBy>
  <cp:revision>1</cp:revision>
  <dcterms:modified xsi:type="dcterms:W3CDTF">2023-06-30T22:33:28Z</dcterms:modified>
</cp:coreProperties>
</file>