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0" r:id="rId2"/>
  </p:sldMasterIdLst>
  <p:notesMasterIdLst>
    <p:notesMasterId r:id="rId18"/>
  </p:notesMasterIdLst>
  <p:sldIdLst>
    <p:sldId id="273" r:id="rId3"/>
    <p:sldId id="258" r:id="rId4"/>
    <p:sldId id="259" r:id="rId5"/>
    <p:sldId id="275" r:id="rId6"/>
    <p:sldId id="261" r:id="rId7"/>
    <p:sldId id="262" r:id="rId8"/>
    <p:sldId id="263" r:id="rId9"/>
    <p:sldId id="264" r:id="rId10"/>
    <p:sldId id="265" r:id="rId11"/>
    <p:sldId id="266" r:id="rId12"/>
    <p:sldId id="267" r:id="rId13"/>
    <p:sldId id="268" r:id="rId14"/>
    <p:sldId id="269" r:id="rId15"/>
    <p:sldId id="270" r:id="rId16"/>
    <p:sldId id="274" r:id="rId17"/>
  </p:sldIdLst>
  <p:sldSz cx="18288000" cy="10287000"/>
  <p:notesSz cx="7315200" cy="9601200"/>
  <p:embeddedFontLst>
    <p:embeddedFont>
      <p:font typeface="Cambria Math" panose="02040503050406030204" pitchFamily="18" charset="0"/>
      <p:regular r:id="rId19"/>
    </p:embeddedFont>
    <p:embeddedFont>
      <p:font typeface="Trebuchet MS Bold" panose="020B0604020202020204" charset="0"/>
      <p:regular r:id="rId20"/>
    </p:embeddedFont>
    <p:embeddedFont>
      <p:font typeface="Calibri" panose="020F0502020204030204" pitchFamily="34" charset="0"/>
      <p:regular r:id="rId21"/>
      <p:bold r:id="rId22"/>
      <p:italic r:id="rId23"/>
      <p:boldItalic r:id="rId24"/>
    </p:embeddedFont>
    <p:embeddedFont>
      <p:font typeface="Arial Bold" panose="020B0604020202020204" charset="0"/>
      <p:regular r:id="rId25"/>
    </p:embeddedFont>
    <p:embeddedFont>
      <p:font typeface="Arial Bold Italics" panose="020B0604020202020204" charset="0"/>
      <p:regular r:id="rId26"/>
    </p:embeddedFont>
    <p:embeddedFont>
      <p:font typeface="Arial Italics"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290" autoAdjust="0"/>
  </p:normalViewPr>
  <p:slideViewPr>
    <p:cSldViewPr>
      <p:cViewPr varScale="1">
        <p:scale>
          <a:sx n="58" d="100"/>
          <a:sy n="58" d="100"/>
        </p:scale>
        <p:origin x="774" y="13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27.06.2025</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481263" y="538163"/>
            <a:ext cx="4791075" cy="2695575"/>
          </a:xfrm>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Good afternoon, it is an honor to be here on behalf of the authors of this research work, whose ultimate goal is to improve multipolar stimulation strategies for cochlear implants, enhancing the hearing and quality of life of implanted patients.</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a:t>
            </a:r>
            <a:r>
              <a:rPr lang="en-GB" sz="1200" b="1" kern="1200" dirty="0">
                <a:solidFill>
                  <a:schemeClr val="tx1"/>
                </a:solidFill>
                <a:effectLst/>
                <a:latin typeface="+mn-lt"/>
                <a:ea typeface="+mn-ea"/>
                <a:cs typeface="+mn-cs"/>
              </a:rPr>
              <a:t>cochlear implant</a:t>
            </a:r>
            <a:r>
              <a:rPr lang="en-GB" sz="1200" kern="1200" dirty="0">
                <a:solidFill>
                  <a:schemeClr val="tx1"/>
                </a:solidFill>
                <a:effectLst/>
                <a:latin typeface="+mn-lt"/>
                <a:ea typeface="+mn-ea"/>
                <a:cs typeface="+mn-cs"/>
              </a:rPr>
              <a:t> is a surgically implanted medical device that provides a sense of sound to individuals with severe to profound sensorineural hearing </a:t>
            </a:r>
            <a:r>
              <a:rPr lang="en-GB" sz="1200" kern="1200" dirty="0" smtClean="0">
                <a:solidFill>
                  <a:schemeClr val="tx1"/>
                </a:solidFill>
                <a:effectLst/>
                <a:latin typeface="+mn-lt"/>
                <a:ea typeface="+mn-ea"/>
                <a:cs typeface="+mn-cs"/>
              </a:rPr>
              <a:t>loss,</a:t>
            </a:r>
            <a:r>
              <a:rPr lang="en-GB" sz="1200"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stimulating </a:t>
            </a:r>
            <a:r>
              <a:rPr lang="en-GB" sz="1200" b="1" kern="1200" dirty="0">
                <a:solidFill>
                  <a:schemeClr val="tx1"/>
                </a:solidFill>
                <a:effectLst/>
                <a:latin typeface="+mn-lt"/>
                <a:ea typeface="+mn-ea"/>
                <a:cs typeface="+mn-cs"/>
              </a:rPr>
              <a:t>the auditory nerve directly.</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426085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sz="1200" kern="1200" dirty="0">
                <a:solidFill>
                  <a:schemeClr val="tx1"/>
                </a:solidFill>
                <a:effectLst/>
                <a:latin typeface="+mn-lt"/>
                <a:ea typeface="+mn-ea"/>
                <a:cs typeface="+mn-cs"/>
              </a:rPr>
              <a:t>The multi-objective optimization is solved using an </a:t>
            </a:r>
            <a:r>
              <a:rPr lang="en-US" sz="1200" b="1" kern="1200" dirty="0">
                <a:solidFill>
                  <a:schemeClr val="tx1"/>
                </a:solidFill>
                <a:effectLst/>
                <a:latin typeface="+mn-lt"/>
                <a:ea typeface="+mn-ea"/>
                <a:cs typeface="+mn-cs"/>
              </a:rPr>
              <a:t>NSGA-II </a:t>
            </a:r>
            <a:r>
              <a:rPr lang="en-US" sz="1200" b="1" kern="1200" dirty="0" smtClean="0">
                <a:solidFill>
                  <a:schemeClr val="tx1"/>
                </a:solidFill>
                <a:effectLst/>
                <a:latin typeface="+mn-lt"/>
                <a:ea typeface="+mn-ea"/>
                <a:cs typeface="+mn-cs"/>
              </a:rPr>
              <a:t>with </a:t>
            </a:r>
            <a:r>
              <a:rPr lang="en-US" sz="1200" b="1" kern="1200" dirty="0">
                <a:solidFill>
                  <a:schemeClr val="tx1"/>
                </a:solidFill>
                <a:effectLst/>
                <a:latin typeface="+mn-lt"/>
                <a:ea typeface="+mn-ea"/>
                <a:cs typeface="+mn-cs"/>
              </a:rPr>
              <a:t>the optimal solutions of each objective function inserted into the initial population</a:t>
            </a:r>
            <a:r>
              <a:rPr lang="en-US" sz="1200" kern="1200" dirty="0">
                <a:solidFill>
                  <a:schemeClr val="tx1"/>
                </a:solidFill>
                <a:effectLst/>
                <a:latin typeface="+mn-lt"/>
                <a:ea typeface="+mn-ea"/>
                <a:cs typeface="+mn-cs"/>
              </a:rPr>
              <a:t>. These are </a:t>
            </a:r>
            <a:r>
              <a:rPr lang="en-US" sz="1200" b="1" kern="1200" dirty="0">
                <a:solidFill>
                  <a:schemeClr val="tx1"/>
                </a:solidFill>
                <a:effectLst/>
                <a:latin typeface="+mn-lt"/>
                <a:ea typeface="+mn-ea"/>
                <a:cs typeface="+mn-cs"/>
              </a:rPr>
              <a:t>obtained by a hybrid differential evolution combined with </a:t>
            </a:r>
            <a:r>
              <a:rPr lang="en-US" sz="1200" kern="1200" dirty="0">
                <a:solidFill>
                  <a:schemeClr val="tx1"/>
                </a:solidFill>
                <a:effectLst/>
                <a:latin typeface="+mn-lt"/>
                <a:ea typeface="+mn-ea"/>
                <a:cs typeface="+mn-cs"/>
              </a:rPr>
              <a:t>a deterministic quasi-Newton optimization (</a:t>
            </a:r>
            <a:r>
              <a:rPr lang="en-US" sz="1200" b="1" kern="1200" dirty="0">
                <a:solidFill>
                  <a:schemeClr val="tx1"/>
                </a:solidFill>
                <a:effectLst/>
                <a:latin typeface="+mn-lt"/>
                <a:ea typeface="+mn-ea"/>
                <a:cs typeface="+mn-cs"/>
              </a:rPr>
              <a:t>BFGS</a:t>
            </a:r>
            <a:r>
              <a:rPr lang="en-US"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in the top right figure, the hypervolume distribution achieved in 21 independent runs is statistically significantly larger in the proposed algorithm than in the standard NSGA-II. </a:t>
            </a:r>
            <a:r>
              <a:rPr lang="en-US" sz="1200" kern="1200" dirty="0" smtClean="0">
                <a:solidFill>
                  <a:schemeClr val="tx1"/>
                </a:solidFill>
                <a:effectLst/>
                <a:latin typeface="+mn-lt"/>
                <a:ea typeface="+mn-ea"/>
                <a:cs typeface="+mn-cs"/>
              </a:rPr>
              <a:t>The bottom figure shows the median front and illustrates how this is achieved by obtaining extended fronts in the top right area, corresponding to optimal focusing solutions.</a:t>
            </a:r>
            <a:endParaRPr lang="es-ES"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481263" y="538163"/>
            <a:ext cx="4791075" cy="2695575"/>
          </a:xfrm>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In the figure,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search direction is directed toward the lower right corner.</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red line represents the non-dominated solutions, </a:t>
                </a:r>
                <a:r>
                  <a:rPr lang="en-US" sz="1200" kern="1200" dirty="0" smtClean="0">
                    <a:solidFill>
                      <a:schemeClr val="tx1"/>
                    </a:solidFill>
                    <a:effectLst/>
                    <a:latin typeface="+mn-lt"/>
                    <a:ea typeface="+mn-ea"/>
                    <a:cs typeface="+mn-cs"/>
                  </a:rPr>
                  <a:t>providing the </a:t>
                </a:r>
                <a:r>
                  <a:rPr lang="en-US" sz="1200" kern="1200" dirty="0">
                    <a:solidFill>
                      <a:schemeClr val="tx1"/>
                    </a:solidFill>
                    <a:effectLst/>
                    <a:latin typeface="+mn-lt"/>
                    <a:ea typeface="+mn-ea"/>
                    <a:cs typeface="+mn-cs"/>
                  </a:rPr>
                  <a:t>lowest solution in terms of power consumption for each focusing value, </a:t>
                </a:r>
                <a:r>
                  <a:rPr lang="en-US" sz="1200" kern="1200" dirty="0" smtClean="0">
                    <a:solidFill>
                      <a:schemeClr val="tx1"/>
                    </a:solidFill>
                    <a:effectLst/>
                    <a:latin typeface="+mn-lt"/>
                    <a:ea typeface="+mn-ea"/>
                    <a:cs typeface="+mn-cs"/>
                  </a:rPr>
                  <a:t>or, </a:t>
                </a:r>
                <a:r>
                  <a:rPr lang="en-US" sz="1200" kern="1200" dirty="0">
                    <a:solidFill>
                      <a:schemeClr val="tx1"/>
                    </a:solidFill>
                    <a:effectLst/>
                    <a:latin typeface="+mn-lt"/>
                    <a:ea typeface="+mn-ea"/>
                    <a:cs typeface="+mn-cs"/>
                  </a:rPr>
                  <a:t>the highest solution in terms of focusing for each power consumption value.</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a:t>
                </a:r>
                <a:r>
                  <a:rPr lang="en-US" sz="1200" b="1" kern="1200" dirty="0">
                    <a:solidFill>
                      <a:schemeClr val="tx1"/>
                    </a:solidFill>
                    <a:effectLst/>
                    <a:latin typeface="+mn-lt"/>
                    <a:ea typeface="+mn-ea"/>
                    <a:cs typeface="+mn-cs"/>
                  </a:rPr>
                  <a:t>the state-of-the-art solutions, both monopolar stimulation </a:t>
                </a:r>
                <a:r>
                  <a:rPr lang="en-US" sz="1200" kern="1200" dirty="0">
                    <a:solidFill>
                      <a:schemeClr val="tx1"/>
                    </a:solidFill>
                    <a:effectLst/>
                    <a:latin typeface="+mn-lt"/>
                    <a:ea typeface="+mn-ea"/>
                    <a:cs typeface="+mn-cs"/>
                  </a:rPr>
                  <a:t>(pink X) </a:t>
                </a:r>
                <a:r>
                  <a:rPr lang="en-US" sz="1200" b="1" kern="1200" dirty="0">
                    <a:solidFill>
                      <a:schemeClr val="tx1"/>
                    </a:solidFill>
                    <a:effectLst/>
                    <a:latin typeface="+mn-lt"/>
                    <a:ea typeface="+mn-ea"/>
                    <a:cs typeface="+mn-cs"/>
                  </a:rPr>
                  <a:t>and phased-array stimulation</a:t>
                </a:r>
                <a:r>
                  <a:rPr lang="en-US" sz="1200" kern="1200" dirty="0">
                    <a:solidFill>
                      <a:schemeClr val="tx1"/>
                    </a:solidFill>
                    <a:effectLst/>
                    <a:latin typeface="+mn-lt"/>
                    <a:ea typeface="+mn-ea"/>
                    <a:cs typeface="+mn-cs"/>
                  </a:rPr>
                  <a:t> (light blue asterisk, whose publication reference is detailed), </a:t>
                </a:r>
                <a:r>
                  <a:rPr lang="en-US" sz="1200" b="1" kern="1200" dirty="0">
                    <a:solidFill>
                      <a:schemeClr val="tx1"/>
                    </a:solidFill>
                    <a:effectLst/>
                    <a:latin typeface="+mn-lt"/>
                    <a:ea typeface="+mn-ea"/>
                    <a:cs typeface="+mn-cs"/>
                  </a:rPr>
                  <a:t>are dominated (worse) solutions.</a:t>
                </a:r>
                <a:endParaRPr lang="es-E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Consequently, criteria B and F of the </a:t>
                </a:r>
                <a:r>
                  <a:rPr lang="en-US" sz="1200" kern="1200" dirty="0" err="1">
                    <a:solidFill>
                      <a:schemeClr val="tx1"/>
                    </a:solidFill>
                    <a:effectLst/>
                    <a:latin typeface="+mn-lt"/>
                    <a:ea typeface="+mn-ea"/>
                    <a:cs typeface="+mn-cs"/>
                  </a:rPr>
                  <a:t>Humies</a:t>
                </a:r>
                <a:r>
                  <a:rPr lang="en-US" sz="1200" kern="1200" dirty="0">
                    <a:solidFill>
                      <a:schemeClr val="tx1"/>
                    </a:solidFill>
                    <a:effectLst/>
                    <a:latin typeface="+mn-lt"/>
                    <a:ea typeface="+mn-ea"/>
                    <a:cs typeface="+mn-cs"/>
                  </a:rPr>
                  <a:t> competition are met: we </a:t>
                </a:r>
                <a:r>
                  <a:rPr lang="en-US" sz="1200" kern="1200" dirty="0" smtClean="0">
                    <a:solidFill>
                      <a:schemeClr val="tx1"/>
                    </a:solidFill>
                    <a:effectLst/>
                    <a:latin typeface="+mn-lt"/>
                    <a:ea typeface="+mn-ea"/>
                    <a:cs typeface="+mn-cs"/>
                  </a:rPr>
                  <a:t>found </a:t>
                </a:r>
                <a:r>
                  <a:rPr lang="en-US" sz="1200" kern="1200" dirty="0">
                    <a:solidFill>
                      <a:schemeClr val="tx1"/>
                    </a:solidFill>
                    <a:effectLst/>
                    <a:latin typeface="+mn-lt"/>
                    <a:ea typeface="+mn-ea"/>
                    <a:cs typeface="+mn-cs"/>
                  </a:rPr>
                  <a:t>solutions that simultaneously improve both objective functions, focusing and power (under the yellow shaded areas).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black dot represents the maximum </a:t>
                </a:r>
                <a:r>
                  <a:rPr lang="en-US" sz="1200" kern="1200" dirty="0" smtClean="0">
                    <a:solidFill>
                      <a:schemeClr val="tx1"/>
                    </a:solidFill>
                    <a:effectLst/>
                    <a:latin typeface="+mn-lt"/>
                    <a:ea typeface="+mn-ea"/>
                    <a:cs typeface="+mn-cs"/>
                  </a:rPr>
                  <a:t>focalization.</a:t>
                </a:r>
                <a:r>
                  <a:rPr lang="en-US" sz="1200" kern="1200" baseline="0" dirty="0" smtClean="0">
                    <a:solidFill>
                      <a:schemeClr val="tx1"/>
                    </a:solidFill>
                    <a:effectLst/>
                    <a:latin typeface="+mn-lt"/>
                    <a:ea typeface="+mn-ea"/>
                    <a:cs typeface="+mn-cs"/>
                  </a:rPr>
                  <a:t> Its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details </a:t>
                </a: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terms of current density distribution at the neuronal locations are shown next.</a:t>
                </a:r>
                <a:endParaRPr lang="es-ES" sz="1200" kern="1200" dirty="0">
                  <a:solidFill>
                    <a:schemeClr val="tx1"/>
                  </a:solidFill>
                  <a:effectLst/>
                  <a:latin typeface="+mn-lt"/>
                  <a:ea typeface="+mn-ea"/>
                  <a:cs typeface="+mn-cs"/>
                </a:endParaRPr>
              </a:p>
              <a:p>
                <a:endParaRPr lang="es-ES" dirty="0"/>
              </a:p>
            </p:txBody>
          </p:sp>
        </mc:Choice>
        <mc:Fallback xmlns="">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Esta figura representa el frente de Pareto de soluciones no dominadas, donde la estimulación monopolar se representa en la x morada y la de </a:t>
                </a:r>
                <a:r>
                  <a:rPr lang="es-ES" sz="1200" i="1" kern="1200" dirty="0" err="1">
                    <a:solidFill>
                      <a:schemeClr val="tx1"/>
                    </a:solidFill>
                    <a:effectLst/>
                    <a:latin typeface="+mn-lt"/>
                    <a:ea typeface="+mn-ea"/>
                    <a:cs typeface="+mn-cs"/>
                  </a:rPr>
                  <a:t>phased</a:t>
                </a:r>
                <a:r>
                  <a:rPr lang="es-ES" sz="1200" i="1" kern="1200" dirty="0">
                    <a:solidFill>
                      <a:schemeClr val="tx1"/>
                    </a:solidFill>
                    <a:effectLst/>
                    <a:latin typeface="+mn-lt"/>
                    <a:ea typeface="+mn-ea"/>
                    <a:cs typeface="+mn-cs"/>
                  </a:rPr>
                  <a:t>-array </a:t>
                </a:r>
                <a:r>
                  <a:rPr lang="es-ES" sz="1200" i="0" kern="1200" dirty="0">
                    <a:solidFill>
                      <a:schemeClr val="tx1"/>
                    </a:solidFill>
                    <a:effectLst/>
                    <a:latin typeface="+mn-lt"/>
                    <a:ea typeface="+mn-ea"/>
                    <a:cs typeface="+mn-cs"/>
                  </a:rPr>
                  <a:t>el asterisco azul</a:t>
                </a:r>
                <a:r>
                  <a:rPr lang="es-ES" sz="1200" kern="1200" dirty="0">
                    <a:solidFill>
                      <a:schemeClr val="tx1"/>
                    </a:solidFill>
                    <a:effectLst/>
                    <a:latin typeface="+mn-lt"/>
                    <a:ea typeface="+mn-ea"/>
                    <a:cs typeface="+mn-cs"/>
                  </a:rPr>
                  <a:t>. El punto negro representa la máxima focalización.</a:t>
                </a:r>
              </a:p>
              <a:p>
                <a:r>
                  <a:rPr lang="es-ES" sz="1200" kern="1200" dirty="0">
                    <a:solidFill>
                      <a:schemeClr val="tx1"/>
                    </a:solidFill>
                    <a:effectLst/>
                    <a:latin typeface="+mn-lt"/>
                    <a:ea typeface="+mn-ea"/>
                    <a:cs typeface="+mn-cs"/>
                  </a:rPr>
                  <a:t>Podemos observar que podemos encontrar soluciones que mejoren en </a:t>
                </a:r>
                <a:r>
                  <a:rPr lang="es-ES" sz="1200" i="0" kern="1200" dirty="0" smtClean="0">
                    <a:solidFill>
                      <a:schemeClr val="tx1"/>
                    </a:solidFill>
                    <a:effectLst/>
                    <a:latin typeface="Cambria Math" panose="02040503050406030204" pitchFamily="18" charset="0"/>
                    <a:ea typeface="+mn-ea"/>
                    <a:cs typeface="+mn-cs"/>
                  </a:rPr>
                  <a:t>𝑓</a:t>
                </a:r>
                <a:r>
                  <a:rPr lang="es-ES" sz="1200" b="0" i="0" kern="1200" dirty="0" smtClean="0">
                    <a:solidFill>
                      <a:schemeClr val="tx1"/>
                    </a:solidFill>
                    <a:effectLst/>
                    <a:latin typeface="Cambria Math" panose="02040503050406030204" pitchFamily="18" charset="0"/>
                    <a:ea typeface="+mn-ea"/>
                    <a:cs typeface="+mn-cs"/>
                  </a:rPr>
                  <a:t>_</a:t>
                </a:r>
                <a:r>
                  <a:rPr lang="es-ES" sz="1200" i="0" kern="1200" dirty="0" smtClean="0">
                    <a:solidFill>
                      <a:schemeClr val="tx1"/>
                    </a:solidFill>
                    <a:effectLst/>
                    <a:latin typeface="Cambria Math" panose="02040503050406030204" pitchFamily="18" charset="0"/>
                    <a:ea typeface="+mn-ea"/>
                    <a:cs typeface="+mn-cs"/>
                  </a:rPr>
                  <a:t>𝑐</a:t>
                </a:r>
                <a:r>
                  <a:rPr lang="es-ES" sz="1200" kern="1200" dirty="0">
                    <a:solidFill>
                      <a:schemeClr val="tx1"/>
                    </a:solidFill>
                    <a:effectLst/>
                    <a:latin typeface="+mn-lt"/>
                    <a:ea typeface="+mn-ea"/>
                    <a:cs typeface="+mn-cs"/>
                  </a:rPr>
                  <a:t> y </a:t>
                </a:r>
                <a:r>
                  <a:rPr lang="es-ES" sz="1200" b="0" i="0" kern="1200" smtClean="0">
                    <a:solidFill>
                      <a:schemeClr val="tx1"/>
                    </a:solidFill>
                    <a:effectLst/>
                    <a:latin typeface="Cambria Math" panose="02040503050406030204" pitchFamily="18" charset="0"/>
                    <a:ea typeface="+mn-ea"/>
                    <a:cs typeface="+mn-cs"/>
                  </a:rPr>
                  <a:t>𝑃</a:t>
                </a:r>
                <a:r>
                  <a:rPr lang="es-ES" sz="1200" kern="1200" dirty="0">
                    <a:solidFill>
                      <a:schemeClr val="tx1"/>
                    </a:solidFill>
                    <a:effectLst/>
                    <a:latin typeface="+mn-lt"/>
                    <a:ea typeface="+mn-ea"/>
                    <a:cs typeface="+mn-cs"/>
                  </a:rPr>
                  <a:t> tanto a la estimulación monopolar como a la </a:t>
                </a:r>
                <a:r>
                  <a:rPr lang="es-ES" sz="1200" i="1" kern="1200" dirty="0" err="1">
                    <a:solidFill>
                      <a:schemeClr val="tx1"/>
                    </a:solidFill>
                    <a:effectLst/>
                    <a:latin typeface="+mn-lt"/>
                    <a:ea typeface="+mn-ea"/>
                    <a:cs typeface="+mn-cs"/>
                  </a:rPr>
                  <a:t>phased</a:t>
                </a:r>
                <a:r>
                  <a:rPr lang="es-ES" sz="1200" i="1" kern="1200" dirty="0">
                    <a:solidFill>
                      <a:schemeClr val="tx1"/>
                    </a:solidFill>
                    <a:effectLst/>
                    <a:latin typeface="+mn-lt"/>
                    <a:ea typeface="+mn-ea"/>
                    <a:cs typeface="+mn-cs"/>
                  </a:rPr>
                  <a:t> array</a:t>
                </a:r>
                <a:r>
                  <a:rPr lang="es-ES" sz="1200" kern="1200" dirty="0">
                    <a:solidFill>
                      <a:schemeClr val="tx1"/>
                    </a:solidFill>
                    <a:effectLst/>
                    <a:latin typeface="+mn-lt"/>
                    <a:ea typeface="+mn-ea"/>
                    <a:cs typeface="+mn-cs"/>
                  </a:rPr>
                  <a:t>.</a:t>
                </a:r>
              </a:p>
              <a:p>
                <a:r>
                  <a:rPr lang="es-ES" sz="1200" i="1" u="sng" kern="1200" dirty="0" smtClean="0">
                    <a:solidFill>
                      <a:schemeClr val="tx1"/>
                    </a:solidFill>
                    <a:effectLst/>
                    <a:latin typeface="+mn-lt"/>
                    <a:ea typeface="+mn-ea"/>
                    <a:cs typeface="+mn-cs"/>
                  </a:rPr>
                  <a:t>Extenderme </a:t>
                </a:r>
                <a:r>
                  <a:rPr lang="es-ES" sz="1200" i="1" u="sng" kern="1200" dirty="0">
                    <a:solidFill>
                      <a:schemeClr val="tx1"/>
                    </a:solidFill>
                    <a:effectLst/>
                    <a:latin typeface="+mn-lt"/>
                    <a:ea typeface="+mn-ea"/>
                    <a:cs typeface="+mn-cs"/>
                  </a:rPr>
                  <a:t>más</a:t>
                </a:r>
                <a:r>
                  <a:rPr lang="es-ES" sz="1200" kern="1200" dirty="0">
                    <a:solidFill>
                      <a:schemeClr val="tx1"/>
                    </a:solidFill>
                    <a:effectLst/>
                    <a:latin typeface="+mn-lt"/>
                    <a:ea typeface="+mn-ea"/>
                    <a:cs typeface="+mn-cs"/>
                  </a:rPr>
                  <a:t>, el eje X… eje Y … la búsqueda global es hacia abajo a la derecha. Por tanto vemos que hay soluciones más abajo y más a la derecha… </a:t>
                </a:r>
              </a:p>
              <a:p>
                <a:r>
                  <a:rPr lang="es-ES" sz="1200" kern="1200" dirty="0">
                    <a:solidFill>
                      <a:schemeClr val="tx1"/>
                    </a:solidFill>
                    <a:effectLst/>
                    <a:latin typeface="+mn-lt"/>
                    <a:ea typeface="+mn-ea"/>
                    <a:cs typeface="+mn-cs"/>
                  </a:rPr>
                  <a:t>La función de máxima focalización… </a:t>
                </a:r>
              </a:p>
              <a:p>
                <a:endParaRPr lang="es-ES" dirty="0"/>
              </a:p>
            </p:txBody>
          </p:sp>
        </mc:Fallback>
      </mc:AlternateContent>
      <p:sp>
        <p:nvSpPr>
          <p:cNvPr id="4" name="Marcador de número de diapositiva 3"/>
          <p:cNvSpPr>
            <a:spLocks noGrp="1"/>
          </p:cNvSpPr>
          <p:nvPr>
            <p:ph type="sldNum" sz="quarter" idx="10"/>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278667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figures show how the monopolar stimulation (pink line) exhibits less focusing than the phased-array stimulation (green line), due to its gentler slopes along the neuronal distribution. However, </a:t>
            </a:r>
            <a:r>
              <a:rPr lang="en-US" sz="1200" b="1" kern="1200" dirty="0">
                <a:solidFill>
                  <a:schemeClr val="tx1"/>
                </a:solidFill>
                <a:effectLst/>
                <a:latin typeface="+mn-lt"/>
                <a:ea typeface="+mn-ea"/>
                <a:cs typeface="+mn-cs"/>
              </a:rPr>
              <a:t>the optimal </a:t>
            </a:r>
            <a:r>
              <a:rPr lang="en-US" sz="1200" b="1" kern="1200" dirty="0" smtClean="0">
                <a:solidFill>
                  <a:schemeClr val="tx1"/>
                </a:solidFill>
                <a:effectLst/>
                <a:latin typeface="+mn-lt"/>
                <a:ea typeface="+mn-ea"/>
                <a:cs typeface="+mn-cs"/>
              </a:rPr>
              <a:t>focusing </a:t>
            </a:r>
            <a:r>
              <a:rPr lang="en-US" sz="1200" b="1" kern="1200" dirty="0">
                <a:solidFill>
                  <a:schemeClr val="tx1"/>
                </a:solidFill>
                <a:effectLst/>
                <a:latin typeface="+mn-lt"/>
                <a:ea typeface="+mn-ea"/>
                <a:cs typeface="+mn-cs"/>
              </a:rPr>
              <a:t>represented by the solid black line, excels by achieving the steepest slopes and profiles closest to the desired </a:t>
            </a:r>
            <a:r>
              <a:rPr lang="en-US" sz="1200" b="1" kern="1200" dirty="0" smtClean="0">
                <a:solidFill>
                  <a:schemeClr val="tx1"/>
                </a:solidFill>
                <a:effectLst/>
                <a:latin typeface="+mn-lt"/>
                <a:ea typeface="+mn-ea"/>
                <a:cs typeface="+mn-cs"/>
              </a:rPr>
              <a:t>ideal </a:t>
            </a:r>
            <a:r>
              <a:rPr lang="en-US" sz="1200" b="1" kern="1200" dirty="0">
                <a:solidFill>
                  <a:schemeClr val="tx1"/>
                </a:solidFill>
                <a:effectLst/>
                <a:latin typeface="+mn-lt"/>
                <a:ea typeface="+mn-ea"/>
                <a:cs typeface="+mn-cs"/>
              </a:rPr>
              <a:t>represented by the solid red line</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supporting </a:t>
            </a:r>
            <a:r>
              <a:rPr lang="en-US" sz="1200" kern="1200" dirty="0">
                <a:solidFill>
                  <a:schemeClr val="tx1"/>
                </a:solidFill>
                <a:effectLst/>
                <a:latin typeface="+mn-lt"/>
                <a:ea typeface="+mn-ea"/>
                <a:cs typeface="+mn-cs"/>
              </a:rPr>
              <a:t>compliance with criteria B and F.</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424329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481263" y="538163"/>
            <a:ext cx="4791075" cy="2695575"/>
          </a:xfrm>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In addition to the improvement of the state-of-the-art monopolar and phased array solutions in focusing and </a:t>
            </a:r>
            <a:r>
              <a:rPr lang="en-US" sz="1200" kern="1200" dirty="0" smtClean="0">
                <a:solidFill>
                  <a:schemeClr val="tx1"/>
                </a:solidFill>
                <a:effectLst/>
                <a:latin typeface="+mn-lt"/>
                <a:ea typeface="+mn-ea"/>
                <a:cs typeface="+mn-cs"/>
              </a:rPr>
              <a:t>power </a:t>
            </a:r>
            <a:r>
              <a:rPr lang="en-US" sz="1200" kern="1200" dirty="0">
                <a:solidFill>
                  <a:schemeClr val="tx1"/>
                </a:solidFill>
                <a:effectLst/>
                <a:latin typeface="+mn-lt"/>
                <a:ea typeface="+mn-ea"/>
                <a:cs typeface="+mn-cs"/>
              </a:rPr>
              <a:t>and the </a:t>
            </a:r>
            <a:r>
              <a:rPr lang="en-US" sz="1200" kern="1200" dirty="0" smtClean="0">
                <a:solidFill>
                  <a:schemeClr val="tx1"/>
                </a:solidFill>
                <a:effectLst/>
                <a:latin typeface="+mn-lt"/>
                <a:ea typeface="+mn-ea"/>
                <a:cs typeface="+mn-cs"/>
              </a:rPr>
              <a:t>obtaining of </a:t>
            </a:r>
            <a:r>
              <a:rPr lang="en-US" sz="1200" kern="1200" dirty="0">
                <a:solidFill>
                  <a:schemeClr val="tx1"/>
                </a:solidFill>
                <a:effectLst/>
                <a:latin typeface="+mn-lt"/>
                <a:ea typeface="+mn-ea"/>
                <a:cs typeface="+mn-cs"/>
              </a:rPr>
              <a:t>improved </a:t>
            </a:r>
            <a:r>
              <a:rPr lang="en-US" sz="1200" kern="1200" dirty="0" smtClean="0">
                <a:solidFill>
                  <a:schemeClr val="tx1"/>
                </a:solidFill>
                <a:effectLst/>
                <a:latin typeface="+mn-lt"/>
                <a:ea typeface="+mn-ea"/>
                <a:cs typeface="+mn-cs"/>
              </a:rPr>
              <a:t>focusing solutions, </a:t>
            </a:r>
            <a:r>
              <a:rPr lang="en-US" sz="1200" kern="1200" dirty="0">
                <a:solidFill>
                  <a:schemeClr val="tx1"/>
                </a:solidFill>
                <a:effectLst/>
                <a:latin typeface="+mn-lt"/>
                <a:ea typeface="+mn-ea"/>
                <a:cs typeface="+mn-cs"/>
              </a:rPr>
              <a:t>which would justify compliance with criterion D, </a:t>
            </a:r>
            <a:r>
              <a:rPr lang="en-US" sz="1200" b="1" kern="1200" dirty="0">
                <a:solidFill>
                  <a:schemeClr val="tx1"/>
                </a:solidFill>
                <a:effectLst/>
                <a:latin typeface="+mn-lt"/>
                <a:ea typeface="+mn-ea"/>
                <a:cs typeface="+mn-cs"/>
              </a:rPr>
              <a:t>useful design principles have also been extracted</a:t>
            </a:r>
            <a:r>
              <a:rPr lang="en-US" sz="1200" kern="1200" dirty="0">
                <a:solidFill>
                  <a:schemeClr val="tx1"/>
                </a:solidFill>
                <a:effectLst/>
                <a:latin typeface="+mn-lt"/>
                <a:ea typeface="+mn-ea"/>
                <a:cs typeface="+mn-cs"/>
              </a:rPr>
              <a:t> from the design variables of the maximum focusing.</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right figure was obtained by superimposing the current intensity values ​​of the maximum focusing for all the calculated electrodes, placing the central active electrode at electrode 0 for each case. The distribution of each electrode in its relative position is represented by a box plot, which shows </a:t>
            </a:r>
            <a:r>
              <a:rPr lang="en-US" sz="1200" b="1" kern="1200" dirty="0">
                <a:solidFill>
                  <a:schemeClr val="tx1"/>
                </a:solidFill>
                <a:effectLst/>
                <a:latin typeface="+mn-lt"/>
                <a:ea typeface="+mn-ea"/>
                <a:cs typeface="+mn-cs"/>
              </a:rPr>
              <a:t>a current pattern with alternating signs and decreasing amplitude. </a:t>
            </a:r>
            <a:r>
              <a:rPr lang="en-US" sz="1200" kern="1200" dirty="0">
                <a:solidFill>
                  <a:schemeClr val="tx1"/>
                </a:solidFill>
                <a:effectLst/>
                <a:latin typeface="+mn-lt"/>
                <a:ea typeface="+mn-ea"/>
                <a:cs typeface="+mn-cs"/>
              </a:rPr>
              <a:t>By taking the median value at each electrode, a median pattern is constructed, </a:t>
            </a:r>
            <a:r>
              <a:rPr lang="en-US" sz="1200" b="1" kern="1200" dirty="0">
                <a:solidFill>
                  <a:schemeClr val="tx1"/>
                </a:solidFill>
                <a:effectLst/>
                <a:latin typeface="+mn-lt"/>
                <a:ea typeface="+mn-ea"/>
                <a:cs typeface="+mn-cs"/>
              </a:rPr>
              <a:t>shown by a dashed red line </a:t>
            </a:r>
            <a:r>
              <a:rPr lang="en-US" sz="1200" kern="1200" dirty="0">
                <a:solidFill>
                  <a:schemeClr val="tx1"/>
                </a:solidFill>
                <a:effectLst/>
                <a:latin typeface="+mn-lt"/>
                <a:ea typeface="+mn-ea"/>
                <a:cs typeface="+mn-cs"/>
              </a:rPr>
              <a:t>limited to electrodes -4 to +4. </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a:t>
            </a:r>
            <a:r>
              <a:rPr lang="en-US" sz="1200" b="1" kern="1200" dirty="0" smtClean="0">
                <a:solidFill>
                  <a:schemeClr val="tx1"/>
                </a:solidFill>
                <a:effectLst/>
                <a:latin typeface="+mn-lt"/>
                <a:ea typeface="+mn-ea"/>
                <a:cs typeface="+mn-cs"/>
              </a:rPr>
              <a:t>pattern</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improves </a:t>
            </a:r>
            <a:r>
              <a:rPr lang="en-US" sz="1200" b="1" kern="1200" dirty="0">
                <a:solidFill>
                  <a:schemeClr val="tx1"/>
                </a:solidFill>
                <a:effectLst/>
                <a:latin typeface="+mn-lt"/>
                <a:ea typeface="+mn-ea"/>
                <a:cs typeface="+mn-cs"/>
              </a:rPr>
              <a:t>the focusing of the phased array solution</a:t>
            </a:r>
            <a:r>
              <a:rPr lang="en-US" sz="1200" kern="1200" dirty="0">
                <a:solidFill>
                  <a:schemeClr val="tx1"/>
                </a:solidFill>
                <a:effectLst/>
                <a:latin typeface="+mn-lt"/>
                <a:ea typeface="+mn-ea"/>
                <a:cs typeface="+mn-cs"/>
              </a:rPr>
              <a:t>, whose different current pattern is shown below left.</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66906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By integrating the median pattern solution that we observed </a:t>
            </a:r>
            <a:r>
              <a:rPr lang="en-US" sz="1200" kern="1200" dirty="0" smtClean="0">
                <a:solidFill>
                  <a:schemeClr val="tx1"/>
                </a:solidFill>
                <a:effectLst/>
                <a:latin typeface="+mn-lt"/>
                <a:ea typeface="+mn-ea"/>
                <a:cs typeface="+mn-cs"/>
              </a:rPr>
              <a:t>previously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the upper right figure, it lies within the yellow hollow square. </a:t>
            </a:r>
            <a:endParaRPr lang="es-E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support of criterion </a:t>
            </a:r>
            <a:r>
              <a:rPr lang="en-US" sz="1200" kern="1200" dirty="0">
                <a:solidFill>
                  <a:schemeClr val="tx1"/>
                </a:solidFill>
                <a:effectLst/>
                <a:latin typeface="+mn-lt"/>
                <a:ea typeface="+mn-ea"/>
                <a:cs typeface="+mn-cs"/>
              </a:rPr>
              <a:t>A, this work has led to </a:t>
            </a:r>
            <a:r>
              <a:rPr lang="en-US" sz="1200" kern="1200" dirty="0" smtClean="0">
                <a:solidFill>
                  <a:schemeClr val="tx1"/>
                </a:solidFill>
                <a:effectLst/>
                <a:latin typeface="+mn-lt"/>
                <a:ea typeface="+mn-ea"/>
                <a:cs typeface="+mn-cs"/>
              </a:rPr>
              <a:t>an </a:t>
            </a:r>
            <a:r>
              <a:rPr lang="en-US" sz="1200" b="1" kern="1200" dirty="0">
                <a:solidFill>
                  <a:schemeClr val="tx1"/>
                </a:solidFill>
                <a:effectLst/>
                <a:latin typeface="+mn-lt"/>
                <a:ea typeface="+mn-ea"/>
                <a:cs typeface="+mn-cs"/>
              </a:rPr>
              <a:t>European patent </a:t>
            </a:r>
            <a:r>
              <a:rPr lang="en-US" sz="1200" b="1" kern="1200" dirty="0" smtClean="0">
                <a:solidFill>
                  <a:schemeClr val="tx1"/>
                </a:solidFill>
                <a:effectLst/>
                <a:latin typeface="+mn-lt"/>
                <a:ea typeface="+mn-ea"/>
                <a:cs typeface="+mn-cs"/>
              </a:rPr>
              <a:t>application under </a:t>
            </a:r>
            <a:r>
              <a:rPr lang="en-US" sz="1200" b="1" kern="1200" dirty="0">
                <a:solidFill>
                  <a:schemeClr val="tx1"/>
                </a:solidFill>
                <a:effectLst/>
                <a:latin typeface="+mn-lt"/>
                <a:ea typeface="+mn-ea"/>
                <a:cs typeface="+mn-cs"/>
              </a:rPr>
              <a:t>evaluation </a:t>
            </a:r>
            <a:r>
              <a:rPr lang="en-US" sz="1200" kern="1200" dirty="0">
                <a:solidFill>
                  <a:schemeClr val="tx1"/>
                </a:solidFill>
                <a:effectLst/>
                <a:latin typeface="+mn-lt"/>
                <a:ea typeface="+mn-ea"/>
                <a:cs typeface="+mn-cs"/>
              </a:rPr>
              <a:t>since January 2024; its reference is shown below. </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Furthermore, </a:t>
            </a:r>
            <a:r>
              <a:rPr lang="en-US" sz="1200" kern="1200" dirty="0" smtClean="0">
                <a:solidFill>
                  <a:schemeClr val="tx1"/>
                </a:solidFill>
                <a:effectLst/>
                <a:latin typeface="+mn-lt"/>
                <a:ea typeface="+mn-ea"/>
                <a:cs typeface="+mn-cs"/>
              </a:rPr>
              <a:t>we </a:t>
            </a:r>
            <a:r>
              <a:rPr lang="en-US" sz="1200" kern="1200" dirty="0">
                <a:solidFill>
                  <a:schemeClr val="tx1"/>
                </a:solidFill>
                <a:effectLst/>
                <a:latin typeface="+mn-lt"/>
                <a:ea typeface="+mn-ea"/>
                <a:cs typeface="+mn-cs"/>
              </a:rPr>
              <a:t>have considered the current distribution profile at the electrodes </a:t>
            </a:r>
            <a:r>
              <a:rPr lang="en-US" sz="1200" kern="1200" dirty="0" smtClean="0">
                <a:solidFill>
                  <a:schemeClr val="tx1"/>
                </a:solidFill>
                <a:effectLst/>
                <a:latin typeface="+mn-lt"/>
                <a:ea typeface="+mn-ea"/>
                <a:cs typeface="+mn-cs"/>
              </a:rPr>
              <a:t>proposed in </a:t>
            </a:r>
            <a:r>
              <a:rPr lang="en-US" sz="1200" b="1" kern="1200" dirty="0">
                <a:solidFill>
                  <a:schemeClr val="tx1"/>
                </a:solidFill>
                <a:effectLst/>
                <a:latin typeface="+mn-lt"/>
                <a:ea typeface="+mn-ea"/>
                <a:cs typeface="+mn-cs"/>
              </a:rPr>
              <a:t>a recent patent </a:t>
            </a:r>
            <a:r>
              <a:rPr lang="en-US" sz="1200" kern="1200" dirty="0">
                <a:solidFill>
                  <a:schemeClr val="tx1"/>
                </a:solidFill>
                <a:effectLst/>
                <a:latin typeface="+mn-lt"/>
                <a:ea typeface="+mn-ea"/>
                <a:cs typeface="+mn-cs"/>
              </a:rPr>
              <a:t>(Croghan et al</a:t>
            </a:r>
            <a:r>
              <a:rPr lang="en-US" sz="1200" b="1" kern="1200" dirty="0">
                <a:solidFill>
                  <a:schemeClr val="tx1"/>
                </a:solidFill>
                <a:effectLst/>
                <a:latin typeface="+mn-lt"/>
                <a:ea typeface="+mn-ea"/>
                <a:cs typeface="+mn-cs"/>
              </a:rPr>
              <a:t>., 2023</a:t>
            </a:r>
            <a:r>
              <a:rPr lang="en-US" sz="1200" kern="1200" dirty="0">
                <a:solidFill>
                  <a:schemeClr val="tx1"/>
                </a:solidFill>
                <a:effectLst/>
                <a:latin typeface="+mn-lt"/>
                <a:ea typeface="+mn-ea"/>
                <a:cs typeface="+mn-cs"/>
              </a:rPr>
              <a:t>). When </a:t>
            </a:r>
            <a:r>
              <a:rPr lang="en-US" sz="1200" kern="1200" dirty="0" smtClean="0">
                <a:solidFill>
                  <a:schemeClr val="tx1"/>
                </a:solidFill>
                <a:effectLst/>
                <a:latin typeface="+mn-lt"/>
                <a:ea typeface="+mn-ea"/>
                <a:cs typeface="+mn-cs"/>
              </a:rPr>
              <a:t>represented </a:t>
            </a:r>
            <a:r>
              <a:rPr lang="en-US" sz="1200" kern="1200" dirty="0">
                <a:solidFill>
                  <a:schemeClr val="tx1"/>
                </a:solidFill>
                <a:effectLst/>
                <a:latin typeface="+mn-lt"/>
                <a:ea typeface="+mn-ea"/>
                <a:cs typeface="+mn-cs"/>
              </a:rPr>
              <a:t>in the objective function space (green cross), it </a:t>
            </a:r>
            <a:r>
              <a:rPr lang="en-US" sz="1200" b="1" kern="1200" dirty="0">
                <a:solidFill>
                  <a:schemeClr val="tx1"/>
                </a:solidFill>
                <a:effectLst/>
                <a:latin typeface="+mn-lt"/>
                <a:ea typeface="+mn-ea"/>
                <a:cs typeface="+mn-cs"/>
              </a:rPr>
              <a:t>almost lies on the boundary of the non-dominated solutions </a:t>
            </a:r>
            <a:r>
              <a:rPr lang="en-US" sz="1200" kern="1200" dirty="0">
                <a:solidFill>
                  <a:schemeClr val="tx1"/>
                </a:solidFill>
                <a:effectLst/>
                <a:latin typeface="+mn-lt"/>
                <a:ea typeface="+mn-ea"/>
                <a:cs typeface="+mn-cs"/>
              </a:rPr>
              <a:t>(red line).</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572376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We would like to emphasize that the </a:t>
            </a:r>
            <a:r>
              <a:rPr lang="en-US" sz="1200" kern="1200" dirty="0" smtClean="0">
                <a:solidFill>
                  <a:schemeClr val="tx1"/>
                </a:solidFill>
                <a:effectLst/>
                <a:latin typeface="+mn-lt"/>
                <a:ea typeface="+mn-ea"/>
                <a:cs typeface="+mn-cs"/>
              </a:rPr>
              <a:t>objective </a:t>
            </a:r>
            <a:r>
              <a:rPr lang="en-US" sz="1200" kern="1200" dirty="0">
                <a:solidFill>
                  <a:schemeClr val="tx1"/>
                </a:solidFill>
                <a:effectLst/>
                <a:latin typeface="+mn-lt"/>
                <a:ea typeface="+mn-ea"/>
                <a:cs typeface="+mn-cs"/>
              </a:rPr>
              <a:t>of this proposal is to improve the hearing quality of cochlear implant recipients. </a:t>
            </a:r>
            <a:r>
              <a:rPr lang="en-US" sz="1200" b="1" kern="1200" dirty="0" smtClean="0">
                <a:solidFill>
                  <a:schemeClr val="tx1"/>
                </a:solidFill>
                <a:effectLst/>
                <a:latin typeface="+mn-lt"/>
                <a:ea typeface="+mn-ea"/>
                <a:cs typeface="+mn-cs"/>
              </a:rPr>
              <a:t>We </a:t>
            </a:r>
            <a:r>
              <a:rPr lang="en-US" sz="1200" b="1" kern="1200" dirty="0">
                <a:solidFill>
                  <a:schemeClr val="tx1"/>
                </a:solidFill>
                <a:effectLst/>
                <a:latin typeface="+mn-lt"/>
                <a:ea typeface="+mn-ea"/>
                <a:cs typeface="+mn-cs"/>
              </a:rPr>
              <a:t>hope that some of the </a:t>
            </a:r>
            <a:r>
              <a:rPr lang="en-US" sz="1200" b="1" kern="1200" dirty="0" smtClean="0">
                <a:solidFill>
                  <a:schemeClr val="tx1"/>
                </a:solidFill>
                <a:effectLst/>
                <a:latin typeface="+mn-lt"/>
                <a:ea typeface="+mn-ea"/>
                <a:cs typeface="+mn-cs"/>
              </a:rPr>
              <a:t>solutions achieved here, </a:t>
            </a:r>
            <a:r>
              <a:rPr lang="en-US" sz="1200" b="1" kern="1200" dirty="0">
                <a:solidFill>
                  <a:schemeClr val="tx1"/>
                </a:solidFill>
                <a:effectLst/>
                <a:latin typeface="+mn-lt"/>
                <a:ea typeface="+mn-ea"/>
                <a:cs typeface="+mn-cs"/>
              </a:rPr>
              <a:t>will soon be used in clinical trials</a:t>
            </a:r>
            <a:r>
              <a:rPr lang="en-US" sz="1200" kern="1200" dirty="0">
                <a:solidFill>
                  <a:schemeClr val="tx1"/>
                </a:solidFill>
                <a:effectLst/>
                <a:latin typeface="+mn-lt"/>
                <a:ea typeface="+mn-ea"/>
                <a:cs typeface="+mn-cs"/>
              </a:rPr>
              <a:t>. Applications for funding these trials are </a:t>
            </a:r>
            <a:r>
              <a:rPr lang="en-US" sz="1200" kern="1200" dirty="0" smtClean="0">
                <a:solidFill>
                  <a:schemeClr val="tx1"/>
                </a:solidFill>
                <a:effectLst/>
                <a:latin typeface="+mn-lt"/>
                <a:ea typeface="+mn-ea"/>
                <a:cs typeface="+mn-cs"/>
              </a:rPr>
              <a:t>currently under review.</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For potentially thousands of people</a:t>
            </a:r>
            <a:r>
              <a:rPr lang="en-US" sz="1200" kern="1200" dirty="0">
                <a:solidFill>
                  <a:schemeClr val="tx1"/>
                </a:solidFill>
                <a:effectLst/>
                <a:latin typeface="+mn-lt"/>
                <a:ea typeface="+mn-ea"/>
                <a:cs typeface="+mn-cs"/>
              </a:rPr>
              <a:t>, these </a:t>
            </a:r>
            <a:r>
              <a:rPr lang="en-US" sz="1200" b="1" kern="1200" dirty="0">
                <a:solidFill>
                  <a:schemeClr val="tx1"/>
                </a:solidFill>
                <a:effectLst/>
                <a:latin typeface="+mn-lt"/>
                <a:ea typeface="+mn-ea"/>
                <a:cs typeface="+mn-cs"/>
              </a:rPr>
              <a:t>improvements </a:t>
            </a:r>
            <a:r>
              <a:rPr lang="en-US" sz="1200" kern="1200" dirty="0">
                <a:solidFill>
                  <a:schemeClr val="tx1"/>
                </a:solidFill>
                <a:effectLst/>
                <a:latin typeface="+mn-lt"/>
                <a:ea typeface="+mn-ea"/>
                <a:cs typeface="+mn-cs"/>
              </a:rPr>
              <a:t>could mean the remarkable difference between </a:t>
            </a:r>
            <a:r>
              <a:rPr lang="en-US" sz="1200" kern="1200" dirty="0" smtClean="0">
                <a:solidFill>
                  <a:schemeClr val="tx1"/>
                </a:solidFill>
                <a:effectLst/>
                <a:latin typeface="+mn-lt"/>
                <a:ea typeface="+mn-ea"/>
                <a:cs typeface="+mn-cs"/>
              </a:rPr>
              <a:t>silence …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quality hearing.</a:t>
            </a:r>
            <a:endParaRPr lang="es-ES" sz="1200" b="1"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62889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sz="1200" kern="1200" dirty="0">
                <a:solidFill>
                  <a:schemeClr val="tx1"/>
                </a:solidFill>
                <a:effectLst/>
                <a:latin typeface="+mn-lt"/>
                <a:ea typeface="+mn-ea"/>
                <a:cs typeface="+mn-cs"/>
              </a:rPr>
              <a:t>The major multinational companies in the global cochlear implant market are: Cochlear® Ltd. (covering more than 60% of the market), MED-EL and Advanced </a:t>
            </a:r>
            <a:r>
              <a:rPr lang="en-US" sz="1200" kern="1200" dirty="0" smtClean="0">
                <a:solidFill>
                  <a:schemeClr val="tx1"/>
                </a:solidFill>
                <a:effectLst/>
                <a:latin typeface="+mn-lt"/>
                <a:ea typeface="+mn-ea"/>
                <a:cs typeface="+mn-cs"/>
              </a:rPr>
              <a:t>Bionics. </a:t>
            </a:r>
            <a:r>
              <a:rPr lang="en-US" sz="1200" kern="1200" dirty="0">
                <a:solidFill>
                  <a:schemeClr val="tx1"/>
                </a:solidFill>
                <a:effectLst/>
                <a:latin typeface="+mn-lt"/>
                <a:ea typeface="+mn-ea"/>
                <a:cs typeface="+mn-cs"/>
              </a:rPr>
              <a:t>Approximately 100,000 people are implanted each year.</a:t>
            </a:r>
            <a:endParaRPr lang="es-E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Spain, the </a:t>
            </a:r>
            <a:r>
              <a:rPr lang="en-US" sz="1200" kern="1200" dirty="0">
                <a:solidFill>
                  <a:schemeClr val="tx1"/>
                </a:solidFill>
                <a:effectLst/>
                <a:latin typeface="+mn-lt"/>
                <a:ea typeface="+mn-ea"/>
                <a:cs typeface="+mn-cs"/>
              </a:rPr>
              <a:t>first </a:t>
            </a:r>
            <a:r>
              <a:rPr lang="en-US" sz="1200" kern="1200" dirty="0" smtClean="0">
                <a:solidFill>
                  <a:schemeClr val="tx1"/>
                </a:solidFill>
                <a:effectLst/>
                <a:latin typeface="+mn-lt"/>
                <a:ea typeface="+mn-ea"/>
                <a:cs typeface="+mn-cs"/>
              </a:rPr>
              <a:t>pediatric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patient was </a:t>
            </a:r>
            <a:r>
              <a:rPr lang="en-US" sz="1200" kern="1200" dirty="0">
                <a:solidFill>
                  <a:schemeClr val="tx1"/>
                </a:solidFill>
                <a:effectLst/>
                <a:latin typeface="+mn-lt"/>
                <a:ea typeface="+mn-ea"/>
                <a:cs typeface="+mn-cs"/>
              </a:rPr>
              <a:t>implanted </a:t>
            </a:r>
            <a:r>
              <a:rPr lang="en-US" sz="1200" b="1" kern="1200" dirty="0">
                <a:solidFill>
                  <a:schemeClr val="tx1"/>
                </a:solidFill>
                <a:effectLst/>
                <a:latin typeface="+mn-lt"/>
                <a:ea typeface="+mn-ea"/>
                <a:cs typeface="+mn-cs"/>
              </a:rPr>
              <a:t>in Las Palmas de Gran </a:t>
            </a:r>
            <a:r>
              <a:rPr lang="en-US" sz="1200" b="1" kern="1200" dirty="0" err="1">
                <a:solidFill>
                  <a:schemeClr val="tx1"/>
                </a:solidFill>
                <a:effectLst/>
                <a:latin typeface="+mn-lt"/>
                <a:ea typeface="+mn-ea"/>
                <a:cs typeface="+mn-cs"/>
              </a:rPr>
              <a:t>Canaria</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1994. </a:t>
            </a:r>
            <a:r>
              <a:rPr lang="en-US" sz="1200" kern="1200" dirty="0">
                <a:solidFill>
                  <a:schemeClr val="tx1"/>
                </a:solidFill>
                <a:effectLst/>
                <a:latin typeface="+mn-lt"/>
                <a:ea typeface="+mn-ea"/>
                <a:cs typeface="+mn-cs"/>
              </a:rPr>
              <a:t>Since then, </a:t>
            </a:r>
            <a:r>
              <a:rPr lang="en-US" sz="1200" b="1" kern="1200" dirty="0">
                <a:solidFill>
                  <a:schemeClr val="tx1"/>
                </a:solidFill>
                <a:effectLst/>
                <a:latin typeface="+mn-lt"/>
                <a:ea typeface="+mn-ea"/>
                <a:cs typeface="+mn-cs"/>
              </a:rPr>
              <a:t>more than </a:t>
            </a:r>
            <a:r>
              <a:rPr lang="en-US" sz="1200" b="1" kern="1200" dirty="0" smtClean="0">
                <a:solidFill>
                  <a:schemeClr val="tx1"/>
                </a:solidFill>
                <a:effectLst/>
                <a:latin typeface="+mn-lt"/>
                <a:ea typeface="+mn-ea"/>
                <a:cs typeface="+mn-cs"/>
              </a:rPr>
              <a:t>1600 </a:t>
            </a:r>
            <a:r>
              <a:rPr lang="en-US" sz="1200" b="1" kern="1200" dirty="0">
                <a:solidFill>
                  <a:schemeClr val="tx1"/>
                </a:solidFill>
                <a:effectLst/>
                <a:latin typeface="+mn-lt"/>
                <a:ea typeface="+mn-ea"/>
                <a:cs typeface="+mn-cs"/>
              </a:rPr>
              <a:t>patients have been implanted there</a:t>
            </a:r>
            <a:r>
              <a:rPr lang="en-US" sz="1200" kern="1200" dirty="0">
                <a:solidFill>
                  <a:schemeClr val="tx1"/>
                </a:solidFill>
                <a:effectLst/>
                <a:latin typeface="+mn-lt"/>
                <a:ea typeface="+mn-ea"/>
                <a:cs typeface="+mn-cs"/>
              </a:rPr>
              <a:t>, led by the Head of the Department of Otolaryngology, Dr. Angel Ramos Macías, co-author of this work.</a:t>
            </a:r>
            <a:endParaRPr lang="en-US" dirty="0"/>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sz="1200" kern="1200" dirty="0">
                <a:solidFill>
                  <a:schemeClr val="tx1"/>
                </a:solidFill>
                <a:effectLst/>
                <a:latin typeface="+mn-lt"/>
                <a:ea typeface="+mn-ea"/>
                <a:cs typeface="+mn-cs"/>
              </a:rPr>
              <a:t>What actually stimulates the auditory nerve is the </a:t>
            </a:r>
            <a:r>
              <a:rPr lang="en-US" sz="1200" b="1" kern="1200" dirty="0">
                <a:solidFill>
                  <a:schemeClr val="tx1"/>
                </a:solidFill>
                <a:effectLst/>
                <a:latin typeface="+mn-lt"/>
                <a:ea typeface="+mn-ea"/>
                <a:cs typeface="+mn-cs"/>
              </a:rPr>
              <a:t>electrode array</a:t>
            </a:r>
            <a:r>
              <a:rPr lang="en-US" sz="1200" kern="1200" dirty="0">
                <a:solidFill>
                  <a:schemeClr val="tx1"/>
                </a:solidFill>
                <a:effectLst/>
                <a:latin typeface="+mn-lt"/>
                <a:ea typeface="+mn-ea"/>
                <a:cs typeface="+mn-cs"/>
              </a:rPr>
              <a:t>, (left figure) which is inserted into the cochlea. This array contains a </a:t>
            </a:r>
            <a:r>
              <a:rPr lang="en-US" sz="1200" b="1" kern="1200" dirty="0">
                <a:solidFill>
                  <a:schemeClr val="tx1"/>
                </a:solidFill>
                <a:effectLst/>
                <a:latin typeface="+mn-lt"/>
                <a:ea typeface="+mn-ea"/>
                <a:cs typeface="+mn-cs"/>
              </a:rPr>
              <a:t>series of metallic contacts (electrodes)</a:t>
            </a:r>
            <a:r>
              <a:rPr lang="en-US" sz="1200" kern="1200" dirty="0">
                <a:solidFill>
                  <a:schemeClr val="tx1"/>
                </a:solidFill>
                <a:effectLst/>
                <a:latin typeface="+mn-lt"/>
                <a:ea typeface="+mn-ea"/>
                <a:cs typeface="+mn-cs"/>
              </a:rPr>
              <a:t>, which are placed along the cochlea, following its organization in frequencies.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in the right figure, the </a:t>
            </a:r>
            <a:r>
              <a:rPr lang="en-US" sz="1200" b="1" kern="1200" dirty="0">
                <a:solidFill>
                  <a:schemeClr val="tx1"/>
                </a:solidFill>
                <a:effectLst/>
                <a:latin typeface="+mn-lt"/>
                <a:ea typeface="+mn-ea"/>
                <a:cs typeface="+mn-cs"/>
              </a:rPr>
              <a:t>sound is broken down into different frequency bands, each of which is assigned to a channel</a:t>
            </a:r>
            <a:r>
              <a:rPr lang="en-US"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481263" y="538163"/>
            <a:ext cx="4791075" cy="2695575"/>
          </a:xfrm>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In any stimulation strategy to configure the cochlear implant, the relationships between the intensities and voltages of the implant electrodes must be measured, which allows the Z- </a:t>
            </a:r>
            <a:r>
              <a:rPr lang="en-US" sz="1200" kern="1200" dirty="0" err="1">
                <a:solidFill>
                  <a:schemeClr val="tx1"/>
                </a:solidFill>
                <a:effectLst/>
                <a:latin typeface="+mn-lt"/>
                <a:ea typeface="+mn-ea"/>
                <a:cs typeface="+mn-cs"/>
              </a:rPr>
              <a:t>transimpendance</a:t>
            </a:r>
            <a:r>
              <a:rPr lang="en-US" sz="1200" kern="1200" dirty="0">
                <a:solidFill>
                  <a:schemeClr val="tx1"/>
                </a:solidFill>
                <a:effectLst/>
                <a:latin typeface="+mn-lt"/>
                <a:ea typeface="+mn-ea"/>
                <a:cs typeface="+mn-cs"/>
              </a:rPr>
              <a:t> matrix to be obtained clinically.</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Monopolar Stimulation, </a:t>
            </a:r>
            <a:r>
              <a:rPr lang="en-GB" sz="1200" kern="1200" dirty="0">
                <a:solidFill>
                  <a:schemeClr val="tx1"/>
                </a:solidFill>
                <a:effectLst/>
                <a:latin typeface="+mn-lt"/>
                <a:ea typeface="+mn-ea"/>
                <a:cs typeface="+mn-cs"/>
              </a:rPr>
              <a:t>the most common strategy, each channel is associated with a single electrode (in green in the left cochlea), which is simple. Electrical current is delivered only from the primary active intracochlear electrode to an extracochlear ground. </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major limitation is that the greater dispersion of excitation results in less precise stimulation of auditory nerve </a:t>
            </a:r>
            <a:r>
              <a:rPr lang="en-US" sz="1200" kern="1200" dirty="0" err="1">
                <a:solidFill>
                  <a:schemeClr val="tx1"/>
                </a:solidFill>
                <a:effectLst/>
                <a:latin typeface="+mn-lt"/>
                <a:ea typeface="+mn-ea"/>
                <a:cs typeface="+mn-cs"/>
              </a:rPr>
              <a:t>fibres</a:t>
            </a:r>
            <a:r>
              <a:rPr lang="en-US" sz="1200" kern="1200" dirty="0">
                <a:solidFill>
                  <a:schemeClr val="tx1"/>
                </a:solidFill>
                <a:effectLst/>
                <a:latin typeface="+mn-lt"/>
                <a:ea typeface="+mn-ea"/>
                <a:cs typeface="+mn-cs"/>
              </a:rPr>
              <a:t>. This may reduce frequency resolution, and speech perception in noisy environments.</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Multipolar Stimulation</a:t>
            </a:r>
            <a:r>
              <a:rPr lang="en-GB" sz="1200" kern="1200" dirty="0">
                <a:solidFill>
                  <a:schemeClr val="tx1"/>
                </a:solidFill>
                <a:effectLst/>
                <a:latin typeface="+mn-lt"/>
                <a:ea typeface="+mn-ea"/>
                <a:cs typeface="+mn-cs"/>
              </a:rPr>
              <a:t>, each channel is associated with a set of electrodes (in green and blue in the right cochlea).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main advantages, this results in more focused stimulation with better pitch resolution and potentially better speech understanding in noise or music perception; and reduced interaction between channels. As a limitation, higher </a:t>
            </a:r>
            <a:r>
              <a:rPr lang="en-GB" sz="1200" kern="1200" dirty="0" smtClean="0">
                <a:solidFill>
                  <a:schemeClr val="tx1"/>
                </a:solidFill>
                <a:effectLst/>
                <a:latin typeface="+mn-lt"/>
                <a:ea typeface="+mn-ea"/>
                <a:cs typeface="+mn-cs"/>
              </a:rPr>
              <a:t>power consumption </a:t>
            </a:r>
            <a:r>
              <a:rPr lang="en-GB" sz="1200" kern="1200" dirty="0">
                <a:solidFill>
                  <a:schemeClr val="tx1"/>
                </a:solidFill>
                <a:effectLst/>
                <a:latin typeface="+mn-lt"/>
                <a:ea typeface="+mn-ea"/>
                <a:cs typeface="+mn-cs"/>
              </a:rPr>
              <a:t>is needed.</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state of the art of multipolar stimulation is phased array, where the currents injected into the electrodes allow a non-zero electrical potential value to be obtained at the primary active electrode and zero at the rest, as shown in the right scheme. </a:t>
            </a:r>
            <a:r>
              <a:rPr lang="en-US" sz="1200" kern="1200" dirty="0" smtClean="0">
                <a:solidFill>
                  <a:schemeClr val="tx1"/>
                </a:solidFill>
                <a:effectLst/>
                <a:latin typeface="+mn-lt"/>
                <a:ea typeface="+mn-ea"/>
                <a:cs typeface="+mn-cs"/>
              </a:rPr>
              <a:t>From </a:t>
            </a:r>
            <a:r>
              <a:rPr lang="en-US" sz="1200" kern="1200" dirty="0">
                <a:solidFill>
                  <a:schemeClr val="tx1"/>
                </a:solidFill>
                <a:effectLst/>
                <a:latin typeface="+mn-lt"/>
                <a:ea typeface="+mn-ea"/>
                <a:cs typeface="+mn-cs"/>
              </a:rPr>
              <a:t>the inverse transimpedance matrix, the above calculation is straightforward.</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55670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481263" y="538163"/>
            <a:ext cx="4791075" cy="2695575"/>
          </a:xfrm>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We will use a </a:t>
            </a:r>
            <a:r>
              <a:rPr lang="en-US" sz="1200" b="1" kern="1200" dirty="0" smtClean="0">
                <a:solidFill>
                  <a:schemeClr val="tx1"/>
                </a:solidFill>
                <a:effectLst/>
                <a:latin typeface="+mn-lt"/>
                <a:ea typeface="+mn-ea"/>
                <a:cs typeface="+mn-cs"/>
              </a:rPr>
              <a:t>Finite Element Model </a:t>
            </a:r>
            <a:r>
              <a:rPr lang="en-US" sz="1200" b="1" kern="1200" dirty="0">
                <a:solidFill>
                  <a:schemeClr val="tx1"/>
                </a:solidFill>
                <a:effectLst/>
                <a:latin typeface="+mn-lt"/>
                <a:ea typeface="+mn-ea"/>
                <a:cs typeface="+mn-cs"/>
              </a:rPr>
              <a:t>(FEM) to calculate the electrical current densities at the location of the neurons</a:t>
            </a:r>
            <a:r>
              <a:rPr lang="en-US" sz="1200" kern="1200" dirty="0">
                <a:solidFill>
                  <a:schemeClr val="tx1"/>
                </a:solidFill>
                <a:effectLst/>
                <a:latin typeface="+mn-lt"/>
                <a:ea typeface="+mn-ea"/>
                <a:cs typeface="+mn-cs"/>
              </a:rPr>
              <a:t>, to be able to determine the focusing of each stimulation strategy.</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FEM model is governed by Laplace's equation, being sigma the electrical conductivity and phi the electrical potential. The geometries involved are (left figure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 surrounding</a:t>
            </a:r>
            <a:r>
              <a:rPr lang="en-US" sz="1200" kern="1200" dirty="0" smtClean="0">
                <a:solidFill>
                  <a:schemeClr val="tx1"/>
                </a:solidFill>
                <a:effectLst/>
                <a:latin typeface="+mn-lt"/>
                <a:ea typeface="+mn-ea"/>
                <a:cs typeface="+mn-cs"/>
              </a:rPr>
              <a:t> sphere, </a:t>
            </a:r>
            <a:r>
              <a:rPr lang="en-US" sz="1200" kern="1200" dirty="0">
                <a:solidFill>
                  <a:schemeClr val="tx1"/>
                </a:solidFill>
                <a:effectLst/>
                <a:latin typeface="+mn-lt"/>
                <a:ea typeface="+mn-ea"/>
                <a:cs typeface="+mn-cs"/>
              </a:rPr>
              <a:t>the cochlea, and the reference electrode; and continuing in the right zoomed figure, the virtual neurons, and the electrode array with the electrodes (in red).</a:t>
            </a:r>
            <a:endParaRPr lang="es-E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conductivities of sphere, cortical bone and </a:t>
            </a:r>
            <a:r>
              <a:rPr lang="en-US" sz="1200" kern="1200" dirty="0" err="1">
                <a:solidFill>
                  <a:schemeClr val="tx1"/>
                </a:solidFill>
                <a:effectLst/>
                <a:latin typeface="+mn-lt"/>
                <a:ea typeface="+mn-ea"/>
                <a:cs typeface="+mn-cs"/>
              </a:rPr>
              <a:t>perilimph</a:t>
            </a:r>
            <a:r>
              <a:rPr lang="en-US" sz="1200" kern="1200" dirty="0">
                <a:solidFill>
                  <a:schemeClr val="tx1"/>
                </a:solidFill>
                <a:effectLst/>
                <a:latin typeface="+mn-lt"/>
                <a:ea typeface="+mn-ea"/>
                <a:cs typeface="+mn-cs"/>
              </a:rPr>
              <a:t> will be adjusted to produce a model match of the clinically measured transimpedance matrix, as explained next.</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24501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FEM is fitted using a Kriging surrogate assisted differential evolution</a:t>
            </a:r>
            <a:r>
              <a:rPr lang="en-US" sz="1200" kern="1200" dirty="0">
                <a:solidFill>
                  <a:schemeClr val="tx1"/>
                </a:solidFill>
                <a:effectLst/>
                <a:latin typeface="+mn-lt"/>
                <a:ea typeface="+mn-ea"/>
                <a:cs typeface="+mn-cs"/>
              </a:rPr>
              <a:t>. The genes of the chromosome are the values of the 3 conductivities and the objective function to minimize consists in the Frobenius norm of the difference of the clinical and FEM transimpedance matrices. The table shows the optimal conductivity values and mean errors per matrix input in the two tested cochleae, which </a:t>
            </a:r>
            <a:r>
              <a:rPr lang="en-US" sz="1200" b="1" kern="1200" dirty="0">
                <a:solidFill>
                  <a:schemeClr val="tx1"/>
                </a:solidFill>
                <a:effectLst/>
                <a:latin typeface="+mn-lt"/>
                <a:ea typeface="+mn-ea"/>
                <a:cs typeface="+mn-cs"/>
              </a:rPr>
              <a:t>allow an efficient fit of the FEM model to the clinical data.</a:t>
            </a:r>
            <a:endParaRPr lang="es-ES" sz="1200" b="1"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b="1" kern="1200" dirty="0" err="1">
                <a:solidFill>
                  <a:schemeClr val="tx1"/>
                </a:solidFill>
                <a:effectLst/>
                <a:latin typeface="+mn-lt"/>
                <a:ea typeface="+mn-ea"/>
                <a:cs typeface="+mn-cs"/>
              </a:rPr>
              <a:t>usefullness</a:t>
            </a:r>
            <a:r>
              <a:rPr lang="en-US" sz="1200" b="1" kern="1200" dirty="0">
                <a:solidFill>
                  <a:schemeClr val="tx1"/>
                </a:solidFill>
                <a:effectLst/>
                <a:latin typeface="+mn-lt"/>
                <a:ea typeface="+mn-ea"/>
                <a:cs typeface="+mn-cs"/>
              </a:rPr>
              <a:t> of the FEM model lies in calculating the current density distribution at the location of the neurons</a:t>
            </a:r>
            <a:r>
              <a:rPr lang="en-US" sz="1200" kern="1200" dirty="0">
                <a:solidFill>
                  <a:schemeClr val="tx1"/>
                </a:solidFill>
                <a:effectLst/>
                <a:latin typeface="+mn-lt"/>
                <a:ea typeface="+mn-ea"/>
                <a:cs typeface="+mn-cs"/>
              </a:rPr>
              <a:t>, taking as input the normalized electric current intensities at each of the 22 electrodes, and giving as output the normalized maximum electric current density distribution at the locations of the 151 </a:t>
            </a:r>
            <a:r>
              <a:rPr lang="en-US" sz="1200" kern="1200" dirty="0" smtClean="0">
                <a:solidFill>
                  <a:schemeClr val="tx1"/>
                </a:solidFill>
                <a:effectLst/>
                <a:latin typeface="+mn-lt"/>
                <a:ea typeface="+mn-ea"/>
                <a:cs typeface="+mn-cs"/>
              </a:rPr>
              <a:t>neurons. The </a:t>
            </a:r>
            <a:r>
              <a:rPr lang="en-US" sz="1200" kern="1200" dirty="0">
                <a:solidFill>
                  <a:schemeClr val="tx1"/>
                </a:solidFill>
                <a:effectLst/>
                <a:latin typeface="+mn-lt"/>
                <a:ea typeface="+mn-ea"/>
                <a:cs typeface="+mn-cs"/>
              </a:rPr>
              <a:t>case of </a:t>
            </a:r>
            <a:r>
              <a:rPr lang="en-US" sz="1200" kern="1200" dirty="0" err="1">
                <a:solidFill>
                  <a:schemeClr val="tx1"/>
                </a:solidFill>
                <a:effectLst/>
                <a:latin typeface="+mn-lt"/>
                <a:ea typeface="+mn-ea"/>
                <a:cs typeface="+mn-cs"/>
              </a:rPr>
              <a:t>monopolar</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stimulation is shown. </a:t>
            </a:r>
            <a:endParaRPr lang="es-ES" dirty="0"/>
          </a:p>
        </p:txBody>
      </p:sp>
      <p:sp>
        <p:nvSpPr>
          <p:cNvPr id="4" name="Marcador de número de diapositiva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55870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r>
              <a:rPr lang="en-US" sz="1200" b="1" kern="1200" dirty="0">
                <a:solidFill>
                  <a:schemeClr val="tx1"/>
                </a:solidFill>
                <a:effectLst/>
                <a:latin typeface="+mn-lt"/>
                <a:ea typeface="+mn-ea"/>
                <a:cs typeface="+mn-cs"/>
              </a:rPr>
              <a:t>The greater the focusing, the less interaction between channels (less crosstalk), and therefore expected higher hearing resolution and ultimately auditory quality</a:t>
            </a:r>
            <a:r>
              <a:rPr lang="en-US"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current density profile with a steeper decrease as we move away from the target neurons indicates greater focusing than another profile with a gentler decrease.</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in the </a:t>
            </a:r>
            <a:r>
              <a:rPr lang="en-US" sz="1200" kern="1200" dirty="0" smtClean="0">
                <a:solidFill>
                  <a:schemeClr val="tx1"/>
                </a:solidFill>
                <a:effectLst/>
                <a:latin typeface="+mn-lt"/>
                <a:ea typeface="+mn-ea"/>
                <a:cs typeface="+mn-cs"/>
              </a:rPr>
              <a:t>figure </a:t>
            </a:r>
            <a:r>
              <a:rPr lang="en-US" sz="1200" kern="1200" dirty="0">
                <a:solidFill>
                  <a:schemeClr val="tx1"/>
                </a:solidFill>
                <a:effectLst/>
                <a:latin typeface="+mn-lt"/>
                <a:ea typeface="+mn-ea"/>
                <a:cs typeface="+mn-cs"/>
              </a:rPr>
              <a:t>for a </a:t>
            </a:r>
            <a:r>
              <a:rPr lang="en-US" sz="1200" kern="1200" dirty="0" smtClean="0">
                <a:solidFill>
                  <a:schemeClr val="tx1"/>
                </a:solidFill>
                <a:effectLst/>
                <a:latin typeface="+mn-lt"/>
                <a:ea typeface="+mn-ea"/>
                <a:cs typeface="+mn-cs"/>
              </a:rPr>
              <a:t>given threshold current density level </a:t>
            </a:r>
            <a:r>
              <a:rPr lang="en-US" sz="1200" kern="1200" dirty="0">
                <a:solidFill>
                  <a:schemeClr val="tx1"/>
                </a:solidFill>
                <a:effectLst/>
                <a:latin typeface="+mn-lt"/>
                <a:ea typeface="+mn-ea"/>
                <a:cs typeface="+mn-cs"/>
              </a:rPr>
              <a:t>j (green horizontal line), the violet signals show crosstalk, as seen in the lower violet horizontal line, while the more focused black signals do not</a:t>
            </a:r>
            <a:r>
              <a:rPr lang="en-US" sz="1200" kern="1200" dirty="0" smtClean="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481263" y="538163"/>
            <a:ext cx="4791075" cy="2695575"/>
          </a:xfrm>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Both </a:t>
            </a:r>
            <a:r>
              <a:rPr lang="en-US" sz="1200" b="1" kern="1200" dirty="0">
                <a:solidFill>
                  <a:schemeClr val="tx1"/>
                </a:solidFill>
                <a:effectLst/>
                <a:latin typeface="+mn-lt"/>
                <a:ea typeface="+mn-ea"/>
                <a:cs typeface="+mn-cs"/>
              </a:rPr>
              <a:t>maximizing focusing and minimizing </a:t>
            </a:r>
            <a:r>
              <a:rPr lang="en-US" sz="1200" b="1" kern="1200" dirty="0" smtClean="0">
                <a:solidFill>
                  <a:schemeClr val="tx1"/>
                </a:solidFill>
                <a:effectLst/>
                <a:latin typeface="+mn-lt"/>
                <a:ea typeface="+mn-ea"/>
                <a:cs typeface="+mn-cs"/>
              </a:rPr>
              <a:t>power are </a:t>
            </a:r>
            <a:r>
              <a:rPr lang="en-US" sz="1200" b="1" kern="1200" dirty="0">
                <a:solidFill>
                  <a:schemeClr val="tx1"/>
                </a:solidFill>
                <a:effectLst/>
                <a:latin typeface="+mn-lt"/>
                <a:ea typeface="+mn-ea"/>
                <a:cs typeface="+mn-cs"/>
              </a:rPr>
              <a:t>objectives in conflict of a multi-objective optimization</a:t>
            </a:r>
            <a:r>
              <a:rPr lang="en-US"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design variables </a:t>
            </a:r>
            <a:r>
              <a:rPr lang="en-US" sz="1200" kern="1200" dirty="0" smtClean="0">
                <a:solidFill>
                  <a:schemeClr val="tx1"/>
                </a:solidFill>
                <a:effectLst/>
                <a:latin typeface="+mn-lt"/>
                <a:ea typeface="+mn-ea"/>
                <a:cs typeface="+mn-cs"/>
              </a:rPr>
              <a:t>are </a:t>
            </a:r>
            <a:r>
              <a:rPr lang="en-US" sz="1200" kern="1200" dirty="0">
                <a:solidFill>
                  <a:schemeClr val="tx1"/>
                </a:solidFill>
                <a:effectLst/>
                <a:latin typeface="+mn-lt"/>
                <a:ea typeface="+mn-ea"/>
                <a:cs typeface="+mn-cs"/>
              </a:rPr>
              <a:t>the vector of normalized electrical currents at each of the electrodes.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location space of the virtual neurons is partitioned, assigning each to the electrode with its closest position. Ideally, each electrode will stimulate only the region of </a:t>
            </a:r>
            <a:r>
              <a:rPr lang="en-US" sz="1200" kern="1200" dirty="0" smtClean="0">
                <a:solidFill>
                  <a:schemeClr val="tx1"/>
                </a:solidFill>
                <a:effectLst/>
                <a:latin typeface="+mn-lt"/>
                <a:ea typeface="+mn-ea"/>
                <a:cs typeface="+mn-cs"/>
              </a:rPr>
              <a:t>m </a:t>
            </a:r>
            <a:r>
              <a:rPr lang="en-US" sz="1200" kern="1200" dirty="0">
                <a:solidFill>
                  <a:schemeClr val="tx1"/>
                </a:solidFill>
                <a:effectLst/>
                <a:latin typeface="+mn-lt"/>
                <a:ea typeface="+mn-ea"/>
                <a:cs typeface="+mn-cs"/>
              </a:rPr>
              <a:t>neurons closest to it.</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objective function to minimize is the dispersion F, which consists of the sum of the differences between the current density distribution generated by the FEM, </a:t>
            </a:r>
            <a:r>
              <a:rPr lang="en-US" sz="1200" kern="1200" dirty="0" err="1">
                <a:solidFill>
                  <a:schemeClr val="tx1"/>
                </a:solidFill>
                <a:effectLst/>
                <a:latin typeface="+mn-lt"/>
                <a:ea typeface="+mn-ea"/>
                <a:cs typeface="+mn-cs"/>
              </a:rPr>
              <a:t>jmax</a:t>
            </a:r>
            <a:r>
              <a:rPr lang="en-US" sz="1200" kern="1200" dirty="0">
                <a:solidFill>
                  <a:schemeClr val="tx1"/>
                </a:solidFill>
                <a:effectLst/>
                <a:latin typeface="+mn-lt"/>
                <a:ea typeface="+mn-ea"/>
                <a:cs typeface="+mn-cs"/>
              </a:rPr>
              <a:t> (curved black line in the figure), and the ideal </a:t>
            </a:r>
            <a:r>
              <a:rPr lang="en-US" sz="1200" kern="1200" dirty="0" smtClean="0">
                <a:solidFill>
                  <a:schemeClr val="tx1"/>
                </a:solidFill>
                <a:effectLst/>
                <a:latin typeface="+mn-lt"/>
                <a:ea typeface="+mn-ea"/>
                <a:cs typeface="+mn-cs"/>
              </a:rPr>
              <a:t>(red </a:t>
            </a:r>
            <a:r>
              <a:rPr lang="en-US" sz="1200" kern="1200" dirty="0">
                <a:solidFill>
                  <a:schemeClr val="tx1"/>
                </a:solidFill>
                <a:effectLst/>
                <a:latin typeface="+mn-lt"/>
                <a:ea typeface="+mn-ea"/>
                <a:cs typeface="+mn-cs"/>
              </a:rPr>
              <a:t>line in the figure). Those differences are represented by the yellow and blue lines and </a:t>
            </a:r>
            <a:r>
              <a:rPr lang="en-US" sz="1200" kern="1200" dirty="0" smtClean="0">
                <a:solidFill>
                  <a:schemeClr val="tx1"/>
                </a:solidFill>
                <a:effectLst/>
                <a:latin typeface="+mn-lt"/>
                <a:ea typeface="+mn-ea"/>
                <a:cs typeface="+mn-cs"/>
              </a:rPr>
              <a:t>terms. </a:t>
            </a:r>
            <a:r>
              <a:rPr lang="en-US" sz="1200" kern="1200" dirty="0">
                <a:solidFill>
                  <a:schemeClr val="tx1"/>
                </a:solidFill>
                <a:effectLst/>
                <a:latin typeface="+mn-lt"/>
                <a:ea typeface="+mn-ea"/>
                <a:cs typeface="+mn-cs"/>
              </a:rPr>
              <a:t>As an alternative to minimizing the dispersion F, the maximization of focusing Fc is formulated.</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objective function to minimize is the power consumption.</a:t>
            </a:r>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12818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A15DD1-1912-4E9E-8A16-C55BEC3E1DDB}"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DCAC28-652C-414C-BFE9-1628B6D8595F}"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4C03C-1E61-4E22-B50A-77656DEBFB31}"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Marcador de fecha 9">
            <a:extLst>
              <a:ext uri="{FF2B5EF4-FFF2-40B4-BE49-F238E27FC236}">
                <a16:creationId xmlns:a16="http://schemas.microsoft.com/office/drawing/2014/main" id="{C9DEBC58-D219-6E80-6FE9-47E6E4D5FA6D}"/>
              </a:ext>
            </a:extLst>
          </p:cNvPr>
          <p:cNvSpPr>
            <a:spLocks noGrp="1"/>
          </p:cNvSpPr>
          <p:nvPr>
            <p:ph type="dt" sz="half" idx="10"/>
          </p:nvPr>
        </p:nvSpPr>
        <p:spPr/>
        <p:txBody>
          <a:bodyPr/>
          <a:lstStyle/>
          <a:p>
            <a:fld id="{07E35FFB-5211-4B9D-8FA1-C3DE062BB377}" type="datetime1">
              <a:rPr lang="en-US" smtClean="0"/>
              <a:t>6/27/2025</a:t>
            </a:fld>
            <a:endParaRPr lang="en-US"/>
          </a:p>
        </p:txBody>
      </p:sp>
      <p:sp>
        <p:nvSpPr>
          <p:cNvPr id="11" name="Marcador de pie de página 10">
            <a:extLst>
              <a:ext uri="{FF2B5EF4-FFF2-40B4-BE49-F238E27FC236}">
                <a16:creationId xmlns:a16="http://schemas.microsoft.com/office/drawing/2014/main" id="{C922ADD5-3E98-E021-2819-57A9EE0864A2}"/>
              </a:ext>
            </a:extLst>
          </p:cNvPr>
          <p:cNvSpPr>
            <a:spLocks noGrp="1"/>
          </p:cNvSpPr>
          <p:nvPr>
            <p:ph type="ftr" sz="quarter" idx="11"/>
          </p:nvPr>
        </p:nvSpPr>
        <p:spPr/>
        <p:txBody>
          <a:bodyPr/>
          <a:lstStyle/>
          <a:p>
            <a:endParaRPr lang="en-US"/>
          </a:p>
        </p:txBody>
      </p:sp>
      <p:sp>
        <p:nvSpPr>
          <p:cNvPr id="12" name="Marcador de número de diapositiva 11">
            <a:extLst>
              <a:ext uri="{FF2B5EF4-FFF2-40B4-BE49-F238E27FC236}">
                <a16:creationId xmlns:a16="http://schemas.microsoft.com/office/drawing/2014/main" id="{C0279645-E05D-781A-A82C-0E4061D9C27B}"/>
              </a:ext>
            </a:extLst>
          </p:cNvPr>
          <p:cNvSpPr>
            <a:spLocks noGrp="1"/>
          </p:cNvSpPr>
          <p:nvPr>
            <p:ph type="sldNum" sz="quarter" idx="12"/>
          </p:nvPr>
        </p:nvSpPr>
        <p:spPr/>
        <p:txBody>
          <a:bodyPr/>
          <a:lstStyle/>
          <a:p>
            <a:fld id="{2ACFB95D-5099-40B4-AFF9-C2F4600AF827}" type="slidenum">
              <a:rPr lang="en-US" smtClean="0"/>
              <a:pPr/>
              <a:t>‹Nº›</a:t>
            </a:fld>
            <a:fld id="{86DCA6BF-062D-43EB-96F0-D65905318DCB}" type="slidenum">
              <a:rPr lang="en-US" smtClean="0"/>
              <a:pPr/>
              <a:t>‹Nº›</a:t>
            </a:fld>
            <a:endParaRPr lang="en-US" dirty="0"/>
          </a:p>
        </p:txBody>
      </p:sp>
      <p:sp>
        <p:nvSpPr>
          <p:cNvPr id="13" name="Título 12">
            <a:extLst>
              <a:ext uri="{FF2B5EF4-FFF2-40B4-BE49-F238E27FC236}">
                <a16:creationId xmlns:a16="http://schemas.microsoft.com/office/drawing/2014/main" id="{66EA288C-8586-7DDA-4C6E-241E835652FA}"/>
              </a:ext>
            </a:extLst>
          </p:cNvPr>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154165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0B45B-E13F-4C7B-8805-099CFE5B1B84}"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24298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53358-31FE-435C-A18E-09C9CF3F0136}"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6388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CD667B-11C6-4E96-B8AB-4B8AD1AE790C}"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750144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F1DBCB-E3FD-4514-BE9C-600481F7E0A9}" type="datetime1">
              <a:rPr lang="en-US" smtClean="0"/>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165968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0AEDA5-1684-44B4-84A5-F2B0878B7C02}" type="datetime1">
              <a:rPr lang="en-US" smtClean="0"/>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91625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26AF3-0391-45F3-BFF0-8F8067D0A1EA}" type="datetime1">
              <a:rPr lang="en-US" smtClean="0"/>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lvl1pPr>
          </a:lstStyle>
          <a:p>
            <a:fld id="{D2E00D46-D6CA-4169-B17E-E79643882BDF}" type="slidenum">
              <a:rPr lang="en-US" smtClean="0"/>
              <a:pPr/>
              <a:t>‹Nº›</a:t>
            </a:fld>
            <a:endParaRPr lang="en-US" dirty="0"/>
          </a:p>
        </p:txBody>
      </p:sp>
    </p:spTree>
    <p:extLst>
      <p:ext uri="{BB962C8B-B14F-4D97-AF65-F5344CB8AC3E}">
        <p14:creationId xmlns:p14="http://schemas.microsoft.com/office/powerpoint/2010/main" val="3267057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6E0684-3BBD-4273-891F-E4AF090F7D48}"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32701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7F606C-A63F-4ADF-B125-80063E73C665}"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7FB9F4-EC39-4410-8890-B1C415E5D73C}"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85757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BCF95-73DF-4FC9-AB0F-91CD80AE4AD4}"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04181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EA3BF-02EE-4CC6-A16F-4E19D81A82B7}"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2292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CFE83C-9406-4AD1-8281-118B60A63037}" type="datetime1">
              <a:rPr lang="en-US" smtClean="0"/>
              <a:t>6/27/2025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BCC24C-00F4-459C-9051-0E85D1F642DE}"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94B103-635F-479A-874D-9CDA83233C57}" type="datetime1">
              <a:rPr lang="en-US" smtClean="0"/>
              <a:t>6/27/2025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D5CB23-A4A4-43B3-B34D-7CB5A9F06065}" type="datetime1">
              <a:rPr lang="en-US" smtClean="0"/>
              <a:t>6/27/2025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A891C-0B58-4E22-A5FC-7B6DF65AE4A0}" type="datetime1">
              <a:rPr lang="en-US" smtClean="0"/>
              <a:t>6/27/2025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lvl1pPr>
          </a:lstStyle>
          <a:p>
            <a:fld id="{D2E00D46-D6CA-4169-B17E-E79643882BDF}"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F626CD-6A54-4909-BDC9-C29B7927E3FF}"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D8CB68-93AE-4B20-A45D-1B821D3962DE}" type="datetime1">
              <a:rPr lang="en-US" smtClean="0"/>
              <a:t>6/27/2025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1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jpeg"/><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402FC-0A0A-4FE8-98AE-8E78D8020B81}" type="datetime1">
              <a:rPr lang="en-US" smtClean="0"/>
              <a:t>6/27/2025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7" name="Group 19"/>
          <p:cNvGrpSpPr/>
          <p:nvPr userDrawn="1"/>
        </p:nvGrpSpPr>
        <p:grpSpPr>
          <a:xfrm>
            <a:off x="2352985" y="8852355"/>
            <a:ext cx="13496615" cy="1434645"/>
            <a:chOff x="0" y="0"/>
            <a:chExt cx="17995486" cy="1912861"/>
          </a:xfrm>
        </p:grpSpPr>
        <p:grpSp>
          <p:nvGrpSpPr>
            <p:cNvPr id="8" name="Group 20"/>
            <p:cNvGrpSpPr>
              <a:grpSpLocks noChangeAspect="1"/>
            </p:cNvGrpSpPr>
            <p:nvPr/>
          </p:nvGrpSpPr>
          <p:grpSpPr>
            <a:xfrm>
              <a:off x="0" y="0"/>
              <a:ext cx="2107382" cy="1840478"/>
              <a:chOff x="0" y="0"/>
              <a:chExt cx="1893888" cy="1654023"/>
            </a:xfrm>
          </p:grpSpPr>
          <p:sp>
            <p:nvSpPr>
              <p:cNvPr id="16" name="Freeform 21"/>
              <p:cNvSpPr/>
              <p:nvPr/>
            </p:nvSpPr>
            <p:spPr>
              <a:xfrm>
                <a:off x="0" y="0"/>
                <a:ext cx="1893951" cy="1654048"/>
              </a:xfrm>
              <a:custGeom>
                <a:avLst/>
                <a:gdLst/>
                <a:ahLst/>
                <a:cxnLst/>
                <a:rect l="l" t="t" r="r" b="b"/>
                <a:pathLst>
                  <a:path w="1893951" h="1654048">
                    <a:moveTo>
                      <a:pt x="0" y="0"/>
                    </a:moveTo>
                    <a:lnTo>
                      <a:pt x="1893951" y="0"/>
                    </a:lnTo>
                    <a:lnTo>
                      <a:pt x="1893951" y="1654048"/>
                    </a:lnTo>
                    <a:lnTo>
                      <a:pt x="0" y="1654048"/>
                    </a:lnTo>
                    <a:lnTo>
                      <a:pt x="0" y="0"/>
                    </a:lnTo>
                    <a:close/>
                  </a:path>
                </a:pathLst>
              </a:custGeom>
              <a:blipFill>
                <a:blip r:embed="rId13"/>
                <a:stretch>
                  <a:fillRect l="-61" r="-58" b="1"/>
                </a:stretch>
              </a:blipFill>
            </p:spPr>
          </p:sp>
        </p:grpSp>
        <p:grpSp>
          <p:nvGrpSpPr>
            <p:cNvPr id="9" name="Group 22"/>
            <p:cNvGrpSpPr>
              <a:grpSpLocks noChangeAspect="1"/>
            </p:cNvGrpSpPr>
            <p:nvPr/>
          </p:nvGrpSpPr>
          <p:grpSpPr>
            <a:xfrm>
              <a:off x="2844656" y="653953"/>
              <a:ext cx="4176414" cy="1258907"/>
              <a:chOff x="-125956" y="-1"/>
              <a:chExt cx="2969895" cy="895223"/>
            </a:xfrm>
          </p:grpSpPr>
          <p:sp>
            <p:nvSpPr>
              <p:cNvPr id="15" name="Freeform 23"/>
              <p:cNvSpPr/>
              <p:nvPr/>
            </p:nvSpPr>
            <p:spPr>
              <a:xfrm>
                <a:off x="-125956" y="-1"/>
                <a:ext cx="2969895" cy="895223"/>
              </a:xfrm>
              <a:custGeom>
                <a:avLst/>
                <a:gdLst/>
                <a:ahLst/>
                <a:cxnLst/>
                <a:rect l="l" t="t" r="r" b="b"/>
                <a:pathLst>
                  <a:path w="2969895" h="895223">
                    <a:moveTo>
                      <a:pt x="0" y="0"/>
                    </a:moveTo>
                    <a:lnTo>
                      <a:pt x="2969895" y="0"/>
                    </a:lnTo>
                    <a:lnTo>
                      <a:pt x="2969895" y="895223"/>
                    </a:lnTo>
                    <a:lnTo>
                      <a:pt x="0" y="895223"/>
                    </a:lnTo>
                    <a:lnTo>
                      <a:pt x="0" y="0"/>
                    </a:lnTo>
                    <a:close/>
                  </a:path>
                </a:pathLst>
              </a:custGeom>
              <a:blipFill>
                <a:blip r:embed="rId14"/>
                <a:stretch>
                  <a:fillRect r="-1" b="1"/>
                </a:stretch>
              </a:blipFill>
            </p:spPr>
          </p:sp>
        </p:grpSp>
        <p:grpSp>
          <p:nvGrpSpPr>
            <p:cNvPr id="10" name="Group 24"/>
            <p:cNvGrpSpPr>
              <a:grpSpLocks noChangeAspect="1"/>
            </p:cNvGrpSpPr>
            <p:nvPr/>
          </p:nvGrpSpPr>
          <p:grpSpPr>
            <a:xfrm>
              <a:off x="15636977" y="509293"/>
              <a:ext cx="2358509" cy="1403568"/>
              <a:chOff x="5350637" y="56"/>
              <a:chExt cx="1677162" cy="998093"/>
            </a:xfrm>
          </p:grpSpPr>
          <p:sp>
            <p:nvSpPr>
              <p:cNvPr id="14" name="Freeform 25"/>
              <p:cNvSpPr/>
              <p:nvPr/>
            </p:nvSpPr>
            <p:spPr>
              <a:xfrm>
                <a:off x="5350637" y="56"/>
                <a:ext cx="1677162" cy="998093"/>
              </a:xfrm>
              <a:custGeom>
                <a:avLst/>
                <a:gdLst/>
                <a:ahLst/>
                <a:cxnLst/>
                <a:rect l="l" t="t" r="r" b="b"/>
                <a:pathLst>
                  <a:path w="1677162" h="998093">
                    <a:moveTo>
                      <a:pt x="0" y="0"/>
                    </a:moveTo>
                    <a:lnTo>
                      <a:pt x="1677162" y="0"/>
                    </a:lnTo>
                    <a:lnTo>
                      <a:pt x="1677162" y="998093"/>
                    </a:lnTo>
                    <a:lnTo>
                      <a:pt x="0" y="998093"/>
                    </a:lnTo>
                    <a:lnTo>
                      <a:pt x="0" y="0"/>
                    </a:lnTo>
                    <a:close/>
                  </a:path>
                </a:pathLst>
              </a:custGeom>
              <a:blipFill>
                <a:blip r:embed="rId15"/>
                <a:stretch>
                  <a:fillRect b="-4"/>
                </a:stretch>
              </a:blipFill>
            </p:spPr>
          </p:sp>
        </p:grpSp>
        <p:grpSp>
          <p:nvGrpSpPr>
            <p:cNvPr id="11" name="Group 26"/>
            <p:cNvGrpSpPr>
              <a:grpSpLocks noChangeAspect="1"/>
            </p:cNvGrpSpPr>
            <p:nvPr/>
          </p:nvGrpSpPr>
          <p:grpSpPr>
            <a:xfrm>
              <a:off x="11874972" y="653953"/>
              <a:ext cx="3072514" cy="1131418"/>
              <a:chOff x="-3825887" y="-1"/>
              <a:chExt cx="3188462" cy="1174115"/>
            </a:xfrm>
          </p:grpSpPr>
          <p:sp>
            <p:nvSpPr>
              <p:cNvPr id="13" name="Freeform 27"/>
              <p:cNvSpPr/>
              <p:nvPr/>
            </p:nvSpPr>
            <p:spPr>
              <a:xfrm>
                <a:off x="-3825887" y="-1"/>
                <a:ext cx="3188462" cy="1174115"/>
              </a:xfrm>
              <a:custGeom>
                <a:avLst/>
                <a:gdLst/>
                <a:ahLst/>
                <a:cxnLst/>
                <a:rect l="l" t="t" r="r" b="b"/>
                <a:pathLst>
                  <a:path w="3188462" h="1174115">
                    <a:moveTo>
                      <a:pt x="0" y="0"/>
                    </a:moveTo>
                    <a:lnTo>
                      <a:pt x="3188462" y="0"/>
                    </a:lnTo>
                    <a:lnTo>
                      <a:pt x="3188462" y="1174115"/>
                    </a:lnTo>
                    <a:lnTo>
                      <a:pt x="0" y="1174115"/>
                    </a:lnTo>
                    <a:lnTo>
                      <a:pt x="0" y="0"/>
                    </a:lnTo>
                    <a:close/>
                  </a:path>
                </a:pathLst>
              </a:custGeom>
              <a:blipFill>
                <a:blip r:embed="rId16"/>
                <a:stretch>
                  <a:fillRect r="-241" b="1"/>
                </a:stretch>
              </a:blipFill>
            </p:spPr>
          </p:sp>
        </p:grpSp>
        <p:sp>
          <p:nvSpPr>
            <p:cNvPr id="12" name="Freeform 28"/>
            <p:cNvSpPr/>
            <p:nvPr/>
          </p:nvSpPr>
          <p:spPr>
            <a:xfrm>
              <a:off x="7830832" y="442546"/>
              <a:ext cx="3255855" cy="1470314"/>
            </a:xfrm>
            <a:custGeom>
              <a:avLst/>
              <a:gdLst/>
              <a:ahLst/>
              <a:cxnLst/>
              <a:rect l="l" t="t" r="r" b="b"/>
              <a:pathLst>
                <a:path w="3255854" h="1470314">
                  <a:moveTo>
                    <a:pt x="0" y="0"/>
                  </a:moveTo>
                  <a:lnTo>
                    <a:pt x="3255854" y="0"/>
                  </a:lnTo>
                  <a:lnTo>
                    <a:pt x="3255854" y="1470314"/>
                  </a:lnTo>
                  <a:lnTo>
                    <a:pt x="0" y="1470314"/>
                  </a:lnTo>
                  <a:lnTo>
                    <a:pt x="0" y="0"/>
                  </a:lnTo>
                  <a:close/>
                </a:path>
              </a:pathLst>
            </a:custGeom>
            <a:blipFill>
              <a:blip r:embed="rId17"/>
              <a:stretch>
                <a:fillRect l="-10850" t="-20778" r="-5289" b="-13169"/>
              </a:stretch>
            </a:blipFill>
          </p:spPr>
        </p:sp>
      </p:grpSp>
      <p:pic>
        <p:nvPicPr>
          <p:cNvPr id="17" name="Imagen 1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169" y="7658100"/>
            <a:ext cx="1390650" cy="2628900"/>
          </a:xfrm>
          <a:prstGeom prst="rect">
            <a:avLst/>
          </a:prstGeom>
        </p:spPr>
      </p:pic>
      <p:pic>
        <p:nvPicPr>
          <p:cNvPr id="18" name="Imagen 1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6916400" y="7658429"/>
            <a:ext cx="1390476" cy="2628571"/>
          </a:xfrm>
          <a:prstGeom prst="rect">
            <a:avLst/>
          </a:prstGeom>
        </p:spPr>
      </p:pic>
      <p:sp>
        <p:nvSpPr>
          <p:cNvPr id="6" name="Slide Number Placeholder 5"/>
          <p:cNvSpPr>
            <a:spLocks noGrp="1"/>
          </p:cNvSpPr>
          <p:nvPr>
            <p:ph type="sldNum" sz="quarter" idx="4"/>
          </p:nvPr>
        </p:nvSpPr>
        <p:spPr>
          <a:xfrm>
            <a:off x="16100608" y="9945893"/>
            <a:ext cx="21336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2ACFB95D-5099-40B4-AFF9-C2F4600AF827}" type="slidenum">
              <a:rPr lang="en-US" smtClean="0"/>
              <a:pPr/>
              <a:t>‹Nº›</a:t>
            </a:fld>
            <a:fld id="{86DCA6BF-062D-43EB-96F0-D65905318DCB}" type="slidenum">
              <a:rPr lang="en-US" smtClean="0"/>
              <a:pPr/>
              <a:t>‹Nº›</a:t>
            </a:fld>
            <a:endParaRPr lang="en-US" dirty="0"/>
          </a:p>
        </p:txBody>
      </p:sp>
      <p:grpSp>
        <p:nvGrpSpPr>
          <p:cNvPr id="19" name="Group 2">
            <a:extLst>
              <a:ext uri="{FF2B5EF4-FFF2-40B4-BE49-F238E27FC236}">
                <a16:creationId xmlns:a16="http://schemas.microsoft.com/office/drawing/2014/main" id="{B16F1806-D678-6E35-3D38-7E30E4E53B11}"/>
              </a:ext>
            </a:extLst>
          </p:cNvPr>
          <p:cNvGrpSpPr>
            <a:grpSpLocks noChangeAspect="1"/>
          </p:cNvGrpSpPr>
          <p:nvPr userDrawn="1"/>
        </p:nvGrpSpPr>
        <p:grpSpPr>
          <a:xfrm rot="5400000">
            <a:off x="-15478" y="-13494"/>
            <a:ext cx="2321719" cy="2290763"/>
            <a:chOff x="0" y="0"/>
            <a:chExt cx="2201334" cy="2171982"/>
          </a:xfrm>
        </p:grpSpPr>
        <p:sp>
          <p:nvSpPr>
            <p:cNvPr id="20" name="Freeform 3">
              <a:extLst>
                <a:ext uri="{FF2B5EF4-FFF2-40B4-BE49-F238E27FC236}">
                  <a16:creationId xmlns:a16="http://schemas.microsoft.com/office/drawing/2014/main" id="{7069CA5D-4DF0-3FA4-4406-0CA4CDFCA274}"/>
                </a:ext>
              </a:extLst>
            </p:cNvPr>
            <p:cNvSpPr/>
            <p:nvPr/>
          </p:nvSpPr>
          <p:spPr>
            <a:xfrm>
              <a:off x="0" y="0"/>
              <a:ext cx="2201291" cy="2171954"/>
            </a:xfrm>
            <a:custGeom>
              <a:avLst/>
              <a:gdLst/>
              <a:ahLst/>
              <a:cxnLst/>
              <a:rect l="l" t="t" r="r" b="b"/>
              <a:pathLst>
                <a:path w="2201291" h="2171954">
                  <a:moveTo>
                    <a:pt x="0" y="0"/>
                  </a:moveTo>
                  <a:lnTo>
                    <a:pt x="2201291" y="0"/>
                  </a:lnTo>
                  <a:lnTo>
                    <a:pt x="2201291" y="2171954"/>
                  </a:lnTo>
                  <a:lnTo>
                    <a:pt x="0" y="2171954"/>
                  </a:lnTo>
                  <a:lnTo>
                    <a:pt x="0" y="0"/>
                  </a:lnTo>
                  <a:close/>
                </a:path>
              </a:pathLst>
            </a:custGeom>
            <a:blipFill>
              <a:blip r:embed="rId20"/>
              <a:stretch>
                <a:fillRect r="-63" b="-1"/>
              </a:stretch>
            </a:blipFill>
          </p:spPr>
          <p:txBody>
            <a:bodyPr/>
            <a:lstStyle/>
            <a:p>
              <a:endParaRPr lang="es-E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CA82C-BF7D-4D61-B92D-4DFB4C8A7FB1}" type="datetime1">
              <a:rPr lang="en-US" smtClean="0"/>
              <a:t>6/27/2025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100608" y="9945893"/>
            <a:ext cx="21336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2ACFB95D-5099-40B4-AFF9-C2F4600AF827}" type="slidenum">
              <a:rPr lang="en-US" smtClean="0"/>
              <a:pPr/>
              <a:t>‹Nº›</a:t>
            </a:fld>
            <a:fld id="{86DCA6BF-062D-43EB-96F0-D65905318DCB}" type="slidenum">
              <a:rPr lang="en-US" smtClean="0"/>
              <a:pPr/>
              <a:t>‹Nº›</a:t>
            </a:fld>
            <a:endParaRPr lang="en-US" dirty="0"/>
          </a:p>
        </p:txBody>
      </p:sp>
      <p:grpSp>
        <p:nvGrpSpPr>
          <p:cNvPr id="19" name="Group 2">
            <a:extLst>
              <a:ext uri="{FF2B5EF4-FFF2-40B4-BE49-F238E27FC236}">
                <a16:creationId xmlns:a16="http://schemas.microsoft.com/office/drawing/2014/main" id="{7AC6202E-E34B-80A3-D814-BED0FB26902E}"/>
              </a:ext>
            </a:extLst>
          </p:cNvPr>
          <p:cNvGrpSpPr>
            <a:grpSpLocks noChangeAspect="1"/>
          </p:cNvGrpSpPr>
          <p:nvPr userDrawn="1"/>
        </p:nvGrpSpPr>
        <p:grpSpPr>
          <a:xfrm rot="5400000">
            <a:off x="-15478" y="-13494"/>
            <a:ext cx="2321719" cy="2290763"/>
            <a:chOff x="0" y="0"/>
            <a:chExt cx="2201334" cy="2171982"/>
          </a:xfrm>
        </p:grpSpPr>
        <p:sp>
          <p:nvSpPr>
            <p:cNvPr id="20" name="Freeform 3">
              <a:extLst>
                <a:ext uri="{FF2B5EF4-FFF2-40B4-BE49-F238E27FC236}">
                  <a16:creationId xmlns:a16="http://schemas.microsoft.com/office/drawing/2014/main" id="{80D00FCB-D327-74DD-0059-C7CC19399FD8}"/>
                </a:ext>
              </a:extLst>
            </p:cNvPr>
            <p:cNvSpPr/>
            <p:nvPr/>
          </p:nvSpPr>
          <p:spPr>
            <a:xfrm>
              <a:off x="0" y="0"/>
              <a:ext cx="2201291" cy="2171954"/>
            </a:xfrm>
            <a:custGeom>
              <a:avLst/>
              <a:gdLst/>
              <a:ahLst/>
              <a:cxnLst/>
              <a:rect l="l" t="t" r="r" b="b"/>
              <a:pathLst>
                <a:path w="2201291" h="2171954">
                  <a:moveTo>
                    <a:pt x="0" y="0"/>
                  </a:moveTo>
                  <a:lnTo>
                    <a:pt x="2201291" y="0"/>
                  </a:lnTo>
                  <a:lnTo>
                    <a:pt x="2201291" y="2171954"/>
                  </a:lnTo>
                  <a:lnTo>
                    <a:pt x="0" y="2171954"/>
                  </a:lnTo>
                  <a:lnTo>
                    <a:pt x="0" y="0"/>
                  </a:lnTo>
                  <a:close/>
                </a:path>
              </a:pathLst>
            </a:custGeom>
            <a:blipFill>
              <a:blip r:embed="rId13"/>
              <a:stretch>
                <a:fillRect r="-63" b="-1"/>
              </a:stretch>
            </a:blipFill>
          </p:spPr>
          <p:txBody>
            <a:bodyPr/>
            <a:lstStyle/>
            <a:p>
              <a:endParaRPr lang="es-ES"/>
            </a:p>
          </p:txBody>
        </p:sp>
      </p:grpSp>
      <p:grpSp>
        <p:nvGrpSpPr>
          <p:cNvPr id="39" name="Group 19">
            <a:extLst>
              <a:ext uri="{FF2B5EF4-FFF2-40B4-BE49-F238E27FC236}">
                <a16:creationId xmlns:a16="http://schemas.microsoft.com/office/drawing/2014/main" id="{E70408CD-A82A-D1DB-CB64-FFED58991827}"/>
              </a:ext>
            </a:extLst>
          </p:cNvPr>
          <p:cNvGrpSpPr/>
          <p:nvPr userDrawn="1"/>
        </p:nvGrpSpPr>
        <p:grpSpPr>
          <a:xfrm>
            <a:off x="2352985" y="8852355"/>
            <a:ext cx="13496615" cy="1434645"/>
            <a:chOff x="0" y="0"/>
            <a:chExt cx="17995486" cy="1912861"/>
          </a:xfrm>
        </p:grpSpPr>
        <p:grpSp>
          <p:nvGrpSpPr>
            <p:cNvPr id="40" name="Group 20">
              <a:extLst>
                <a:ext uri="{FF2B5EF4-FFF2-40B4-BE49-F238E27FC236}">
                  <a16:creationId xmlns:a16="http://schemas.microsoft.com/office/drawing/2014/main" id="{E8268AE9-E11E-BC59-E025-E6A1A8C9B745}"/>
                </a:ext>
              </a:extLst>
            </p:cNvPr>
            <p:cNvGrpSpPr>
              <a:grpSpLocks noChangeAspect="1"/>
            </p:cNvGrpSpPr>
            <p:nvPr/>
          </p:nvGrpSpPr>
          <p:grpSpPr>
            <a:xfrm>
              <a:off x="0" y="0"/>
              <a:ext cx="2107382" cy="1840478"/>
              <a:chOff x="0" y="0"/>
              <a:chExt cx="1893888" cy="1654023"/>
            </a:xfrm>
          </p:grpSpPr>
          <p:sp>
            <p:nvSpPr>
              <p:cNvPr id="48" name="Freeform 21">
                <a:extLst>
                  <a:ext uri="{FF2B5EF4-FFF2-40B4-BE49-F238E27FC236}">
                    <a16:creationId xmlns:a16="http://schemas.microsoft.com/office/drawing/2014/main" id="{975F5FC3-C255-4E71-5DAE-DB37E4CD7D51}"/>
                  </a:ext>
                </a:extLst>
              </p:cNvPr>
              <p:cNvSpPr/>
              <p:nvPr/>
            </p:nvSpPr>
            <p:spPr>
              <a:xfrm>
                <a:off x="0" y="0"/>
                <a:ext cx="1893951" cy="1654048"/>
              </a:xfrm>
              <a:custGeom>
                <a:avLst/>
                <a:gdLst/>
                <a:ahLst/>
                <a:cxnLst/>
                <a:rect l="l" t="t" r="r" b="b"/>
                <a:pathLst>
                  <a:path w="1893951" h="1654048">
                    <a:moveTo>
                      <a:pt x="0" y="0"/>
                    </a:moveTo>
                    <a:lnTo>
                      <a:pt x="1893951" y="0"/>
                    </a:lnTo>
                    <a:lnTo>
                      <a:pt x="1893951" y="1654048"/>
                    </a:lnTo>
                    <a:lnTo>
                      <a:pt x="0" y="1654048"/>
                    </a:lnTo>
                    <a:lnTo>
                      <a:pt x="0" y="0"/>
                    </a:lnTo>
                    <a:close/>
                  </a:path>
                </a:pathLst>
              </a:custGeom>
              <a:blipFill>
                <a:blip r:embed="rId14"/>
                <a:stretch>
                  <a:fillRect l="-61" r="-58" b="1"/>
                </a:stretch>
              </a:blipFill>
            </p:spPr>
          </p:sp>
        </p:grpSp>
        <p:grpSp>
          <p:nvGrpSpPr>
            <p:cNvPr id="41" name="Group 22">
              <a:extLst>
                <a:ext uri="{FF2B5EF4-FFF2-40B4-BE49-F238E27FC236}">
                  <a16:creationId xmlns:a16="http://schemas.microsoft.com/office/drawing/2014/main" id="{E3F29EC8-57CF-53F8-5610-53583C7A0688}"/>
                </a:ext>
              </a:extLst>
            </p:cNvPr>
            <p:cNvGrpSpPr>
              <a:grpSpLocks noChangeAspect="1"/>
            </p:cNvGrpSpPr>
            <p:nvPr/>
          </p:nvGrpSpPr>
          <p:grpSpPr>
            <a:xfrm>
              <a:off x="2844656" y="653953"/>
              <a:ext cx="4176414" cy="1258907"/>
              <a:chOff x="-125956" y="-1"/>
              <a:chExt cx="2969895" cy="895223"/>
            </a:xfrm>
          </p:grpSpPr>
          <p:sp>
            <p:nvSpPr>
              <p:cNvPr id="47" name="Freeform 23">
                <a:extLst>
                  <a:ext uri="{FF2B5EF4-FFF2-40B4-BE49-F238E27FC236}">
                    <a16:creationId xmlns:a16="http://schemas.microsoft.com/office/drawing/2014/main" id="{0E769352-B4B7-476E-1664-D5A68F7BEFE0}"/>
                  </a:ext>
                </a:extLst>
              </p:cNvPr>
              <p:cNvSpPr/>
              <p:nvPr/>
            </p:nvSpPr>
            <p:spPr>
              <a:xfrm>
                <a:off x="-125956" y="-1"/>
                <a:ext cx="2969895" cy="895223"/>
              </a:xfrm>
              <a:custGeom>
                <a:avLst/>
                <a:gdLst/>
                <a:ahLst/>
                <a:cxnLst/>
                <a:rect l="l" t="t" r="r" b="b"/>
                <a:pathLst>
                  <a:path w="2969895" h="895223">
                    <a:moveTo>
                      <a:pt x="0" y="0"/>
                    </a:moveTo>
                    <a:lnTo>
                      <a:pt x="2969895" y="0"/>
                    </a:lnTo>
                    <a:lnTo>
                      <a:pt x="2969895" y="895223"/>
                    </a:lnTo>
                    <a:lnTo>
                      <a:pt x="0" y="895223"/>
                    </a:lnTo>
                    <a:lnTo>
                      <a:pt x="0" y="0"/>
                    </a:lnTo>
                    <a:close/>
                  </a:path>
                </a:pathLst>
              </a:custGeom>
              <a:blipFill>
                <a:blip r:embed="rId15"/>
                <a:stretch>
                  <a:fillRect r="-1" b="1"/>
                </a:stretch>
              </a:blipFill>
            </p:spPr>
          </p:sp>
        </p:grpSp>
        <p:grpSp>
          <p:nvGrpSpPr>
            <p:cNvPr id="42" name="Group 24">
              <a:extLst>
                <a:ext uri="{FF2B5EF4-FFF2-40B4-BE49-F238E27FC236}">
                  <a16:creationId xmlns:a16="http://schemas.microsoft.com/office/drawing/2014/main" id="{14CEF123-2592-B1E2-364A-E0CCB5859494}"/>
                </a:ext>
              </a:extLst>
            </p:cNvPr>
            <p:cNvGrpSpPr>
              <a:grpSpLocks noChangeAspect="1"/>
            </p:cNvGrpSpPr>
            <p:nvPr/>
          </p:nvGrpSpPr>
          <p:grpSpPr>
            <a:xfrm>
              <a:off x="15636977" y="509293"/>
              <a:ext cx="2358509" cy="1403568"/>
              <a:chOff x="5350637" y="56"/>
              <a:chExt cx="1677162" cy="998093"/>
            </a:xfrm>
          </p:grpSpPr>
          <p:sp>
            <p:nvSpPr>
              <p:cNvPr id="46" name="Freeform 25">
                <a:extLst>
                  <a:ext uri="{FF2B5EF4-FFF2-40B4-BE49-F238E27FC236}">
                    <a16:creationId xmlns:a16="http://schemas.microsoft.com/office/drawing/2014/main" id="{2F551823-1A81-B6EB-4848-BDBA16146384}"/>
                  </a:ext>
                </a:extLst>
              </p:cNvPr>
              <p:cNvSpPr/>
              <p:nvPr/>
            </p:nvSpPr>
            <p:spPr>
              <a:xfrm>
                <a:off x="5350637" y="56"/>
                <a:ext cx="1677162" cy="998093"/>
              </a:xfrm>
              <a:custGeom>
                <a:avLst/>
                <a:gdLst/>
                <a:ahLst/>
                <a:cxnLst/>
                <a:rect l="l" t="t" r="r" b="b"/>
                <a:pathLst>
                  <a:path w="1677162" h="998093">
                    <a:moveTo>
                      <a:pt x="0" y="0"/>
                    </a:moveTo>
                    <a:lnTo>
                      <a:pt x="1677162" y="0"/>
                    </a:lnTo>
                    <a:lnTo>
                      <a:pt x="1677162" y="998093"/>
                    </a:lnTo>
                    <a:lnTo>
                      <a:pt x="0" y="998093"/>
                    </a:lnTo>
                    <a:lnTo>
                      <a:pt x="0" y="0"/>
                    </a:lnTo>
                    <a:close/>
                  </a:path>
                </a:pathLst>
              </a:custGeom>
              <a:blipFill>
                <a:blip r:embed="rId16"/>
                <a:stretch>
                  <a:fillRect b="-4"/>
                </a:stretch>
              </a:blipFill>
            </p:spPr>
          </p:sp>
        </p:grpSp>
        <p:grpSp>
          <p:nvGrpSpPr>
            <p:cNvPr id="43" name="Group 26">
              <a:extLst>
                <a:ext uri="{FF2B5EF4-FFF2-40B4-BE49-F238E27FC236}">
                  <a16:creationId xmlns:a16="http://schemas.microsoft.com/office/drawing/2014/main" id="{BA9853B9-04BA-4806-FFF9-6EDBB1B86FA6}"/>
                </a:ext>
              </a:extLst>
            </p:cNvPr>
            <p:cNvGrpSpPr>
              <a:grpSpLocks noChangeAspect="1"/>
            </p:cNvGrpSpPr>
            <p:nvPr/>
          </p:nvGrpSpPr>
          <p:grpSpPr>
            <a:xfrm>
              <a:off x="11874972" y="653953"/>
              <a:ext cx="3072514" cy="1131418"/>
              <a:chOff x="-3825887" y="-1"/>
              <a:chExt cx="3188462" cy="1174115"/>
            </a:xfrm>
          </p:grpSpPr>
          <p:sp>
            <p:nvSpPr>
              <p:cNvPr id="45" name="Freeform 27">
                <a:extLst>
                  <a:ext uri="{FF2B5EF4-FFF2-40B4-BE49-F238E27FC236}">
                    <a16:creationId xmlns:a16="http://schemas.microsoft.com/office/drawing/2014/main" id="{BACBE808-3F37-EAB4-3C4B-A9DC0C55B8AC}"/>
                  </a:ext>
                </a:extLst>
              </p:cNvPr>
              <p:cNvSpPr/>
              <p:nvPr/>
            </p:nvSpPr>
            <p:spPr>
              <a:xfrm>
                <a:off x="-3825887" y="-1"/>
                <a:ext cx="3188462" cy="1174115"/>
              </a:xfrm>
              <a:custGeom>
                <a:avLst/>
                <a:gdLst/>
                <a:ahLst/>
                <a:cxnLst/>
                <a:rect l="l" t="t" r="r" b="b"/>
                <a:pathLst>
                  <a:path w="3188462" h="1174115">
                    <a:moveTo>
                      <a:pt x="0" y="0"/>
                    </a:moveTo>
                    <a:lnTo>
                      <a:pt x="3188462" y="0"/>
                    </a:lnTo>
                    <a:lnTo>
                      <a:pt x="3188462" y="1174115"/>
                    </a:lnTo>
                    <a:lnTo>
                      <a:pt x="0" y="1174115"/>
                    </a:lnTo>
                    <a:lnTo>
                      <a:pt x="0" y="0"/>
                    </a:lnTo>
                    <a:close/>
                  </a:path>
                </a:pathLst>
              </a:custGeom>
              <a:blipFill>
                <a:blip r:embed="rId17"/>
                <a:stretch>
                  <a:fillRect r="-241" b="1"/>
                </a:stretch>
              </a:blipFill>
            </p:spPr>
          </p:sp>
        </p:grpSp>
        <p:sp>
          <p:nvSpPr>
            <p:cNvPr id="44" name="Freeform 28">
              <a:extLst>
                <a:ext uri="{FF2B5EF4-FFF2-40B4-BE49-F238E27FC236}">
                  <a16:creationId xmlns:a16="http://schemas.microsoft.com/office/drawing/2014/main" id="{4895DF1F-9A96-A848-BB71-30DFB2830926}"/>
                </a:ext>
              </a:extLst>
            </p:cNvPr>
            <p:cNvSpPr/>
            <p:nvPr/>
          </p:nvSpPr>
          <p:spPr>
            <a:xfrm>
              <a:off x="7830832" y="442546"/>
              <a:ext cx="3255855" cy="1470314"/>
            </a:xfrm>
            <a:custGeom>
              <a:avLst/>
              <a:gdLst/>
              <a:ahLst/>
              <a:cxnLst/>
              <a:rect l="l" t="t" r="r" b="b"/>
              <a:pathLst>
                <a:path w="3255854" h="1470314">
                  <a:moveTo>
                    <a:pt x="0" y="0"/>
                  </a:moveTo>
                  <a:lnTo>
                    <a:pt x="3255854" y="0"/>
                  </a:lnTo>
                  <a:lnTo>
                    <a:pt x="3255854" y="1470314"/>
                  </a:lnTo>
                  <a:lnTo>
                    <a:pt x="0" y="1470314"/>
                  </a:lnTo>
                  <a:lnTo>
                    <a:pt x="0" y="0"/>
                  </a:lnTo>
                  <a:close/>
                </a:path>
              </a:pathLst>
            </a:custGeom>
            <a:blipFill>
              <a:blip r:embed="rId18"/>
              <a:stretch>
                <a:fillRect l="-10850" t="-20778" r="-5289" b="-13169"/>
              </a:stretch>
            </a:blipFill>
          </p:spPr>
        </p:sp>
      </p:grpSp>
    </p:spTree>
    <p:extLst>
      <p:ext uri="{BB962C8B-B14F-4D97-AF65-F5344CB8AC3E}">
        <p14:creationId xmlns:p14="http://schemas.microsoft.com/office/powerpoint/2010/main" val="996957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tif"/><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1.tif"/><Relationship Id="rId5" Type="http://schemas.openxmlformats.org/officeDocument/2006/relationships/image" Target="../media/image40.tif"/><Relationship Id="rId4" Type="http://schemas.openxmlformats.org/officeDocument/2006/relationships/hyperlink" Target="https://doi.org/10.1121/1.272204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tif"/><Relationship Id="rId5" Type="http://schemas.openxmlformats.org/officeDocument/2006/relationships/image" Target="../media/image40.tif"/><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5.tif"/><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8.tif"/><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12.tif"/></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tif"/></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3.tif"/><Relationship Id="rId3" Type="http://schemas.openxmlformats.org/officeDocument/2006/relationships/image" Target="../media/image18.jpeg"/><Relationship Id="rId12" Type="http://schemas.openxmlformats.org/officeDocument/2006/relationships/image" Target="../media/image22.tif"/><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media/image21.tif"/><Relationship Id="rId10" Type="http://schemas.openxmlformats.org/officeDocument/2006/relationships/image" Target="../media/image20.tif"/><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4.tif"/></Relationships>
</file>

<file path=ppt/slides/_rels/slide5.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ti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tif"/></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4"/>
          <p:cNvGrpSpPr/>
          <p:nvPr/>
        </p:nvGrpSpPr>
        <p:grpSpPr>
          <a:xfrm>
            <a:off x="-180081" y="-523071"/>
            <a:ext cx="18468081" cy="2021622"/>
            <a:chOff x="0" y="0"/>
            <a:chExt cx="13004800" cy="1465298"/>
          </a:xfrm>
        </p:grpSpPr>
        <p:sp>
          <p:nvSpPr>
            <p:cNvPr id="19" name="Freeform 5"/>
            <p:cNvSpPr/>
            <p:nvPr/>
          </p:nvSpPr>
          <p:spPr>
            <a:xfrm>
              <a:off x="0" y="0"/>
              <a:ext cx="13004800" cy="1465326"/>
            </a:xfrm>
            <a:custGeom>
              <a:avLst/>
              <a:gdLst/>
              <a:ahLst/>
              <a:cxnLst/>
              <a:rect l="l" t="t" r="r" b="b"/>
              <a:pathLst>
                <a:path w="13004800" h="1465326">
                  <a:moveTo>
                    <a:pt x="13004800" y="56388"/>
                  </a:moveTo>
                  <a:lnTo>
                    <a:pt x="13004800" y="1465326"/>
                  </a:lnTo>
                  <a:lnTo>
                    <a:pt x="1311402" y="1465326"/>
                  </a:lnTo>
                  <a:lnTo>
                    <a:pt x="869696" y="1070737"/>
                  </a:lnTo>
                  <a:lnTo>
                    <a:pt x="0" y="169037"/>
                  </a:lnTo>
                  <a:lnTo>
                    <a:pt x="0" y="0"/>
                  </a:lnTo>
                  <a:lnTo>
                    <a:pt x="13004800" y="0"/>
                  </a:lnTo>
                  <a:lnTo>
                    <a:pt x="13004800" y="112776"/>
                  </a:lnTo>
                </a:path>
              </a:pathLst>
            </a:custGeom>
            <a:solidFill>
              <a:srgbClr val="22228B"/>
            </a:solidFill>
          </p:spPr>
          <p:txBody>
            <a:bodyPr/>
            <a:lstStyle/>
            <a:p>
              <a:endParaRPr lang="es-ES"/>
            </a:p>
          </p:txBody>
        </p:sp>
      </p:grpSp>
      <p:sp>
        <p:nvSpPr>
          <p:cNvPr id="20" name="TextBox 6"/>
          <p:cNvSpPr txBox="1"/>
          <p:nvPr/>
        </p:nvSpPr>
        <p:spPr>
          <a:xfrm>
            <a:off x="522132" y="141078"/>
            <a:ext cx="17875503" cy="1276350"/>
          </a:xfrm>
          <a:prstGeom prst="rect">
            <a:avLst/>
          </a:prstGeom>
        </p:spPr>
        <p:txBody>
          <a:bodyPr lIns="0" tIns="0" rIns="0" bIns="0" rtlCol="0" anchor="t">
            <a:spAutoFit/>
          </a:bodyPr>
          <a:lstStyle/>
          <a:p>
            <a:pPr algn="ctr">
              <a:lnSpc>
                <a:spcPts val="4799"/>
              </a:lnSpc>
            </a:pPr>
            <a:r>
              <a:rPr lang="en-US" sz="3999" b="1" dirty="0">
                <a:solidFill>
                  <a:srgbClr val="EBBD25"/>
                </a:solidFill>
                <a:latin typeface="Arial Bold"/>
                <a:ea typeface="Arial Bold"/>
                <a:cs typeface="Arial Bold"/>
                <a:sym typeface="Arial Bold"/>
              </a:rPr>
              <a:t>A Computational Model for </a:t>
            </a:r>
            <a:r>
              <a:rPr lang="en-US" sz="3999" b="1" dirty="0" err="1">
                <a:solidFill>
                  <a:srgbClr val="EBBD25"/>
                </a:solidFill>
                <a:latin typeface="Arial Bold"/>
                <a:ea typeface="Arial Bold"/>
                <a:cs typeface="Arial Bold"/>
                <a:sym typeface="Arial Bold"/>
              </a:rPr>
              <a:t>Multiobjective</a:t>
            </a:r>
            <a:r>
              <a:rPr lang="en-US" sz="3999" b="1" dirty="0">
                <a:solidFill>
                  <a:srgbClr val="EBBD25"/>
                </a:solidFill>
                <a:latin typeface="Arial Bold"/>
                <a:ea typeface="Arial Bold"/>
                <a:cs typeface="Arial Bold"/>
                <a:sym typeface="Arial Bold"/>
              </a:rPr>
              <a:t> Optimization of Multipolar Stimulation in Cochlear Implants: An Enhanced Focusing Approach</a:t>
            </a:r>
          </a:p>
        </p:txBody>
      </p:sp>
      <p:sp>
        <p:nvSpPr>
          <p:cNvPr id="21" name="TextBox 7"/>
          <p:cNvSpPr txBox="1"/>
          <p:nvPr/>
        </p:nvSpPr>
        <p:spPr>
          <a:xfrm>
            <a:off x="-62897" y="1617208"/>
            <a:ext cx="17875503" cy="1095375"/>
          </a:xfrm>
          <a:prstGeom prst="rect">
            <a:avLst/>
          </a:prstGeom>
        </p:spPr>
        <p:txBody>
          <a:bodyPr lIns="0" tIns="0" rIns="0" bIns="0" rtlCol="0" anchor="t">
            <a:spAutoFit/>
          </a:bodyPr>
          <a:lstStyle/>
          <a:p>
            <a:pPr algn="ctr">
              <a:lnSpc>
                <a:spcPts val="2879"/>
              </a:lnSpc>
            </a:pPr>
            <a:r>
              <a:rPr lang="en-US" sz="2400" b="1" dirty="0">
                <a:solidFill>
                  <a:srgbClr val="2D2DB9"/>
                </a:solidFill>
                <a:latin typeface="Trebuchet MS Bold"/>
                <a:ea typeface="Trebuchet MS Bold"/>
                <a:cs typeface="Trebuchet MS Bold"/>
                <a:sym typeface="Trebuchet MS Bold"/>
              </a:rPr>
              <a:t>Institute of Intelligent Systems and Numerical Applications in Engineering SIANI – Univ. of Las Palmas de Gran </a:t>
            </a:r>
            <a:r>
              <a:rPr lang="en-US" sz="2400" b="1" dirty="0" err="1">
                <a:solidFill>
                  <a:srgbClr val="2D2DB9"/>
                </a:solidFill>
                <a:latin typeface="Trebuchet MS Bold"/>
                <a:ea typeface="Trebuchet MS Bold"/>
                <a:cs typeface="Trebuchet MS Bold"/>
                <a:sym typeface="Trebuchet MS Bold"/>
              </a:rPr>
              <a:t>Canaria</a:t>
            </a:r>
            <a:r>
              <a:rPr lang="en-US" sz="2400" b="1" dirty="0">
                <a:solidFill>
                  <a:srgbClr val="2D2DB9"/>
                </a:solidFill>
                <a:latin typeface="Trebuchet MS Bold"/>
                <a:ea typeface="Trebuchet MS Bold"/>
                <a:cs typeface="Trebuchet MS Bold"/>
                <a:sym typeface="Trebuchet MS Bold"/>
              </a:rPr>
              <a:t> ULPGC </a:t>
            </a:r>
          </a:p>
          <a:p>
            <a:pPr algn="ctr">
              <a:lnSpc>
                <a:spcPts val="2879"/>
              </a:lnSpc>
            </a:pPr>
            <a:r>
              <a:rPr lang="en-US" sz="2400" b="1" dirty="0">
                <a:solidFill>
                  <a:srgbClr val="2D2DB9"/>
                </a:solidFill>
                <a:latin typeface="Trebuchet MS Bold"/>
                <a:ea typeface="Trebuchet MS Bold"/>
                <a:cs typeface="Trebuchet MS Bold"/>
                <a:sym typeface="Trebuchet MS Bold"/>
              </a:rPr>
              <a:t>Department of Otolaryngology, </a:t>
            </a:r>
            <a:r>
              <a:rPr lang="en-US" sz="2400" b="1" dirty="0" err="1">
                <a:solidFill>
                  <a:srgbClr val="2D2DB9"/>
                </a:solidFill>
                <a:latin typeface="Trebuchet MS Bold"/>
                <a:ea typeface="Trebuchet MS Bold"/>
                <a:cs typeface="Trebuchet MS Bold"/>
                <a:sym typeface="Trebuchet MS Bold"/>
              </a:rPr>
              <a:t>Complejo</a:t>
            </a:r>
            <a:r>
              <a:rPr lang="en-US" sz="2400" b="1" dirty="0">
                <a:solidFill>
                  <a:srgbClr val="2D2DB9"/>
                </a:solidFill>
                <a:latin typeface="Trebuchet MS Bold"/>
                <a:ea typeface="Trebuchet MS Bold"/>
                <a:cs typeface="Trebuchet MS Bold"/>
                <a:sym typeface="Trebuchet MS Bold"/>
              </a:rPr>
              <a:t> </a:t>
            </a:r>
            <a:r>
              <a:rPr lang="en-US" sz="2400" b="1" dirty="0" err="1">
                <a:solidFill>
                  <a:srgbClr val="2D2DB9"/>
                </a:solidFill>
                <a:latin typeface="Trebuchet MS Bold"/>
                <a:ea typeface="Trebuchet MS Bold"/>
                <a:cs typeface="Trebuchet MS Bold"/>
                <a:sym typeface="Trebuchet MS Bold"/>
              </a:rPr>
              <a:t>Hospitalario</a:t>
            </a:r>
            <a:r>
              <a:rPr lang="en-US" sz="2400" b="1" dirty="0">
                <a:solidFill>
                  <a:srgbClr val="2D2DB9"/>
                </a:solidFill>
                <a:latin typeface="Trebuchet MS Bold"/>
                <a:ea typeface="Trebuchet MS Bold"/>
                <a:cs typeface="Trebuchet MS Bold"/>
                <a:sym typeface="Trebuchet MS Bold"/>
              </a:rPr>
              <a:t> </a:t>
            </a:r>
            <a:r>
              <a:rPr lang="en-US" sz="2400" b="1" dirty="0" err="1">
                <a:solidFill>
                  <a:srgbClr val="2D2DB9"/>
                </a:solidFill>
                <a:latin typeface="Trebuchet MS Bold"/>
                <a:ea typeface="Trebuchet MS Bold"/>
                <a:cs typeface="Trebuchet MS Bold"/>
                <a:sym typeface="Trebuchet MS Bold"/>
              </a:rPr>
              <a:t>Universitario</a:t>
            </a:r>
            <a:r>
              <a:rPr lang="en-US" sz="2400" b="1" dirty="0">
                <a:solidFill>
                  <a:srgbClr val="2D2DB9"/>
                </a:solidFill>
                <a:latin typeface="Trebuchet MS Bold"/>
                <a:ea typeface="Trebuchet MS Bold"/>
                <a:cs typeface="Trebuchet MS Bold"/>
                <a:sym typeface="Trebuchet MS Bold"/>
              </a:rPr>
              <a:t> Insular </a:t>
            </a:r>
            <a:r>
              <a:rPr lang="en-US" sz="2400" b="1" dirty="0" err="1">
                <a:solidFill>
                  <a:srgbClr val="2D2DB9"/>
                </a:solidFill>
                <a:latin typeface="Trebuchet MS Bold"/>
                <a:ea typeface="Trebuchet MS Bold"/>
                <a:cs typeface="Trebuchet MS Bold"/>
                <a:sym typeface="Trebuchet MS Bold"/>
              </a:rPr>
              <a:t>Materno</a:t>
            </a:r>
            <a:r>
              <a:rPr lang="en-US" sz="2400" b="1" dirty="0">
                <a:solidFill>
                  <a:srgbClr val="2D2DB9"/>
                </a:solidFill>
                <a:latin typeface="Trebuchet MS Bold"/>
                <a:ea typeface="Trebuchet MS Bold"/>
                <a:cs typeface="Trebuchet MS Bold"/>
                <a:sym typeface="Trebuchet MS Bold"/>
              </a:rPr>
              <a:t> </a:t>
            </a:r>
            <a:r>
              <a:rPr lang="en-US" sz="2400" b="1" dirty="0" err="1">
                <a:solidFill>
                  <a:srgbClr val="2D2DB9"/>
                </a:solidFill>
                <a:latin typeface="Trebuchet MS Bold"/>
                <a:ea typeface="Trebuchet MS Bold"/>
                <a:cs typeface="Trebuchet MS Bold"/>
                <a:sym typeface="Trebuchet MS Bold"/>
              </a:rPr>
              <a:t>Infantil</a:t>
            </a:r>
            <a:r>
              <a:rPr lang="en-US" sz="2400" b="1" dirty="0">
                <a:solidFill>
                  <a:srgbClr val="2D2DB9"/>
                </a:solidFill>
                <a:latin typeface="Trebuchet MS Bold"/>
                <a:ea typeface="Trebuchet MS Bold"/>
                <a:cs typeface="Trebuchet MS Bold"/>
                <a:sym typeface="Trebuchet MS Bold"/>
              </a:rPr>
              <a:t> de Gran </a:t>
            </a:r>
            <a:r>
              <a:rPr lang="en-US" sz="2400" b="1" dirty="0" err="1">
                <a:solidFill>
                  <a:srgbClr val="2D2DB9"/>
                </a:solidFill>
                <a:latin typeface="Trebuchet MS Bold"/>
                <a:ea typeface="Trebuchet MS Bold"/>
                <a:cs typeface="Trebuchet MS Bold"/>
                <a:sym typeface="Trebuchet MS Bold"/>
              </a:rPr>
              <a:t>Canaria</a:t>
            </a:r>
            <a:endParaRPr lang="en-US" sz="2400" b="1" dirty="0">
              <a:solidFill>
                <a:srgbClr val="2D2DB9"/>
              </a:solidFill>
              <a:latin typeface="Trebuchet MS Bold"/>
              <a:ea typeface="Trebuchet MS Bold"/>
              <a:cs typeface="Trebuchet MS Bold"/>
              <a:sym typeface="Trebuchet MS Bold"/>
            </a:endParaRPr>
          </a:p>
          <a:p>
            <a:pPr algn="ctr">
              <a:lnSpc>
                <a:spcPts val="2879"/>
              </a:lnSpc>
            </a:pPr>
            <a:r>
              <a:rPr lang="en-US" sz="2400" b="1" dirty="0">
                <a:solidFill>
                  <a:srgbClr val="2D2DB9"/>
                </a:solidFill>
                <a:latin typeface="Trebuchet MS Bold"/>
                <a:ea typeface="Trebuchet MS Bold"/>
                <a:cs typeface="Trebuchet MS Bold"/>
                <a:sym typeface="Trebuchet MS Bold"/>
              </a:rPr>
              <a:t>Las Palmas de Gran </a:t>
            </a:r>
            <a:r>
              <a:rPr lang="en-US" sz="2400" b="1" dirty="0" err="1">
                <a:solidFill>
                  <a:srgbClr val="2D2DB9"/>
                </a:solidFill>
                <a:latin typeface="Trebuchet MS Bold"/>
                <a:ea typeface="Trebuchet MS Bold"/>
                <a:cs typeface="Trebuchet MS Bold"/>
                <a:sym typeface="Trebuchet MS Bold"/>
              </a:rPr>
              <a:t>Canaria</a:t>
            </a:r>
            <a:r>
              <a:rPr lang="en-US" sz="2400" b="1" dirty="0">
                <a:solidFill>
                  <a:srgbClr val="2D2DB9"/>
                </a:solidFill>
                <a:latin typeface="Trebuchet MS Bold"/>
                <a:ea typeface="Trebuchet MS Bold"/>
                <a:cs typeface="Trebuchet MS Bold"/>
                <a:sym typeface="Trebuchet MS Bold"/>
              </a:rPr>
              <a:t>, Spain</a:t>
            </a:r>
          </a:p>
        </p:txBody>
      </p:sp>
      <p:sp>
        <p:nvSpPr>
          <p:cNvPr id="22" name="TextBox 8"/>
          <p:cNvSpPr txBox="1"/>
          <p:nvPr/>
        </p:nvSpPr>
        <p:spPr>
          <a:xfrm>
            <a:off x="-62897" y="2910605"/>
            <a:ext cx="18144648" cy="419100"/>
          </a:xfrm>
          <a:prstGeom prst="rect">
            <a:avLst/>
          </a:prstGeom>
        </p:spPr>
        <p:txBody>
          <a:bodyPr lIns="0" tIns="0" rIns="0" bIns="0" rtlCol="0" anchor="t">
            <a:spAutoFit/>
          </a:bodyPr>
          <a:lstStyle/>
          <a:p>
            <a:pPr algn="ctr">
              <a:lnSpc>
                <a:spcPts val="3359"/>
              </a:lnSpc>
            </a:pPr>
            <a:r>
              <a:rPr lang="en-US" sz="2799" b="1" dirty="0">
                <a:solidFill>
                  <a:schemeClr val="bg2">
                    <a:lumMod val="25000"/>
                  </a:schemeClr>
                </a:solidFill>
                <a:latin typeface="Trebuchet MS Bold"/>
                <a:ea typeface="Trebuchet MS Bold"/>
                <a:cs typeface="Trebuchet MS Bold"/>
                <a:sym typeface="Trebuchet MS Bold"/>
              </a:rPr>
              <a:t>M. Hernández-Gil, A. Ramos-de-Miguel, </a:t>
            </a:r>
            <a:r>
              <a:rPr lang="en-US" sz="2799" b="1" u="sng" dirty="0">
                <a:solidFill>
                  <a:schemeClr val="bg2">
                    <a:lumMod val="25000"/>
                  </a:schemeClr>
                </a:solidFill>
                <a:latin typeface="Trebuchet MS Bold"/>
                <a:ea typeface="Trebuchet MS Bold"/>
                <a:cs typeface="Trebuchet MS Bold"/>
                <a:sym typeface="Trebuchet MS Bold"/>
              </a:rPr>
              <a:t>D. Greiner</a:t>
            </a:r>
            <a:r>
              <a:rPr lang="en-US" sz="2799" b="1" dirty="0">
                <a:solidFill>
                  <a:schemeClr val="bg2">
                    <a:lumMod val="25000"/>
                  </a:schemeClr>
                </a:solidFill>
                <a:latin typeface="Trebuchet MS Bold"/>
                <a:ea typeface="Trebuchet MS Bold"/>
                <a:cs typeface="Trebuchet MS Bold"/>
                <a:sym typeface="Trebuchet MS Bold"/>
              </a:rPr>
              <a:t>*, D. </a:t>
            </a:r>
            <a:r>
              <a:rPr lang="en-US" sz="2799" b="1" dirty="0" err="1">
                <a:solidFill>
                  <a:schemeClr val="bg2">
                    <a:lumMod val="25000"/>
                  </a:schemeClr>
                </a:solidFill>
                <a:latin typeface="Trebuchet MS Bold"/>
                <a:ea typeface="Trebuchet MS Bold"/>
                <a:cs typeface="Trebuchet MS Bold"/>
                <a:sym typeface="Trebuchet MS Bold"/>
              </a:rPr>
              <a:t>Benítez</a:t>
            </a:r>
            <a:r>
              <a:rPr lang="en-US" sz="2799" b="1" dirty="0">
                <a:solidFill>
                  <a:schemeClr val="bg2">
                    <a:lumMod val="25000"/>
                  </a:schemeClr>
                </a:solidFill>
                <a:latin typeface="Trebuchet MS Bold"/>
                <a:ea typeface="Trebuchet MS Bold"/>
                <a:cs typeface="Trebuchet MS Bold"/>
                <a:sym typeface="Trebuchet MS Bold"/>
              </a:rPr>
              <a:t>, A. Ramos-</a:t>
            </a:r>
            <a:r>
              <a:rPr lang="en-US" sz="2799" b="1" dirty="0" err="1">
                <a:solidFill>
                  <a:schemeClr val="bg2">
                    <a:lumMod val="25000"/>
                  </a:schemeClr>
                </a:solidFill>
                <a:latin typeface="Trebuchet MS Bold"/>
                <a:ea typeface="Trebuchet MS Bold"/>
                <a:cs typeface="Trebuchet MS Bold"/>
                <a:sym typeface="Trebuchet MS Bold"/>
              </a:rPr>
              <a:t>Macías</a:t>
            </a:r>
            <a:r>
              <a:rPr lang="en-US" sz="2799" b="1" dirty="0">
                <a:solidFill>
                  <a:schemeClr val="bg2">
                    <a:lumMod val="25000"/>
                  </a:schemeClr>
                </a:solidFill>
                <a:latin typeface="Trebuchet MS Bold"/>
                <a:ea typeface="Trebuchet MS Bold"/>
                <a:cs typeface="Trebuchet MS Bold"/>
                <a:sym typeface="Trebuchet MS Bold"/>
              </a:rPr>
              <a:t>, J.M. Escobar</a:t>
            </a:r>
          </a:p>
        </p:txBody>
      </p:sp>
      <p:sp>
        <p:nvSpPr>
          <p:cNvPr id="23" name="TextBox 9"/>
          <p:cNvSpPr txBox="1"/>
          <p:nvPr/>
        </p:nvSpPr>
        <p:spPr>
          <a:xfrm>
            <a:off x="4466054" y="3607933"/>
            <a:ext cx="9987661" cy="381000"/>
          </a:xfrm>
          <a:prstGeom prst="rect">
            <a:avLst/>
          </a:prstGeom>
        </p:spPr>
        <p:txBody>
          <a:bodyPr lIns="0" tIns="0" rIns="0" bIns="0" rtlCol="0" anchor="t">
            <a:spAutoFit/>
          </a:bodyPr>
          <a:lstStyle/>
          <a:p>
            <a:pPr algn="l">
              <a:lnSpc>
                <a:spcPts val="2640"/>
              </a:lnSpc>
            </a:pPr>
            <a:r>
              <a:rPr lang="en-US" sz="2200" u="sng">
                <a:solidFill>
                  <a:srgbClr val="232A3A"/>
                </a:solidFill>
                <a:latin typeface="Arial"/>
                <a:ea typeface="Arial"/>
                <a:cs typeface="Arial"/>
                <a:sym typeface="Arial"/>
              </a:rPr>
              <a:t>Expert Systems with Applications - https://doi.org/10.1016/j.eswa.2025.127472</a:t>
            </a:r>
          </a:p>
        </p:txBody>
      </p:sp>
      <p:grpSp>
        <p:nvGrpSpPr>
          <p:cNvPr id="24" name="Group 10"/>
          <p:cNvGrpSpPr>
            <a:grpSpLocks noChangeAspect="1"/>
          </p:cNvGrpSpPr>
          <p:nvPr/>
        </p:nvGrpSpPr>
        <p:grpSpPr>
          <a:xfrm>
            <a:off x="11729761" y="4664375"/>
            <a:ext cx="4958039" cy="3625566"/>
            <a:chOff x="0" y="0"/>
            <a:chExt cx="4656082" cy="3404760"/>
          </a:xfrm>
        </p:grpSpPr>
        <p:sp>
          <p:nvSpPr>
            <p:cNvPr id="25" name="Freeform 11"/>
            <p:cNvSpPr/>
            <p:nvPr/>
          </p:nvSpPr>
          <p:spPr>
            <a:xfrm>
              <a:off x="0" y="0"/>
              <a:ext cx="4656074" cy="3404743"/>
            </a:xfrm>
            <a:custGeom>
              <a:avLst/>
              <a:gdLst/>
              <a:ahLst/>
              <a:cxnLst/>
              <a:rect l="l" t="t" r="r" b="b"/>
              <a:pathLst>
                <a:path w="4656074" h="3404743">
                  <a:moveTo>
                    <a:pt x="0" y="0"/>
                  </a:moveTo>
                  <a:lnTo>
                    <a:pt x="4656074" y="0"/>
                  </a:lnTo>
                  <a:lnTo>
                    <a:pt x="4656074" y="3404743"/>
                  </a:lnTo>
                  <a:lnTo>
                    <a:pt x="0" y="3404743"/>
                  </a:lnTo>
                  <a:lnTo>
                    <a:pt x="0" y="0"/>
                  </a:lnTo>
                  <a:close/>
                </a:path>
              </a:pathLst>
            </a:custGeom>
            <a:blipFill>
              <a:blip r:embed="rId3"/>
              <a:stretch>
                <a:fillRect l="-1" r="-1"/>
              </a:stretch>
            </a:blipFill>
          </p:spPr>
          <p:txBody>
            <a:bodyPr/>
            <a:lstStyle/>
            <a:p>
              <a:endParaRPr lang="es-ES"/>
            </a:p>
          </p:txBody>
        </p:sp>
      </p:grpSp>
      <p:grpSp>
        <p:nvGrpSpPr>
          <p:cNvPr id="26" name="Group 14"/>
          <p:cNvGrpSpPr>
            <a:grpSpLocks noChangeAspect="1"/>
          </p:cNvGrpSpPr>
          <p:nvPr/>
        </p:nvGrpSpPr>
        <p:grpSpPr>
          <a:xfrm>
            <a:off x="6110538" y="4302387"/>
            <a:ext cx="4912728" cy="4608639"/>
            <a:chOff x="0" y="0"/>
            <a:chExt cx="5480831" cy="5141577"/>
          </a:xfrm>
        </p:grpSpPr>
        <p:sp>
          <p:nvSpPr>
            <p:cNvPr id="27" name="Freeform 15"/>
            <p:cNvSpPr/>
            <p:nvPr/>
          </p:nvSpPr>
          <p:spPr>
            <a:xfrm>
              <a:off x="0" y="0"/>
              <a:ext cx="5480812" cy="5141595"/>
            </a:xfrm>
            <a:custGeom>
              <a:avLst/>
              <a:gdLst/>
              <a:ahLst/>
              <a:cxnLst/>
              <a:rect l="l" t="t" r="r" b="b"/>
              <a:pathLst>
                <a:path w="5480812" h="5141595">
                  <a:moveTo>
                    <a:pt x="0" y="0"/>
                  </a:moveTo>
                  <a:lnTo>
                    <a:pt x="5480812" y="0"/>
                  </a:lnTo>
                  <a:lnTo>
                    <a:pt x="5480812" y="5141595"/>
                  </a:lnTo>
                  <a:lnTo>
                    <a:pt x="0" y="5141595"/>
                  </a:lnTo>
                  <a:lnTo>
                    <a:pt x="0" y="0"/>
                  </a:lnTo>
                  <a:close/>
                </a:path>
              </a:pathLst>
            </a:custGeom>
            <a:blipFill>
              <a:blip r:embed="rId4"/>
              <a:stretch>
                <a:fillRect/>
              </a:stretch>
            </a:blipFill>
          </p:spPr>
          <p:txBody>
            <a:bodyPr/>
            <a:lstStyle/>
            <a:p>
              <a:endParaRPr lang="es-ES"/>
            </a:p>
          </p:txBody>
        </p:sp>
      </p:grpSp>
      <p:sp>
        <p:nvSpPr>
          <p:cNvPr id="28" name="TextBox 16"/>
          <p:cNvSpPr txBox="1"/>
          <p:nvPr/>
        </p:nvSpPr>
        <p:spPr>
          <a:xfrm>
            <a:off x="7987817" y="8566189"/>
            <a:ext cx="3823183" cy="463511"/>
          </a:xfrm>
          <a:prstGeom prst="rect">
            <a:avLst/>
          </a:prstGeom>
        </p:spPr>
        <p:txBody>
          <a:bodyPr lIns="0" tIns="0" rIns="0" bIns="0" rtlCol="0" anchor="t">
            <a:spAutoFit/>
          </a:bodyPr>
          <a:lstStyle/>
          <a:p>
            <a:pPr algn="ctr">
              <a:lnSpc>
                <a:spcPts val="1619"/>
              </a:lnSpc>
            </a:pPr>
            <a:r>
              <a:rPr lang="en-US" sz="1349" dirty="0">
                <a:solidFill>
                  <a:srgbClr val="000000"/>
                </a:solidFill>
                <a:latin typeface="Arial"/>
                <a:ea typeface="Arial"/>
                <a:cs typeface="Arial"/>
                <a:sym typeface="Arial"/>
              </a:rPr>
              <a:t>Source: US Patent 2023/0082528 A1, assigned to Cochlear Limited &amp; Macquarie University (AU)</a:t>
            </a:r>
          </a:p>
        </p:txBody>
      </p:sp>
      <p:pic>
        <p:nvPicPr>
          <p:cNvPr id="31" name="Imagen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10668" y="0"/>
            <a:ext cx="2777332" cy="10485848"/>
          </a:xfrm>
          <a:prstGeom prst="rect">
            <a:avLst/>
          </a:prstGeom>
        </p:spPr>
      </p:pic>
      <p:pic>
        <p:nvPicPr>
          <p:cNvPr id="32" name="Imagen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46" y="5981700"/>
            <a:ext cx="2295303" cy="4318248"/>
          </a:xfrm>
          <a:prstGeom prst="rect">
            <a:avLst/>
          </a:prstGeom>
        </p:spPr>
      </p:pic>
      <p:grpSp>
        <p:nvGrpSpPr>
          <p:cNvPr id="29" name="Group 12"/>
          <p:cNvGrpSpPr>
            <a:grpSpLocks noChangeAspect="1"/>
          </p:cNvGrpSpPr>
          <p:nvPr/>
        </p:nvGrpSpPr>
        <p:grpSpPr>
          <a:xfrm>
            <a:off x="1326546" y="4616827"/>
            <a:ext cx="4323051" cy="3833330"/>
            <a:chOff x="0" y="0"/>
            <a:chExt cx="3719128" cy="3297820"/>
          </a:xfrm>
        </p:grpSpPr>
        <p:sp>
          <p:nvSpPr>
            <p:cNvPr id="30" name="Freeform 13"/>
            <p:cNvSpPr/>
            <p:nvPr/>
          </p:nvSpPr>
          <p:spPr>
            <a:xfrm>
              <a:off x="0" y="0"/>
              <a:ext cx="3719068" cy="3297809"/>
            </a:xfrm>
            <a:custGeom>
              <a:avLst/>
              <a:gdLst/>
              <a:ahLst/>
              <a:cxnLst/>
              <a:rect l="l" t="t" r="r" b="b"/>
              <a:pathLst>
                <a:path w="3719068" h="3297809">
                  <a:moveTo>
                    <a:pt x="0" y="0"/>
                  </a:moveTo>
                  <a:lnTo>
                    <a:pt x="3719068" y="0"/>
                  </a:lnTo>
                  <a:lnTo>
                    <a:pt x="3719068" y="3297809"/>
                  </a:lnTo>
                  <a:lnTo>
                    <a:pt x="0" y="3297809"/>
                  </a:lnTo>
                  <a:lnTo>
                    <a:pt x="0" y="0"/>
                  </a:lnTo>
                  <a:close/>
                </a:path>
              </a:pathLst>
            </a:custGeom>
            <a:blipFill>
              <a:blip r:embed="rId7"/>
              <a:stretch>
                <a:fillRect r="-1"/>
              </a:stretch>
            </a:blipFill>
          </p:spPr>
          <p:txBody>
            <a:bodyPr/>
            <a:lstStyle/>
            <a:p>
              <a:endParaRPr lang="es-ES"/>
            </a:p>
          </p:txBody>
        </p:sp>
      </p:grpSp>
    </p:spTree>
    <p:extLst>
      <p:ext uri="{BB962C8B-B14F-4D97-AF65-F5344CB8AC3E}">
        <p14:creationId xmlns:p14="http://schemas.microsoft.com/office/powerpoint/2010/main" val="357520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noChangeAspect="1"/>
          </p:cNvGrpSpPr>
          <p:nvPr/>
        </p:nvGrpSpPr>
        <p:grpSpPr>
          <a:xfrm>
            <a:off x="11353800" y="5018130"/>
            <a:ext cx="6240864" cy="4160576"/>
            <a:chOff x="0" y="0"/>
            <a:chExt cx="5222980" cy="3481987"/>
          </a:xfrm>
        </p:grpSpPr>
        <p:sp>
          <p:nvSpPr>
            <p:cNvPr id="7" name="Freeform 7"/>
            <p:cNvSpPr/>
            <p:nvPr/>
          </p:nvSpPr>
          <p:spPr>
            <a:xfrm>
              <a:off x="0" y="0"/>
              <a:ext cx="5223002" cy="3481959"/>
            </a:xfrm>
            <a:custGeom>
              <a:avLst/>
              <a:gdLst/>
              <a:ahLst/>
              <a:cxnLst/>
              <a:rect l="l" t="t" r="r" b="b"/>
              <a:pathLst>
                <a:path w="5223002" h="3481959">
                  <a:moveTo>
                    <a:pt x="0" y="0"/>
                  </a:moveTo>
                  <a:lnTo>
                    <a:pt x="5223002" y="0"/>
                  </a:lnTo>
                  <a:lnTo>
                    <a:pt x="5223002" y="3481959"/>
                  </a:lnTo>
                  <a:lnTo>
                    <a:pt x="0" y="3481959"/>
                  </a:lnTo>
                  <a:lnTo>
                    <a:pt x="0" y="0"/>
                  </a:lnTo>
                  <a:close/>
                </a:path>
              </a:pathLst>
            </a:custGeom>
            <a:blipFill>
              <a:blip r:embed="rId3"/>
              <a:stretch>
                <a:fillRect/>
              </a:stretch>
            </a:blipFill>
          </p:spPr>
          <p:txBody>
            <a:bodyPr/>
            <a:lstStyle/>
            <a:p>
              <a:endParaRPr lang="es-ES"/>
            </a:p>
          </p:txBody>
        </p:sp>
      </p:grpSp>
      <p:grpSp>
        <p:nvGrpSpPr>
          <p:cNvPr id="2" name="Group 2"/>
          <p:cNvGrpSpPr/>
          <p:nvPr/>
        </p:nvGrpSpPr>
        <p:grpSpPr>
          <a:xfrm>
            <a:off x="2382837" y="-225243"/>
            <a:ext cx="15944352" cy="1545432"/>
            <a:chOff x="0" y="0"/>
            <a:chExt cx="15117607" cy="1465298"/>
          </a:xfrm>
        </p:grpSpPr>
        <p:sp>
          <p:nvSpPr>
            <p:cNvPr id="3" name="Freeform 3"/>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sp>
        <p:nvSpPr>
          <p:cNvPr id="4" name="TextBox 4"/>
          <p:cNvSpPr txBox="1"/>
          <p:nvPr/>
        </p:nvSpPr>
        <p:spPr>
          <a:xfrm>
            <a:off x="2286000" y="446151"/>
            <a:ext cx="17388672" cy="582549"/>
          </a:xfrm>
          <a:prstGeom prst="rect">
            <a:avLst/>
          </a:prstGeom>
        </p:spPr>
        <p:txBody>
          <a:bodyPr lIns="0" tIns="0" rIns="0" bIns="0" rtlCol="0" anchor="t">
            <a:spAutoFit/>
          </a:bodyPr>
          <a:lstStyle/>
          <a:p>
            <a:pPr algn="ctr">
              <a:lnSpc>
                <a:spcPts val="3528"/>
              </a:lnSpc>
            </a:pPr>
            <a:r>
              <a:rPr lang="en-US" sz="4200" b="1">
                <a:solidFill>
                  <a:srgbClr val="EBBD25"/>
                </a:solidFill>
                <a:latin typeface="Arial Bold"/>
                <a:ea typeface="Arial Bold"/>
                <a:cs typeface="Arial Bold"/>
                <a:sym typeface="Arial Bold"/>
              </a:rPr>
              <a:t>Multiobjective Optimization: DE+BFGS Injected NSGA-II</a:t>
            </a:r>
          </a:p>
        </p:txBody>
      </p:sp>
      <p:sp>
        <p:nvSpPr>
          <p:cNvPr id="5" name="TextBox 5"/>
          <p:cNvSpPr txBox="1"/>
          <p:nvPr/>
        </p:nvSpPr>
        <p:spPr>
          <a:xfrm>
            <a:off x="13258800" y="6825249"/>
            <a:ext cx="2771980" cy="546303"/>
          </a:xfrm>
          <a:prstGeom prst="rect">
            <a:avLst/>
          </a:prstGeom>
        </p:spPr>
        <p:txBody>
          <a:bodyPr wrap="square" lIns="0" tIns="0" rIns="0" bIns="0" rtlCol="0" anchor="t">
            <a:spAutoFit/>
          </a:bodyPr>
          <a:lstStyle/>
          <a:p>
            <a:pPr algn="ctr">
              <a:lnSpc>
                <a:spcPts val="2160"/>
              </a:lnSpc>
            </a:pPr>
            <a:r>
              <a:rPr lang="en-US" sz="1600" dirty="0">
                <a:solidFill>
                  <a:srgbClr val="000000"/>
                </a:solidFill>
                <a:latin typeface="Arial"/>
                <a:ea typeface="Arial"/>
                <a:cs typeface="Arial"/>
                <a:sym typeface="Arial"/>
              </a:rPr>
              <a:t>Median non-dominated front (out of 21 executions)</a:t>
            </a:r>
          </a:p>
        </p:txBody>
      </p:sp>
      <p:grpSp>
        <p:nvGrpSpPr>
          <p:cNvPr id="12" name="Group 12"/>
          <p:cNvGrpSpPr>
            <a:grpSpLocks noChangeAspect="1"/>
          </p:cNvGrpSpPr>
          <p:nvPr/>
        </p:nvGrpSpPr>
        <p:grpSpPr>
          <a:xfrm>
            <a:off x="12622510" y="1406042"/>
            <a:ext cx="3703469" cy="3516739"/>
            <a:chOff x="0" y="0"/>
            <a:chExt cx="3812075" cy="3619868"/>
          </a:xfrm>
        </p:grpSpPr>
        <p:sp>
          <p:nvSpPr>
            <p:cNvPr id="13" name="Freeform 13"/>
            <p:cNvSpPr/>
            <p:nvPr/>
          </p:nvSpPr>
          <p:spPr>
            <a:xfrm>
              <a:off x="0" y="0"/>
              <a:ext cx="3812032" cy="3619881"/>
            </a:xfrm>
            <a:custGeom>
              <a:avLst/>
              <a:gdLst/>
              <a:ahLst/>
              <a:cxnLst/>
              <a:rect l="l" t="t" r="r" b="b"/>
              <a:pathLst>
                <a:path w="3812032" h="3619881">
                  <a:moveTo>
                    <a:pt x="0" y="0"/>
                  </a:moveTo>
                  <a:lnTo>
                    <a:pt x="3812032" y="0"/>
                  </a:lnTo>
                  <a:lnTo>
                    <a:pt x="3812032" y="3619881"/>
                  </a:lnTo>
                  <a:lnTo>
                    <a:pt x="0" y="3619881"/>
                  </a:lnTo>
                  <a:lnTo>
                    <a:pt x="0" y="0"/>
                  </a:lnTo>
                  <a:close/>
                </a:path>
              </a:pathLst>
            </a:custGeom>
            <a:blipFill>
              <a:blip r:embed="rId4"/>
              <a:stretch>
                <a:fillRect r="-1"/>
              </a:stretch>
            </a:blipFill>
          </p:spPr>
          <p:txBody>
            <a:bodyPr/>
            <a:lstStyle/>
            <a:p>
              <a:endParaRPr lang="es-ES"/>
            </a:p>
          </p:txBody>
        </p:sp>
      </p:grpSp>
      <p:sp>
        <p:nvSpPr>
          <p:cNvPr id="15" name="Marcador de número de diapositiva 10">
            <a:extLst>
              <a:ext uri="{FF2B5EF4-FFF2-40B4-BE49-F238E27FC236}">
                <a16:creationId xmlns:a16="http://schemas.microsoft.com/office/drawing/2014/main" id="{C756D215-9CB3-4FC0-4CC6-4DB1D3E23F8F}"/>
              </a:ext>
            </a:extLst>
          </p:cNvPr>
          <p:cNvSpPr>
            <a:spLocks noGrp="1"/>
          </p:cNvSpPr>
          <p:nvPr>
            <p:ph type="sldNum" sz="quarter" idx="12"/>
          </p:nvPr>
        </p:nvSpPr>
        <p:spPr>
          <a:xfrm>
            <a:off x="16230600" y="9921875"/>
            <a:ext cx="2133600" cy="365125"/>
          </a:xfrm>
        </p:spPr>
        <p:txBody>
          <a:bodyPr/>
          <a:lstStyle/>
          <a:p>
            <a:fld id="{D2E00D46-D6CA-4169-B17E-E79643882BDF}" type="slidenum">
              <a:rPr lang="en-US" b="1" smtClean="0">
                <a:solidFill>
                  <a:schemeClr val="tx2"/>
                </a:solidFill>
              </a:rPr>
              <a:pPr/>
              <a:t>10</a:t>
            </a:fld>
            <a:r>
              <a:rPr lang="en-US" b="1" dirty="0">
                <a:solidFill>
                  <a:schemeClr val="tx2"/>
                </a:solidFill>
              </a:rPr>
              <a:t>/15</a:t>
            </a:r>
          </a:p>
        </p:txBody>
      </p:sp>
      <p:grpSp>
        <p:nvGrpSpPr>
          <p:cNvPr id="10" name="Group 10"/>
          <p:cNvGrpSpPr>
            <a:grpSpLocks noChangeAspect="1"/>
          </p:cNvGrpSpPr>
          <p:nvPr/>
        </p:nvGrpSpPr>
        <p:grpSpPr>
          <a:xfrm>
            <a:off x="533400" y="2812315"/>
            <a:ext cx="10827936" cy="3925005"/>
            <a:chOff x="0" y="0"/>
            <a:chExt cx="8912629" cy="3230727"/>
          </a:xfrm>
        </p:grpSpPr>
        <p:sp>
          <p:nvSpPr>
            <p:cNvPr id="11" name="Freeform 11"/>
            <p:cNvSpPr/>
            <p:nvPr/>
          </p:nvSpPr>
          <p:spPr>
            <a:xfrm>
              <a:off x="0" y="0"/>
              <a:ext cx="8912606" cy="3230753"/>
            </a:xfrm>
            <a:custGeom>
              <a:avLst/>
              <a:gdLst/>
              <a:ahLst/>
              <a:cxnLst/>
              <a:rect l="l" t="t" r="r" b="b"/>
              <a:pathLst>
                <a:path w="8912606" h="3230753">
                  <a:moveTo>
                    <a:pt x="0" y="0"/>
                  </a:moveTo>
                  <a:lnTo>
                    <a:pt x="8912606" y="0"/>
                  </a:lnTo>
                  <a:lnTo>
                    <a:pt x="8912606" y="3230753"/>
                  </a:lnTo>
                  <a:lnTo>
                    <a:pt x="0" y="3230753"/>
                  </a:lnTo>
                  <a:lnTo>
                    <a:pt x="0" y="0"/>
                  </a:lnTo>
                  <a:close/>
                </a:path>
              </a:pathLst>
            </a:custGeom>
            <a:blipFill>
              <a:blip r:embed="rId5"/>
              <a:stretch>
                <a:fillRect/>
              </a:stretch>
            </a:blipFill>
          </p:spPr>
          <p:txBody>
            <a:bodyPr/>
            <a:lstStyle/>
            <a:p>
              <a:endParaRPr lang="es-E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6812276" y="1145366"/>
            <a:ext cx="10380126" cy="6635976"/>
            <a:chOff x="0" y="0"/>
            <a:chExt cx="9237672" cy="5905609"/>
          </a:xfrm>
        </p:grpSpPr>
        <p:sp>
          <p:nvSpPr>
            <p:cNvPr id="3" name="Freeform 3"/>
            <p:cNvSpPr/>
            <p:nvPr/>
          </p:nvSpPr>
          <p:spPr>
            <a:xfrm>
              <a:off x="0" y="0"/>
              <a:ext cx="9237726" cy="5905627"/>
            </a:xfrm>
            <a:custGeom>
              <a:avLst/>
              <a:gdLst/>
              <a:ahLst/>
              <a:cxnLst/>
              <a:rect l="l" t="t" r="r" b="b"/>
              <a:pathLst>
                <a:path w="9237726" h="5905627">
                  <a:moveTo>
                    <a:pt x="0" y="0"/>
                  </a:moveTo>
                  <a:lnTo>
                    <a:pt x="9237726" y="0"/>
                  </a:lnTo>
                  <a:lnTo>
                    <a:pt x="9237726" y="5905627"/>
                  </a:lnTo>
                  <a:lnTo>
                    <a:pt x="0" y="5905627"/>
                  </a:lnTo>
                  <a:lnTo>
                    <a:pt x="0" y="0"/>
                  </a:lnTo>
                  <a:close/>
                </a:path>
              </a:pathLst>
            </a:custGeom>
            <a:blipFill>
              <a:blip r:embed="rId3"/>
              <a:stretch>
                <a:fillRect/>
              </a:stretch>
            </a:blipFill>
          </p:spPr>
          <p:txBody>
            <a:bodyPr/>
            <a:lstStyle/>
            <a:p>
              <a:endParaRPr lang="es-ES"/>
            </a:p>
          </p:txBody>
        </p:sp>
      </p:grpSp>
      <p:sp>
        <p:nvSpPr>
          <p:cNvPr id="4" name="TextBox 4"/>
          <p:cNvSpPr txBox="1"/>
          <p:nvPr/>
        </p:nvSpPr>
        <p:spPr>
          <a:xfrm>
            <a:off x="2266905" y="7538308"/>
            <a:ext cx="12457713" cy="910506"/>
          </a:xfrm>
          <a:prstGeom prst="rect">
            <a:avLst/>
          </a:prstGeom>
        </p:spPr>
        <p:txBody>
          <a:bodyPr lIns="0" tIns="0" rIns="0" bIns="0" rtlCol="0" anchor="t">
            <a:spAutoFit/>
          </a:bodyPr>
          <a:lstStyle/>
          <a:p>
            <a:pPr algn="l">
              <a:lnSpc>
                <a:spcPts val="2519"/>
              </a:lnSpc>
            </a:pPr>
            <a:r>
              <a:rPr lang="en-US" sz="2099" b="1" dirty="0">
                <a:solidFill>
                  <a:srgbClr val="000000"/>
                </a:solidFill>
                <a:latin typeface="Arial Bold"/>
                <a:ea typeface="Arial Bold"/>
                <a:cs typeface="Arial Bold"/>
                <a:sym typeface="Arial Bold"/>
              </a:rPr>
              <a:t>Phased </a:t>
            </a:r>
            <a:r>
              <a:rPr lang="en-US" sz="2099" b="1" dirty="0" err="1">
                <a:solidFill>
                  <a:srgbClr val="000000"/>
                </a:solidFill>
                <a:latin typeface="Arial Bold"/>
                <a:ea typeface="Arial Bold"/>
                <a:cs typeface="Arial Bold"/>
                <a:sym typeface="Arial Bold"/>
              </a:rPr>
              <a:t>Arrray</a:t>
            </a:r>
            <a:r>
              <a:rPr lang="en-US" sz="2099" b="1" dirty="0">
                <a:solidFill>
                  <a:srgbClr val="000000"/>
                </a:solidFill>
                <a:latin typeface="Arial Bold"/>
                <a:ea typeface="Arial Bold"/>
                <a:cs typeface="Arial Bold"/>
                <a:sym typeface="Arial Bold"/>
              </a:rPr>
              <a:t> </a:t>
            </a:r>
            <a:r>
              <a:rPr lang="en-US" sz="2099" dirty="0">
                <a:solidFill>
                  <a:srgbClr val="000000"/>
                </a:solidFill>
                <a:latin typeface="Arial"/>
                <a:ea typeface="Arial"/>
                <a:cs typeface="Arial"/>
                <a:sym typeface="Arial"/>
              </a:rPr>
              <a:t>channels, first published in: </a:t>
            </a:r>
          </a:p>
          <a:p>
            <a:pPr algn="l">
              <a:lnSpc>
                <a:spcPts val="2339"/>
              </a:lnSpc>
            </a:pPr>
            <a:r>
              <a:rPr lang="en-US" sz="1949" dirty="0">
                <a:solidFill>
                  <a:srgbClr val="000000"/>
                </a:solidFill>
                <a:latin typeface="Arial"/>
                <a:ea typeface="Arial"/>
                <a:cs typeface="Arial"/>
                <a:sym typeface="Arial"/>
              </a:rPr>
              <a:t>Van den </a:t>
            </a:r>
            <a:r>
              <a:rPr lang="en-US" sz="1949" dirty="0" err="1">
                <a:solidFill>
                  <a:srgbClr val="000000"/>
                </a:solidFill>
                <a:latin typeface="Arial"/>
                <a:ea typeface="Arial"/>
                <a:cs typeface="Arial"/>
                <a:sym typeface="Arial"/>
              </a:rPr>
              <a:t>Honert</a:t>
            </a:r>
            <a:r>
              <a:rPr lang="en-US" sz="1949" dirty="0">
                <a:solidFill>
                  <a:srgbClr val="000000"/>
                </a:solidFill>
                <a:latin typeface="Arial"/>
                <a:ea typeface="Arial"/>
                <a:cs typeface="Arial"/>
                <a:sym typeface="Arial"/>
              </a:rPr>
              <a:t>, C., Kelsall, D. (2007) "Focused intracochlear electric stimulation with phased array channels", The Journal of the Acoustical Society of America, Vol. 121, 3703-3716</a:t>
            </a:r>
            <a:r>
              <a:rPr lang="en-US" sz="1949" dirty="0">
                <a:solidFill>
                  <a:schemeClr val="tx2"/>
                </a:solidFill>
                <a:latin typeface="Arial"/>
                <a:ea typeface="Arial"/>
                <a:cs typeface="Arial"/>
                <a:sym typeface="Arial"/>
              </a:rPr>
              <a:t>. </a:t>
            </a:r>
            <a:r>
              <a:rPr lang="en-US" sz="1949" u="sng" dirty="0">
                <a:solidFill>
                  <a:schemeClr val="tx2"/>
                </a:solidFill>
                <a:latin typeface="Arial"/>
                <a:ea typeface="Arial"/>
                <a:cs typeface="Arial"/>
                <a:sym typeface="Arial"/>
                <a:hlinkClick r:id="rId4" tooltip="https://doi.org/10.1121/1.2722047">
                  <a:extLst>
                    <a:ext uri="{A12FA001-AC4F-418D-AE19-62706E023703}">
                      <ahyp:hlinkClr xmlns:ahyp="http://schemas.microsoft.com/office/drawing/2018/hyperlinkcolor" xmlns="" val="tx"/>
                    </a:ext>
                  </a:extLst>
                </a:hlinkClick>
              </a:rPr>
              <a:t>https://doi.org/10.1121/1.2722047</a:t>
            </a:r>
          </a:p>
        </p:txBody>
      </p:sp>
      <p:grpSp>
        <p:nvGrpSpPr>
          <p:cNvPr id="10" name="Group 10"/>
          <p:cNvGrpSpPr/>
          <p:nvPr/>
        </p:nvGrpSpPr>
        <p:grpSpPr>
          <a:xfrm>
            <a:off x="2382837" y="-225243"/>
            <a:ext cx="15944352" cy="1545432"/>
            <a:chOff x="0" y="0"/>
            <a:chExt cx="15117607" cy="1465298"/>
          </a:xfrm>
        </p:grpSpPr>
        <p:sp>
          <p:nvSpPr>
            <p:cNvPr id="11" name="Freeform 11"/>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sp>
        <p:nvSpPr>
          <p:cNvPr id="17" name="TextBox 17"/>
          <p:cNvSpPr txBox="1"/>
          <p:nvPr/>
        </p:nvSpPr>
        <p:spPr>
          <a:xfrm>
            <a:off x="4953000" y="358418"/>
            <a:ext cx="12384279" cy="657606"/>
          </a:xfrm>
          <a:prstGeom prst="rect">
            <a:avLst/>
          </a:prstGeom>
        </p:spPr>
        <p:txBody>
          <a:bodyPr lIns="0" tIns="0" rIns="0" bIns="0" rtlCol="0" anchor="t">
            <a:spAutoFit/>
          </a:bodyPr>
          <a:lstStyle/>
          <a:p>
            <a:pPr algn="ctr">
              <a:lnSpc>
                <a:spcPts val="4032"/>
              </a:lnSpc>
            </a:pPr>
            <a:r>
              <a:rPr lang="en-US" sz="4800" b="1" dirty="0">
                <a:solidFill>
                  <a:srgbClr val="EBBD25"/>
                </a:solidFill>
                <a:latin typeface="Arial Bold"/>
                <a:ea typeface="Arial Bold"/>
                <a:cs typeface="Arial Bold"/>
                <a:sym typeface="Arial Bold"/>
              </a:rPr>
              <a:t>Results: Non-dominated Front</a:t>
            </a:r>
          </a:p>
        </p:txBody>
      </p:sp>
      <p:pic>
        <p:nvPicPr>
          <p:cNvPr id="27" name="Imagen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503" y="1867323"/>
            <a:ext cx="6157855" cy="2255493"/>
          </a:xfrm>
          <a:prstGeom prst="rect">
            <a:avLst/>
          </a:prstGeom>
        </p:spPr>
      </p:pic>
      <p:pic>
        <p:nvPicPr>
          <p:cNvPr id="28" name="Imagen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90" y="4381500"/>
            <a:ext cx="6157854" cy="2413214"/>
          </a:xfrm>
          <a:prstGeom prst="rect">
            <a:avLst/>
          </a:prstGeom>
        </p:spPr>
      </p:pic>
      <p:sp>
        <p:nvSpPr>
          <p:cNvPr id="8" name="Marcador de número de diapositiva 10">
            <a:extLst>
              <a:ext uri="{FF2B5EF4-FFF2-40B4-BE49-F238E27FC236}">
                <a16:creationId xmlns:a16="http://schemas.microsoft.com/office/drawing/2014/main" id="{297C2F0D-2EC1-F055-F768-2BC9FD920B5C}"/>
              </a:ext>
            </a:extLst>
          </p:cNvPr>
          <p:cNvSpPr>
            <a:spLocks noGrp="1"/>
          </p:cNvSpPr>
          <p:nvPr>
            <p:ph type="sldNum" sz="quarter" idx="12"/>
          </p:nvPr>
        </p:nvSpPr>
        <p:spPr>
          <a:xfrm>
            <a:off x="16230600" y="9921875"/>
            <a:ext cx="2133600" cy="365125"/>
          </a:xfrm>
        </p:spPr>
        <p:txBody>
          <a:bodyPr/>
          <a:lstStyle/>
          <a:p>
            <a:fld id="{D2E00D46-D6CA-4169-B17E-E79643882BDF}" type="slidenum">
              <a:rPr lang="en-US" b="1" smtClean="0">
                <a:solidFill>
                  <a:schemeClr val="tx2"/>
                </a:solidFill>
              </a:rPr>
              <a:pPr/>
              <a:t>11</a:t>
            </a:fld>
            <a:r>
              <a:rPr lang="en-US" b="1" dirty="0">
                <a:solidFill>
                  <a:schemeClr val="tx2"/>
                </a:solidFill>
              </a:rPr>
              <a:t>/15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977816" y="3390900"/>
            <a:ext cx="6157784" cy="4580440"/>
            <a:chOff x="0" y="0"/>
            <a:chExt cx="5427803" cy="4037447"/>
          </a:xfrm>
        </p:grpSpPr>
        <p:sp>
          <p:nvSpPr>
            <p:cNvPr id="3" name="Freeform 3"/>
            <p:cNvSpPr/>
            <p:nvPr/>
          </p:nvSpPr>
          <p:spPr>
            <a:xfrm>
              <a:off x="0" y="0"/>
              <a:ext cx="5427853" cy="4037457"/>
            </a:xfrm>
            <a:custGeom>
              <a:avLst/>
              <a:gdLst/>
              <a:ahLst/>
              <a:cxnLst/>
              <a:rect l="l" t="t" r="r" b="b"/>
              <a:pathLst>
                <a:path w="5427853" h="4037457">
                  <a:moveTo>
                    <a:pt x="0" y="0"/>
                  </a:moveTo>
                  <a:lnTo>
                    <a:pt x="5427853" y="0"/>
                  </a:lnTo>
                  <a:lnTo>
                    <a:pt x="5427853" y="4037457"/>
                  </a:lnTo>
                  <a:lnTo>
                    <a:pt x="0" y="4037457"/>
                  </a:lnTo>
                  <a:lnTo>
                    <a:pt x="0" y="0"/>
                  </a:lnTo>
                  <a:close/>
                </a:path>
              </a:pathLst>
            </a:custGeom>
            <a:blipFill>
              <a:blip r:embed="rId3"/>
              <a:stretch>
                <a:fillRect l="-101539" r="-1304"/>
              </a:stretch>
            </a:blipFill>
          </p:spPr>
          <p:txBody>
            <a:bodyPr/>
            <a:lstStyle/>
            <a:p>
              <a:endParaRPr lang="es-ES"/>
            </a:p>
          </p:txBody>
        </p:sp>
      </p:grpSp>
      <p:grpSp>
        <p:nvGrpSpPr>
          <p:cNvPr id="4" name="Group 4"/>
          <p:cNvGrpSpPr>
            <a:grpSpLocks noChangeAspect="1"/>
          </p:cNvGrpSpPr>
          <p:nvPr/>
        </p:nvGrpSpPr>
        <p:grpSpPr>
          <a:xfrm>
            <a:off x="10364538" y="1562100"/>
            <a:ext cx="4348674" cy="1520513"/>
            <a:chOff x="0" y="0"/>
            <a:chExt cx="3876272" cy="1355338"/>
          </a:xfrm>
        </p:grpSpPr>
        <p:sp>
          <p:nvSpPr>
            <p:cNvPr id="5" name="Freeform 5"/>
            <p:cNvSpPr/>
            <p:nvPr/>
          </p:nvSpPr>
          <p:spPr>
            <a:xfrm>
              <a:off x="0" y="0"/>
              <a:ext cx="3876294" cy="1355344"/>
            </a:xfrm>
            <a:custGeom>
              <a:avLst/>
              <a:gdLst/>
              <a:ahLst/>
              <a:cxnLst/>
              <a:rect l="l" t="t" r="r" b="b"/>
              <a:pathLst>
                <a:path w="3876294" h="1355344">
                  <a:moveTo>
                    <a:pt x="0" y="0"/>
                  </a:moveTo>
                  <a:lnTo>
                    <a:pt x="3876294" y="0"/>
                  </a:lnTo>
                  <a:lnTo>
                    <a:pt x="3876294" y="1355344"/>
                  </a:lnTo>
                  <a:lnTo>
                    <a:pt x="0" y="1355344"/>
                  </a:lnTo>
                  <a:lnTo>
                    <a:pt x="0" y="0"/>
                  </a:lnTo>
                  <a:close/>
                </a:path>
              </a:pathLst>
            </a:custGeom>
            <a:blipFill>
              <a:blip r:embed="rId4"/>
              <a:stretch>
                <a:fillRect/>
              </a:stretch>
            </a:blipFill>
          </p:spPr>
          <p:txBody>
            <a:bodyPr/>
            <a:lstStyle/>
            <a:p>
              <a:endParaRPr lang="es-ES"/>
            </a:p>
          </p:txBody>
        </p:sp>
      </p:grpSp>
      <p:grpSp>
        <p:nvGrpSpPr>
          <p:cNvPr id="6" name="Group 6"/>
          <p:cNvGrpSpPr/>
          <p:nvPr/>
        </p:nvGrpSpPr>
        <p:grpSpPr>
          <a:xfrm>
            <a:off x="2382837" y="-225243"/>
            <a:ext cx="15944352" cy="1545432"/>
            <a:chOff x="0" y="0"/>
            <a:chExt cx="15117607" cy="1465298"/>
          </a:xfrm>
        </p:grpSpPr>
        <p:sp>
          <p:nvSpPr>
            <p:cNvPr id="7" name="Freeform 7"/>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sp>
        <p:nvSpPr>
          <p:cNvPr id="8" name="TextBox 8"/>
          <p:cNvSpPr txBox="1"/>
          <p:nvPr/>
        </p:nvSpPr>
        <p:spPr>
          <a:xfrm>
            <a:off x="3714636" y="386032"/>
            <a:ext cx="14688588" cy="553357"/>
          </a:xfrm>
          <a:prstGeom prst="rect">
            <a:avLst/>
          </a:prstGeom>
        </p:spPr>
        <p:txBody>
          <a:bodyPr lIns="0" tIns="0" rIns="0" bIns="0" rtlCol="0" anchor="t">
            <a:spAutoFit/>
          </a:bodyPr>
          <a:lstStyle/>
          <a:p>
            <a:pPr algn="ctr">
              <a:lnSpc>
                <a:spcPts val="4032"/>
              </a:lnSpc>
            </a:pPr>
            <a:r>
              <a:rPr lang="en-US" sz="4800" b="1" dirty="0">
                <a:solidFill>
                  <a:srgbClr val="EBBD25"/>
                </a:solidFill>
                <a:latin typeface="Arial Bold"/>
                <a:ea typeface="Arial Bold"/>
                <a:cs typeface="Arial Bold"/>
                <a:sym typeface="Arial Bold"/>
              </a:rPr>
              <a:t>Results: Optimum Focusing – Current Densities</a:t>
            </a:r>
          </a:p>
        </p:txBody>
      </p:sp>
      <p:grpSp>
        <p:nvGrpSpPr>
          <p:cNvPr id="9" name="Group 9"/>
          <p:cNvGrpSpPr>
            <a:grpSpLocks noChangeAspect="1"/>
          </p:cNvGrpSpPr>
          <p:nvPr/>
        </p:nvGrpSpPr>
        <p:grpSpPr>
          <a:xfrm>
            <a:off x="6669487" y="3390900"/>
            <a:ext cx="6157854" cy="4581003"/>
            <a:chOff x="0" y="0"/>
            <a:chExt cx="4719120" cy="3510687"/>
          </a:xfrm>
        </p:grpSpPr>
        <p:sp>
          <p:nvSpPr>
            <p:cNvPr id="10" name="Freeform 10"/>
            <p:cNvSpPr/>
            <p:nvPr/>
          </p:nvSpPr>
          <p:spPr>
            <a:xfrm>
              <a:off x="0" y="0"/>
              <a:ext cx="4719066" cy="3510661"/>
            </a:xfrm>
            <a:custGeom>
              <a:avLst/>
              <a:gdLst/>
              <a:ahLst/>
              <a:cxnLst/>
              <a:rect l="l" t="t" r="r" b="b"/>
              <a:pathLst>
                <a:path w="4719066" h="3510661">
                  <a:moveTo>
                    <a:pt x="0" y="0"/>
                  </a:moveTo>
                  <a:lnTo>
                    <a:pt x="4719066" y="0"/>
                  </a:lnTo>
                  <a:lnTo>
                    <a:pt x="4719066" y="3510661"/>
                  </a:lnTo>
                  <a:lnTo>
                    <a:pt x="0" y="3510661"/>
                  </a:lnTo>
                  <a:lnTo>
                    <a:pt x="0" y="0"/>
                  </a:lnTo>
                  <a:close/>
                </a:path>
              </a:pathLst>
            </a:custGeom>
            <a:blipFill>
              <a:blip r:embed="rId3"/>
              <a:stretch>
                <a:fillRect l="-1541" r="-101329"/>
              </a:stretch>
            </a:blipFill>
          </p:spPr>
          <p:txBody>
            <a:bodyPr/>
            <a:lstStyle/>
            <a:p>
              <a:endParaRPr lang="es-ES"/>
            </a:p>
          </p:txBody>
        </p:sp>
      </p:grpSp>
      <p:pic>
        <p:nvPicPr>
          <p:cNvPr id="13" name="Imagen 12">
            <a:extLst>
              <a:ext uri="{FF2B5EF4-FFF2-40B4-BE49-F238E27FC236}">
                <a16:creationId xmlns:a16="http://schemas.microsoft.com/office/drawing/2014/main" id="{56EA0040-5E28-C5C0-FA66-B5FE74E0C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503" y="1867323"/>
            <a:ext cx="6157855" cy="2255493"/>
          </a:xfrm>
          <a:prstGeom prst="rect">
            <a:avLst/>
          </a:prstGeom>
        </p:spPr>
      </p:pic>
      <p:pic>
        <p:nvPicPr>
          <p:cNvPr id="14" name="Imagen 13">
            <a:extLst>
              <a:ext uri="{FF2B5EF4-FFF2-40B4-BE49-F238E27FC236}">
                <a16:creationId xmlns:a16="http://schemas.microsoft.com/office/drawing/2014/main" id="{CCB2ACE9-BA64-3B5F-3E2E-32DEE471B9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90" y="4381500"/>
            <a:ext cx="6157854" cy="2413214"/>
          </a:xfrm>
          <a:prstGeom prst="rect">
            <a:avLst/>
          </a:prstGeom>
        </p:spPr>
      </p:pic>
      <p:sp>
        <p:nvSpPr>
          <p:cNvPr id="16" name="Marcador de número de diapositiva 10">
            <a:extLst>
              <a:ext uri="{FF2B5EF4-FFF2-40B4-BE49-F238E27FC236}">
                <a16:creationId xmlns:a16="http://schemas.microsoft.com/office/drawing/2014/main" id="{26DC5977-7D9B-0CFF-B156-DAA8ECDD7C45}"/>
              </a:ext>
            </a:extLst>
          </p:cNvPr>
          <p:cNvSpPr>
            <a:spLocks noGrp="1"/>
          </p:cNvSpPr>
          <p:nvPr>
            <p:ph type="sldNum" sz="quarter" idx="12"/>
          </p:nvPr>
        </p:nvSpPr>
        <p:spPr>
          <a:xfrm>
            <a:off x="16230600" y="9921875"/>
            <a:ext cx="2133600" cy="365125"/>
          </a:xfrm>
        </p:spPr>
        <p:txBody>
          <a:bodyPr/>
          <a:lstStyle/>
          <a:p>
            <a:fld id="{D2E00D46-D6CA-4169-B17E-E79643882BDF}" type="slidenum">
              <a:rPr lang="en-US" b="1" smtClean="0">
                <a:solidFill>
                  <a:schemeClr val="tx2"/>
                </a:solidFill>
              </a:rPr>
              <a:pPr/>
              <a:t>12</a:t>
            </a:fld>
            <a:r>
              <a:rPr lang="en-US" b="1" dirty="0">
                <a:solidFill>
                  <a:schemeClr val="tx2"/>
                </a:solidFill>
              </a:rPr>
              <a:t>/15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a:xfrm>
            <a:off x="1125336" y="5524178"/>
            <a:ext cx="5291930" cy="2657467"/>
            <a:chOff x="0" y="0"/>
            <a:chExt cx="3658921" cy="1837413"/>
          </a:xfrm>
        </p:grpSpPr>
        <p:sp>
          <p:nvSpPr>
            <p:cNvPr id="5" name="Freeform 5" descr="Gráfico, Gráfico de líneas  Descripción generada automáticamente"/>
            <p:cNvSpPr/>
            <p:nvPr/>
          </p:nvSpPr>
          <p:spPr>
            <a:xfrm>
              <a:off x="0" y="0"/>
              <a:ext cx="3658870" cy="1837436"/>
            </a:xfrm>
            <a:custGeom>
              <a:avLst/>
              <a:gdLst/>
              <a:ahLst/>
              <a:cxnLst/>
              <a:rect l="l" t="t" r="r" b="b"/>
              <a:pathLst>
                <a:path w="3658870" h="1837436">
                  <a:moveTo>
                    <a:pt x="0" y="0"/>
                  </a:moveTo>
                  <a:lnTo>
                    <a:pt x="3658870" y="0"/>
                  </a:lnTo>
                  <a:lnTo>
                    <a:pt x="3658870" y="1837436"/>
                  </a:lnTo>
                  <a:lnTo>
                    <a:pt x="0" y="1837436"/>
                  </a:lnTo>
                  <a:lnTo>
                    <a:pt x="0" y="0"/>
                  </a:lnTo>
                  <a:close/>
                </a:path>
              </a:pathLst>
            </a:custGeom>
            <a:blipFill>
              <a:blip r:embed="rId3"/>
              <a:stretch>
                <a:fillRect r="-1" b="1"/>
              </a:stretch>
            </a:blipFill>
          </p:spPr>
          <p:txBody>
            <a:bodyPr/>
            <a:lstStyle/>
            <a:p>
              <a:endParaRPr lang="es-ES"/>
            </a:p>
          </p:txBody>
        </p:sp>
      </p:grpSp>
      <p:grpSp>
        <p:nvGrpSpPr>
          <p:cNvPr id="6" name="Group 6"/>
          <p:cNvGrpSpPr>
            <a:grpSpLocks noChangeAspect="1"/>
          </p:cNvGrpSpPr>
          <p:nvPr/>
        </p:nvGrpSpPr>
        <p:grpSpPr>
          <a:xfrm>
            <a:off x="6694502" y="2271712"/>
            <a:ext cx="11501407" cy="5005388"/>
            <a:chOff x="0" y="0"/>
            <a:chExt cx="11520558" cy="5013722"/>
          </a:xfrm>
        </p:grpSpPr>
        <p:sp>
          <p:nvSpPr>
            <p:cNvPr id="7" name="Freeform 7"/>
            <p:cNvSpPr/>
            <p:nvPr/>
          </p:nvSpPr>
          <p:spPr>
            <a:xfrm>
              <a:off x="0" y="0"/>
              <a:ext cx="11520551" cy="5013706"/>
            </a:xfrm>
            <a:custGeom>
              <a:avLst/>
              <a:gdLst/>
              <a:ahLst/>
              <a:cxnLst/>
              <a:rect l="l" t="t" r="r" b="b"/>
              <a:pathLst>
                <a:path w="11520551" h="5013706">
                  <a:moveTo>
                    <a:pt x="0" y="0"/>
                  </a:moveTo>
                  <a:lnTo>
                    <a:pt x="11520551" y="0"/>
                  </a:lnTo>
                  <a:lnTo>
                    <a:pt x="11520551" y="5013706"/>
                  </a:lnTo>
                  <a:lnTo>
                    <a:pt x="0" y="5013706"/>
                  </a:lnTo>
                  <a:lnTo>
                    <a:pt x="0" y="0"/>
                  </a:lnTo>
                  <a:close/>
                </a:path>
              </a:pathLst>
            </a:custGeom>
            <a:blipFill>
              <a:blip r:embed="rId4"/>
              <a:stretch>
                <a:fillRect/>
              </a:stretch>
            </a:blipFill>
          </p:spPr>
          <p:txBody>
            <a:bodyPr/>
            <a:lstStyle/>
            <a:p>
              <a:endParaRPr lang="es-ES"/>
            </a:p>
          </p:txBody>
        </p:sp>
      </p:grpSp>
      <p:grpSp>
        <p:nvGrpSpPr>
          <p:cNvPr id="8" name="Group 8"/>
          <p:cNvGrpSpPr/>
          <p:nvPr/>
        </p:nvGrpSpPr>
        <p:grpSpPr>
          <a:xfrm>
            <a:off x="2382837" y="-225243"/>
            <a:ext cx="15944352" cy="1545432"/>
            <a:chOff x="0" y="0"/>
            <a:chExt cx="15117607" cy="1465298"/>
          </a:xfrm>
        </p:grpSpPr>
        <p:sp>
          <p:nvSpPr>
            <p:cNvPr id="9" name="Freeform 9"/>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sp>
        <p:nvSpPr>
          <p:cNvPr id="10" name="TextBox 10"/>
          <p:cNvSpPr txBox="1"/>
          <p:nvPr/>
        </p:nvSpPr>
        <p:spPr>
          <a:xfrm>
            <a:off x="5257800" y="380647"/>
            <a:ext cx="12221499" cy="553357"/>
          </a:xfrm>
          <a:prstGeom prst="rect">
            <a:avLst/>
          </a:prstGeom>
        </p:spPr>
        <p:txBody>
          <a:bodyPr lIns="0" tIns="0" rIns="0" bIns="0" rtlCol="0" anchor="t">
            <a:spAutoFit/>
          </a:bodyPr>
          <a:lstStyle/>
          <a:p>
            <a:pPr algn="ctr">
              <a:lnSpc>
                <a:spcPts val="4032"/>
              </a:lnSpc>
            </a:pPr>
            <a:r>
              <a:rPr lang="en-US" sz="4800" b="1" dirty="0" err="1">
                <a:solidFill>
                  <a:srgbClr val="EBBD25"/>
                </a:solidFill>
                <a:latin typeface="Arial Bold"/>
                <a:ea typeface="Arial Bold"/>
                <a:cs typeface="Arial Bold"/>
                <a:sym typeface="Arial Bold"/>
              </a:rPr>
              <a:t>Innovization</a:t>
            </a:r>
            <a:r>
              <a:rPr lang="en-US" sz="4800" b="1" dirty="0">
                <a:solidFill>
                  <a:srgbClr val="EBBD25"/>
                </a:solidFill>
                <a:latin typeface="Arial Bold"/>
                <a:ea typeface="Arial Bold"/>
                <a:cs typeface="Arial Bold"/>
                <a:sym typeface="Arial Bold"/>
              </a:rPr>
              <a:t>: Extracting Design Principles</a:t>
            </a:r>
          </a:p>
        </p:txBody>
      </p:sp>
      <p:sp>
        <p:nvSpPr>
          <p:cNvPr id="11" name="TextBox 11"/>
          <p:cNvSpPr txBox="1"/>
          <p:nvPr/>
        </p:nvSpPr>
        <p:spPr>
          <a:xfrm>
            <a:off x="1862123" y="5229225"/>
            <a:ext cx="3818281" cy="294953"/>
          </a:xfrm>
          <a:prstGeom prst="rect">
            <a:avLst/>
          </a:prstGeom>
        </p:spPr>
        <p:txBody>
          <a:bodyPr lIns="0" tIns="0" rIns="0" bIns="0" rtlCol="0" anchor="t">
            <a:spAutoFit/>
          </a:bodyPr>
          <a:lstStyle/>
          <a:p>
            <a:pPr algn="l">
              <a:lnSpc>
                <a:spcPts val="2339"/>
              </a:lnSpc>
            </a:pPr>
            <a:r>
              <a:rPr lang="en-US" sz="1949" u="sng" dirty="0">
                <a:solidFill>
                  <a:srgbClr val="CCCCFF"/>
                </a:solidFill>
                <a:latin typeface="Arial"/>
                <a:ea typeface="Arial"/>
                <a:cs typeface="Arial"/>
                <a:sym typeface="Arial"/>
              </a:rPr>
              <a:t>“</a:t>
            </a:r>
            <a:r>
              <a:rPr lang="en-US" sz="1949" dirty="0">
                <a:solidFill>
                  <a:srgbClr val="000000"/>
                </a:solidFill>
                <a:latin typeface="Arial"/>
                <a:ea typeface="Arial"/>
                <a:cs typeface="Arial"/>
                <a:sym typeface="Arial"/>
              </a:rPr>
              <a:t>Current profile of Phased Array:</a:t>
            </a:r>
          </a:p>
        </p:txBody>
      </p:sp>
      <p:sp>
        <p:nvSpPr>
          <p:cNvPr id="12" name="TextBox 12"/>
          <p:cNvSpPr txBox="1"/>
          <p:nvPr/>
        </p:nvSpPr>
        <p:spPr>
          <a:xfrm>
            <a:off x="13487400" y="2857500"/>
            <a:ext cx="4428492" cy="470148"/>
          </a:xfrm>
          <a:prstGeom prst="rect">
            <a:avLst/>
          </a:prstGeom>
        </p:spPr>
        <p:txBody>
          <a:bodyPr lIns="0" tIns="0" rIns="0" bIns="0" rtlCol="0" anchor="t">
            <a:spAutoFit/>
          </a:bodyPr>
          <a:lstStyle/>
          <a:p>
            <a:pPr algn="l">
              <a:lnSpc>
                <a:spcPts val="2339"/>
              </a:lnSpc>
            </a:pPr>
            <a:r>
              <a:rPr lang="en-US" sz="1949" dirty="0">
                <a:solidFill>
                  <a:srgbClr val="000000"/>
                </a:solidFill>
                <a:latin typeface="Arial"/>
                <a:ea typeface="Arial"/>
                <a:cs typeface="Arial"/>
                <a:sym typeface="Arial"/>
              </a:rPr>
              <a:t>Current profile Median Pattern </a:t>
            </a:r>
            <a:r>
              <a:rPr lang="en-US" sz="1949" b="1" dirty="0">
                <a:solidFill>
                  <a:srgbClr val="FF0000"/>
                </a:solidFill>
                <a:latin typeface="Arial Bold"/>
                <a:ea typeface="Arial Bold"/>
                <a:cs typeface="Arial Bold"/>
                <a:sym typeface="Arial Bold"/>
              </a:rPr>
              <a:t>-----------</a:t>
            </a:r>
          </a:p>
        </p:txBody>
      </p:sp>
      <p:pic>
        <p:nvPicPr>
          <p:cNvPr id="23" name="Imagen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916556"/>
            <a:ext cx="6161102" cy="2280563"/>
          </a:xfrm>
          <a:prstGeom prst="rect">
            <a:avLst/>
          </a:prstGeom>
        </p:spPr>
      </p:pic>
      <p:sp>
        <p:nvSpPr>
          <p:cNvPr id="14" name="Marcador de número de diapositiva 10">
            <a:extLst>
              <a:ext uri="{FF2B5EF4-FFF2-40B4-BE49-F238E27FC236}">
                <a16:creationId xmlns:a16="http://schemas.microsoft.com/office/drawing/2014/main" id="{8730879D-A391-7772-9D1A-78F40BC39D56}"/>
              </a:ext>
            </a:extLst>
          </p:cNvPr>
          <p:cNvSpPr>
            <a:spLocks noGrp="1"/>
          </p:cNvSpPr>
          <p:nvPr>
            <p:ph type="sldNum" sz="quarter" idx="12"/>
          </p:nvPr>
        </p:nvSpPr>
        <p:spPr>
          <a:xfrm>
            <a:off x="16230600" y="9921875"/>
            <a:ext cx="2133600" cy="365125"/>
          </a:xfrm>
        </p:spPr>
        <p:txBody>
          <a:bodyPr/>
          <a:lstStyle/>
          <a:p>
            <a:fld id="{D2E00D46-D6CA-4169-B17E-E79643882BDF}" type="slidenum">
              <a:rPr lang="en-US" b="1" smtClean="0">
                <a:solidFill>
                  <a:schemeClr val="tx2"/>
                </a:solidFill>
              </a:rPr>
              <a:pPr/>
              <a:t>13</a:t>
            </a:fld>
            <a:r>
              <a:rPr lang="en-US" b="1" dirty="0">
                <a:solidFill>
                  <a:schemeClr val="tx2"/>
                </a:solidFill>
              </a:rPr>
              <a:t>/15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a:grpSpLocks noChangeAspect="1"/>
          </p:cNvGrpSpPr>
          <p:nvPr/>
        </p:nvGrpSpPr>
        <p:grpSpPr>
          <a:xfrm>
            <a:off x="798366" y="4381500"/>
            <a:ext cx="5828632" cy="4267200"/>
            <a:chOff x="0" y="0"/>
            <a:chExt cx="5563503" cy="4073097"/>
          </a:xfrm>
        </p:grpSpPr>
        <p:sp>
          <p:nvSpPr>
            <p:cNvPr id="10" name="Freeform 10"/>
            <p:cNvSpPr/>
            <p:nvPr/>
          </p:nvSpPr>
          <p:spPr>
            <a:xfrm>
              <a:off x="0" y="0"/>
              <a:ext cx="5563489" cy="4073144"/>
            </a:xfrm>
            <a:custGeom>
              <a:avLst/>
              <a:gdLst/>
              <a:ahLst/>
              <a:cxnLst/>
              <a:rect l="l" t="t" r="r" b="b"/>
              <a:pathLst>
                <a:path w="5563489" h="4073144">
                  <a:moveTo>
                    <a:pt x="0" y="0"/>
                  </a:moveTo>
                  <a:lnTo>
                    <a:pt x="5563489" y="0"/>
                  </a:lnTo>
                  <a:lnTo>
                    <a:pt x="5563489" y="4073144"/>
                  </a:lnTo>
                  <a:lnTo>
                    <a:pt x="0" y="4073144"/>
                  </a:lnTo>
                  <a:lnTo>
                    <a:pt x="0" y="0"/>
                  </a:lnTo>
                  <a:close/>
                </a:path>
              </a:pathLst>
            </a:custGeom>
            <a:blipFill>
              <a:blip r:embed="rId3"/>
              <a:stretch>
                <a:fillRect b="1"/>
              </a:stretch>
            </a:blipFill>
          </p:spPr>
          <p:txBody>
            <a:bodyPr/>
            <a:lstStyle/>
            <a:p>
              <a:endParaRPr lang="es-ES" dirty="0"/>
            </a:p>
          </p:txBody>
        </p:sp>
      </p:grpSp>
      <p:grpSp>
        <p:nvGrpSpPr>
          <p:cNvPr id="4" name="Group 4"/>
          <p:cNvGrpSpPr>
            <a:grpSpLocks noChangeAspect="1"/>
          </p:cNvGrpSpPr>
          <p:nvPr/>
        </p:nvGrpSpPr>
        <p:grpSpPr>
          <a:xfrm>
            <a:off x="8029761" y="1168553"/>
            <a:ext cx="9459898" cy="5773433"/>
            <a:chOff x="0" y="0"/>
            <a:chExt cx="7718953" cy="4710923"/>
          </a:xfrm>
        </p:grpSpPr>
        <p:sp>
          <p:nvSpPr>
            <p:cNvPr id="5" name="Freeform 5"/>
            <p:cNvSpPr/>
            <p:nvPr/>
          </p:nvSpPr>
          <p:spPr>
            <a:xfrm>
              <a:off x="0" y="0"/>
              <a:ext cx="7718933" cy="4710938"/>
            </a:xfrm>
            <a:custGeom>
              <a:avLst/>
              <a:gdLst/>
              <a:ahLst/>
              <a:cxnLst/>
              <a:rect l="l" t="t" r="r" b="b"/>
              <a:pathLst>
                <a:path w="7718933" h="4710938">
                  <a:moveTo>
                    <a:pt x="0" y="0"/>
                  </a:moveTo>
                  <a:lnTo>
                    <a:pt x="7718933" y="0"/>
                  </a:lnTo>
                  <a:lnTo>
                    <a:pt x="7718933" y="4710938"/>
                  </a:lnTo>
                  <a:lnTo>
                    <a:pt x="0" y="4710938"/>
                  </a:lnTo>
                  <a:lnTo>
                    <a:pt x="0" y="0"/>
                  </a:lnTo>
                  <a:close/>
                </a:path>
              </a:pathLst>
            </a:custGeom>
            <a:blipFill>
              <a:blip r:embed="rId4"/>
              <a:stretch>
                <a:fillRect/>
              </a:stretch>
            </a:blipFill>
          </p:spPr>
          <p:txBody>
            <a:bodyPr/>
            <a:lstStyle/>
            <a:p>
              <a:endParaRPr lang="es-ES"/>
            </a:p>
          </p:txBody>
        </p:sp>
      </p:grpSp>
      <p:grpSp>
        <p:nvGrpSpPr>
          <p:cNvPr id="6" name="Group 6"/>
          <p:cNvGrpSpPr/>
          <p:nvPr/>
        </p:nvGrpSpPr>
        <p:grpSpPr>
          <a:xfrm>
            <a:off x="2382837" y="-225243"/>
            <a:ext cx="15944352" cy="1545432"/>
            <a:chOff x="0" y="0"/>
            <a:chExt cx="15117607" cy="1465298"/>
          </a:xfrm>
        </p:grpSpPr>
        <p:sp>
          <p:nvSpPr>
            <p:cNvPr id="7" name="Freeform 7"/>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sp>
        <p:nvSpPr>
          <p:cNvPr id="8" name="TextBox 8"/>
          <p:cNvSpPr txBox="1"/>
          <p:nvPr/>
        </p:nvSpPr>
        <p:spPr>
          <a:xfrm>
            <a:off x="4038568" y="379689"/>
            <a:ext cx="13733666" cy="657606"/>
          </a:xfrm>
          <a:prstGeom prst="rect">
            <a:avLst/>
          </a:prstGeom>
        </p:spPr>
        <p:txBody>
          <a:bodyPr lIns="0" tIns="0" rIns="0" bIns="0" rtlCol="0" anchor="t">
            <a:spAutoFit/>
          </a:bodyPr>
          <a:lstStyle/>
          <a:p>
            <a:pPr algn="ctr">
              <a:lnSpc>
                <a:spcPts val="4032"/>
              </a:lnSpc>
            </a:pPr>
            <a:r>
              <a:rPr lang="en-US" sz="4800" b="1" dirty="0">
                <a:solidFill>
                  <a:srgbClr val="EBBD25"/>
                </a:solidFill>
                <a:latin typeface="Arial Bold"/>
                <a:ea typeface="Arial Bold"/>
                <a:cs typeface="Arial Bold"/>
                <a:sym typeface="Arial Bold"/>
              </a:rPr>
              <a:t>Criterion A – Patent related</a:t>
            </a:r>
          </a:p>
        </p:txBody>
      </p:sp>
      <p:sp>
        <p:nvSpPr>
          <p:cNvPr id="11" name="TextBox 11"/>
          <p:cNvSpPr txBox="1"/>
          <p:nvPr/>
        </p:nvSpPr>
        <p:spPr>
          <a:xfrm>
            <a:off x="7315200" y="7124700"/>
            <a:ext cx="10457034" cy="1802909"/>
          </a:xfrm>
          <a:prstGeom prst="rect">
            <a:avLst/>
          </a:prstGeom>
        </p:spPr>
        <p:txBody>
          <a:bodyPr wrap="square" lIns="0" tIns="0" rIns="0" bIns="0" rtlCol="0" anchor="t">
            <a:spAutoFit/>
          </a:bodyPr>
          <a:lstStyle/>
          <a:p>
            <a:pPr algn="l">
              <a:lnSpc>
                <a:spcPct val="150000"/>
              </a:lnSpc>
            </a:pPr>
            <a:r>
              <a:rPr lang="en-US" sz="2100" b="1" dirty="0">
                <a:solidFill>
                  <a:srgbClr val="000000"/>
                </a:solidFill>
                <a:latin typeface="Arial Bold"/>
                <a:ea typeface="Arial Bold"/>
                <a:cs typeface="Arial Bold"/>
                <a:sym typeface="Arial Bold"/>
              </a:rPr>
              <a:t>Submitted Patent Application, </a:t>
            </a:r>
            <a:r>
              <a:rPr lang="en-US" sz="2100" b="1" dirty="0" smtClean="0">
                <a:solidFill>
                  <a:srgbClr val="000000"/>
                </a:solidFill>
                <a:latin typeface="Arial Bold"/>
                <a:ea typeface="Arial Bold"/>
                <a:cs typeface="Arial Bold"/>
                <a:sym typeface="Arial Bold"/>
              </a:rPr>
              <a:t>under </a:t>
            </a:r>
            <a:r>
              <a:rPr lang="en-US" sz="2100" b="1" dirty="0">
                <a:solidFill>
                  <a:srgbClr val="000000"/>
                </a:solidFill>
                <a:latin typeface="Arial Bold"/>
                <a:ea typeface="Arial Bold"/>
                <a:cs typeface="Arial Bold"/>
                <a:sym typeface="Arial Bold"/>
              </a:rPr>
              <a:t>review:</a:t>
            </a:r>
            <a:endParaRPr lang="en-US" sz="500" b="1" dirty="0">
              <a:solidFill>
                <a:srgbClr val="000000"/>
              </a:solidFill>
              <a:latin typeface="Arial Bold"/>
              <a:ea typeface="Arial Bold"/>
              <a:cs typeface="Arial Bold"/>
              <a:sym typeface="Arial Bold"/>
            </a:endParaRPr>
          </a:p>
          <a:p>
            <a:pPr algn="l">
              <a:lnSpc>
                <a:spcPts val="2520"/>
              </a:lnSpc>
            </a:pPr>
            <a:r>
              <a:rPr lang="en-US" sz="2100" dirty="0">
                <a:solidFill>
                  <a:srgbClr val="000000"/>
                </a:solidFill>
                <a:latin typeface="Arial"/>
                <a:ea typeface="Arial"/>
                <a:cs typeface="Arial"/>
                <a:sym typeface="Arial"/>
              </a:rPr>
              <a:t>Hernández-Gil, M., Ramos-de-Miguel, Á., Greiner, D., Benítez D., Escobar, J.M. (2024) "Method and System for Optimizing Multipolar Stimulation in Nerve Stimulation Protheses", Application Number 24382066-EP/9, January 2024.</a:t>
            </a:r>
          </a:p>
          <a:p>
            <a:pPr algn="l">
              <a:lnSpc>
                <a:spcPts val="2520"/>
              </a:lnSpc>
            </a:pPr>
            <a:endParaRPr lang="en-US" sz="2100" dirty="0">
              <a:solidFill>
                <a:srgbClr val="000000"/>
              </a:solidFill>
              <a:latin typeface="Arial"/>
              <a:ea typeface="Arial"/>
              <a:cs typeface="Arial"/>
              <a:sym typeface="Arial"/>
            </a:endParaRPr>
          </a:p>
        </p:txBody>
      </p:sp>
      <p:pic>
        <p:nvPicPr>
          <p:cNvPr id="22" name="Imagen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916556"/>
            <a:ext cx="6161102" cy="2259864"/>
          </a:xfrm>
          <a:prstGeom prst="rect">
            <a:avLst/>
          </a:prstGeom>
        </p:spPr>
      </p:pic>
      <p:sp>
        <p:nvSpPr>
          <p:cNvPr id="13" name="Marcador de número de diapositiva 10">
            <a:extLst>
              <a:ext uri="{FF2B5EF4-FFF2-40B4-BE49-F238E27FC236}">
                <a16:creationId xmlns:a16="http://schemas.microsoft.com/office/drawing/2014/main" id="{7BF88814-DF13-30B0-03A8-8976ADC9DF85}"/>
              </a:ext>
            </a:extLst>
          </p:cNvPr>
          <p:cNvSpPr>
            <a:spLocks noGrp="1"/>
          </p:cNvSpPr>
          <p:nvPr>
            <p:ph type="sldNum" sz="quarter" idx="12"/>
          </p:nvPr>
        </p:nvSpPr>
        <p:spPr>
          <a:xfrm>
            <a:off x="16230600" y="9921875"/>
            <a:ext cx="2133600" cy="365125"/>
          </a:xfrm>
        </p:spPr>
        <p:txBody>
          <a:bodyPr/>
          <a:lstStyle/>
          <a:p>
            <a:fld id="{D2E00D46-D6CA-4169-B17E-E79643882BDF}" type="slidenum">
              <a:rPr lang="en-US" b="1" smtClean="0">
                <a:solidFill>
                  <a:schemeClr val="tx2"/>
                </a:solidFill>
              </a:rPr>
              <a:pPr/>
              <a:t>14</a:t>
            </a:fld>
            <a:r>
              <a:rPr lang="en-US" b="1" dirty="0">
                <a:solidFill>
                  <a:schemeClr val="tx2"/>
                </a:solidFill>
              </a:rPr>
              <a:t>/15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2"/>
          <p:cNvGrpSpPr/>
          <p:nvPr/>
        </p:nvGrpSpPr>
        <p:grpSpPr>
          <a:xfrm>
            <a:off x="603793" y="-389939"/>
            <a:ext cx="17684207" cy="3269122"/>
            <a:chOff x="0" y="0"/>
            <a:chExt cx="15287715" cy="2817707"/>
          </a:xfrm>
        </p:grpSpPr>
        <p:sp>
          <p:nvSpPr>
            <p:cNvPr id="36" name="Freeform 3"/>
            <p:cNvSpPr/>
            <p:nvPr/>
          </p:nvSpPr>
          <p:spPr>
            <a:xfrm>
              <a:off x="0" y="0"/>
              <a:ext cx="15287715" cy="2817749"/>
            </a:xfrm>
            <a:custGeom>
              <a:avLst/>
              <a:gdLst/>
              <a:ahLst/>
              <a:cxnLst/>
              <a:rect l="l" t="t" r="r" b="b"/>
              <a:pathLst>
                <a:path w="15287715" h="2817749">
                  <a:moveTo>
                    <a:pt x="15287715" y="108331"/>
                  </a:moveTo>
                  <a:lnTo>
                    <a:pt x="15287715" y="2817749"/>
                  </a:lnTo>
                  <a:lnTo>
                    <a:pt x="1541611" y="2817749"/>
                  </a:lnTo>
                  <a:lnTo>
                    <a:pt x="1022366" y="2059051"/>
                  </a:lnTo>
                  <a:lnTo>
                    <a:pt x="0" y="325120"/>
                  </a:lnTo>
                  <a:lnTo>
                    <a:pt x="0" y="0"/>
                  </a:lnTo>
                  <a:lnTo>
                    <a:pt x="15287715" y="0"/>
                  </a:lnTo>
                  <a:lnTo>
                    <a:pt x="15287715" y="216789"/>
                  </a:lnTo>
                </a:path>
              </a:pathLst>
            </a:custGeom>
            <a:solidFill>
              <a:srgbClr val="12297D"/>
            </a:solidFill>
          </p:spPr>
          <p:txBody>
            <a:bodyPr/>
            <a:lstStyle/>
            <a:p>
              <a:endParaRPr lang="es-ES"/>
            </a:p>
          </p:txBody>
        </p:sp>
      </p:grpSp>
      <p:pic>
        <p:nvPicPr>
          <p:cNvPr id="31" name="Imagen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0668" y="-185900"/>
            <a:ext cx="2777332" cy="10485848"/>
          </a:xfrm>
          <a:prstGeom prst="rect">
            <a:avLst/>
          </a:prstGeom>
        </p:spPr>
      </p:pic>
      <p:pic>
        <p:nvPicPr>
          <p:cNvPr id="32" name="Imagen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6" y="5981700"/>
            <a:ext cx="2295303" cy="4318248"/>
          </a:xfrm>
          <a:prstGeom prst="rect">
            <a:avLst/>
          </a:prstGeom>
        </p:spPr>
      </p:pic>
      <p:grpSp>
        <p:nvGrpSpPr>
          <p:cNvPr id="37" name="Group 4"/>
          <p:cNvGrpSpPr>
            <a:grpSpLocks noChangeAspect="1"/>
          </p:cNvGrpSpPr>
          <p:nvPr/>
        </p:nvGrpSpPr>
        <p:grpSpPr>
          <a:xfrm>
            <a:off x="3633303" y="6426916"/>
            <a:ext cx="11639022" cy="1413309"/>
            <a:chOff x="0" y="0"/>
            <a:chExt cx="12265766" cy="1489414"/>
          </a:xfrm>
        </p:grpSpPr>
        <p:sp>
          <p:nvSpPr>
            <p:cNvPr id="38" name="Freeform 5"/>
            <p:cNvSpPr/>
            <p:nvPr/>
          </p:nvSpPr>
          <p:spPr>
            <a:xfrm>
              <a:off x="0" y="0"/>
              <a:ext cx="12265787" cy="1489456"/>
            </a:xfrm>
            <a:custGeom>
              <a:avLst/>
              <a:gdLst/>
              <a:ahLst/>
              <a:cxnLst/>
              <a:rect l="l" t="t" r="r" b="b"/>
              <a:pathLst>
                <a:path w="12265787" h="1489456">
                  <a:moveTo>
                    <a:pt x="0" y="0"/>
                  </a:moveTo>
                  <a:lnTo>
                    <a:pt x="12265787" y="0"/>
                  </a:lnTo>
                  <a:lnTo>
                    <a:pt x="12265787" y="1489456"/>
                  </a:lnTo>
                  <a:lnTo>
                    <a:pt x="0" y="1489456"/>
                  </a:lnTo>
                  <a:lnTo>
                    <a:pt x="0" y="0"/>
                  </a:lnTo>
                  <a:close/>
                </a:path>
              </a:pathLst>
            </a:custGeom>
            <a:blipFill>
              <a:blip r:embed="rId5"/>
              <a:stretch>
                <a:fillRect b="2"/>
              </a:stretch>
            </a:blipFill>
          </p:spPr>
          <p:txBody>
            <a:bodyPr/>
            <a:lstStyle/>
            <a:p>
              <a:endParaRPr lang="es-ES"/>
            </a:p>
          </p:txBody>
        </p:sp>
      </p:grpSp>
      <p:grpSp>
        <p:nvGrpSpPr>
          <p:cNvPr id="39" name="Group 6"/>
          <p:cNvGrpSpPr>
            <a:grpSpLocks noChangeAspect="1"/>
          </p:cNvGrpSpPr>
          <p:nvPr/>
        </p:nvGrpSpPr>
        <p:grpSpPr>
          <a:xfrm>
            <a:off x="6895125" y="7836080"/>
            <a:ext cx="5525221" cy="1070561"/>
            <a:chOff x="0" y="0"/>
            <a:chExt cx="6309103" cy="1222446"/>
          </a:xfrm>
        </p:grpSpPr>
        <p:sp>
          <p:nvSpPr>
            <p:cNvPr id="40" name="Freeform 7"/>
            <p:cNvSpPr/>
            <p:nvPr/>
          </p:nvSpPr>
          <p:spPr>
            <a:xfrm>
              <a:off x="0" y="0"/>
              <a:ext cx="6309106" cy="1222502"/>
            </a:xfrm>
            <a:custGeom>
              <a:avLst/>
              <a:gdLst/>
              <a:ahLst/>
              <a:cxnLst/>
              <a:rect l="l" t="t" r="r" b="b"/>
              <a:pathLst>
                <a:path w="6309106" h="1222502">
                  <a:moveTo>
                    <a:pt x="0" y="0"/>
                  </a:moveTo>
                  <a:lnTo>
                    <a:pt x="6309106" y="0"/>
                  </a:lnTo>
                  <a:lnTo>
                    <a:pt x="6309106" y="1222502"/>
                  </a:lnTo>
                  <a:lnTo>
                    <a:pt x="0" y="1222502"/>
                  </a:lnTo>
                  <a:lnTo>
                    <a:pt x="0" y="0"/>
                  </a:lnTo>
                  <a:close/>
                </a:path>
              </a:pathLst>
            </a:custGeom>
            <a:blipFill>
              <a:blip r:embed="rId6"/>
              <a:stretch>
                <a:fillRect l="-23" r="-23" b="4"/>
              </a:stretch>
            </a:blipFill>
          </p:spPr>
          <p:txBody>
            <a:bodyPr/>
            <a:lstStyle/>
            <a:p>
              <a:endParaRPr lang="es-ES"/>
            </a:p>
          </p:txBody>
        </p:sp>
      </p:grpSp>
      <p:sp>
        <p:nvSpPr>
          <p:cNvPr id="41" name="TextBox 8"/>
          <p:cNvSpPr txBox="1"/>
          <p:nvPr/>
        </p:nvSpPr>
        <p:spPr>
          <a:xfrm>
            <a:off x="1275497" y="4912441"/>
            <a:ext cx="15983803" cy="1438275"/>
          </a:xfrm>
          <a:prstGeom prst="rect">
            <a:avLst/>
          </a:prstGeom>
        </p:spPr>
        <p:txBody>
          <a:bodyPr lIns="0" tIns="0" rIns="0" bIns="0" rtlCol="0" anchor="t">
            <a:spAutoFit/>
          </a:bodyPr>
          <a:lstStyle/>
          <a:p>
            <a:pPr algn="l">
              <a:lnSpc>
                <a:spcPts val="2787"/>
              </a:lnSpc>
            </a:pPr>
            <a:r>
              <a:rPr lang="en-US" sz="2322" i="1" dirty="0" smtClean="0">
                <a:solidFill>
                  <a:srgbClr val="000000"/>
                </a:solidFill>
                <a:latin typeface="Arial Italics"/>
                <a:ea typeface="Arial Italics"/>
                <a:cs typeface="Arial Italics"/>
                <a:sym typeface="Arial Italics"/>
              </a:rPr>
              <a:t>Acknowledgements of funding support: </a:t>
            </a:r>
          </a:p>
          <a:p>
            <a:pPr marL="298920" lvl="1" indent="-149460" algn="l">
              <a:lnSpc>
                <a:spcPts val="2787"/>
              </a:lnSpc>
              <a:buFont typeface="Arial"/>
              <a:buChar char="•"/>
            </a:pPr>
            <a:r>
              <a:rPr lang="en-US" sz="2322" dirty="0" err="1" smtClean="0">
                <a:solidFill>
                  <a:srgbClr val="000000"/>
                </a:solidFill>
                <a:latin typeface="Arial"/>
                <a:ea typeface="Arial"/>
                <a:cs typeface="Arial"/>
                <a:sym typeface="Arial"/>
              </a:rPr>
              <a:t>Ministerio</a:t>
            </a:r>
            <a:r>
              <a:rPr lang="en-US" sz="2322" dirty="0" smtClean="0">
                <a:solidFill>
                  <a:srgbClr val="000000"/>
                </a:solidFill>
                <a:latin typeface="Arial"/>
                <a:ea typeface="Arial"/>
                <a:cs typeface="Arial"/>
                <a:sym typeface="Arial"/>
              </a:rPr>
              <a:t> de </a:t>
            </a:r>
            <a:r>
              <a:rPr lang="en-US" sz="2322" dirty="0" err="1" smtClean="0">
                <a:solidFill>
                  <a:srgbClr val="000000"/>
                </a:solidFill>
                <a:latin typeface="Arial"/>
                <a:ea typeface="Arial"/>
                <a:cs typeface="Arial"/>
                <a:sym typeface="Arial"/>
              </a:rPr>
              <a:t>Ciencia</a:t>
            </a:r>
            <a:r>
              <a:rPr lang="en-US" sz="2322" dirty="0" smtClean="0">
                <a:solidFill>
                  <a:srgbClr val="000000"/>
                </a:solidFill>
                <a:latin typeface="Arial"/>
                <a:ea typeface="Arial"/>
                <a:cs typeface="Arial"/>
                <a:sym typeface="Arial"/>
              </a:rPr>
              <a:t>, </a:t>
            </a:r>
            <a:r>
              <a:rPr lang="en-US" sz="2322" dirty="0" err="1" smtClean="0">
                <a:solidFill>
                  <a:srgbClr val="000000"/>
                </a:solidFill>
                <a:latin typeface="Arial"/>
                <a:ea typeface="Arial"/>
                <a:cs typeface="Arial"/>
                <a:sym typeface="Arial"/>
              </a:rPr>
              <a:t>Innovacion</a:t>
            </a:r>
            <a:r>
              <a:rPr lang="en-US" sz="2322" dirty="0" smtClean="0">
                <a:solidFill>
                  <a:srgbClr val="000000"/>
                </a:solidFill>
                <a:latin typeface="Arial"/>
                <a:ea typeface="Arial"/>
                <a:cs typeface="Arial"/>
                <a:sym typeface="Arial"/>
              </a:rPr>
              <a:t> y </a:t>
            </a:r>
            <a:r>
              <a:rPr lang="en-US" sz="2322" dirty="0" err="1" smtClean="0">
                <a:solidFill>
                  <a:srgbClr val="000000"/>
                </a:solidFill>
                <a:latin typeface="Arial"/>
                <a:ea typeface="Arial"/>
                <a:cs typeface="Arial"/>
                <a:sym typeface="Arial"/>
              </a:rPr>
              <a:t>Universidades</a:t>
            </a:r>
            <a:r>
              <a:rPr lang="en-US" sz="2322" dirty="0" smtClean="0">
                <a:solidFill>
                  <a:srgbClr val="000000"/>
                </a:solidFill>
                <a:latin typeface="Arial"/>
                <a:ea typeface="Arial"/>
                <a:cs typeface="Arial"/>
                <a:sym typeface="Arial"/>
              </a:rPr>
              <a:t>: PID2019-110185RB-C22 (with support letter from </a:t>
            </a:r>
            <a:r>
              <a:rPr lang="en-US" sz="2322" b="1" dirty="0" smtClean="0">
                <a:solidFill>
                  <a:srgbClr val="22228B"/>
                </a:solidFill>
                <a:latin typeface="Arial"/>
                <a:ea typeface="Arial"/>
                <a:cs typeface="Arial"/>
                <a:sym typeface="Arial"/>
              </a:rPr>
              <a:t>Cochlear® Ltd</a:t>
            </a:r>
            <a:r>
              <a:rPr lang="en-US" sz="2322" b="1" dirty="0" smtClean="0">
                <a:solidFill>
                  <a:srgbClr val="000000"/>
                </a:solidFill>
                <a:latin typeface="Arial"/>
                <a:ea typeface="Arial"/>
                <a:cs typeface="Arial"/>
                <a:sym typeface="Arial"/>
              </a:rPr>
              <a:t>.</a:t>
            </a:r>
            <a:r>
              <a:rPr lang="en-US" sz="2322" dirty="0" smtClean="0">
                <a:solidFill>
                  <a:srgbClr val="000000"/>
                </a:solidFill>
                <a:latin typeface="Arial"/>
                <a:ea typeface="Arial"/>
                <a:cs typeface="Arial"/>
                <a:sym typeface="Arial"/>
              </a:rPr>
              <a:t>)</a:t>
            </a:r>
          </a:p>
          <a:p>
            <a:pPr marL="298920" lvl="1" indent="-149460" algn="l">
              <a:lnSpc>
                <a:spcPts val="2787"/>
              </a:lnSpc>
              <a:buFont typeface="Arial"/>
              <a:buChar char="•"/>
            </a:pPr>
            <a:r>
              <a:rPr lang="en-US" sz="2322" dirty="0" smtClean="0">
                <a:solidFill>
                  <a:srgbClr val="000000"/>
                </a:solidFill>
                <a:latin typeface="Arial"/>
                <a:ea typeface="Arial"/>
                <a:cs typeface="Arial"/>
                <a:sym typeface="Arial"/>
              </a:rPr>
              <a:t>ACIISI</a:t>
            </a:r>
            <a:r>
              <a:rPr lang="en-US" sz="2322" dirty="0">
                <a:solidFill>
                  <a:srgbClr val="000000"/>
                </a:solidFill>
                <a:latin typeface="Arial"/>
                <a:ea typeface="Arial"/>
                <a:cs typeface="Arial"/>
                <a:sym typeface="Arial"/>
              </a:rPr>
              <a:t>, Consejería de Economía, Conocimiento y Empleo del Gobierno de Canarias: PROID 2020010022</a:t>
            </a:r>
          </a:p>
          <a:p>
            <a:pPr marL="298920" lvl="1" indent="-149460" algn="l">
              <a:lnSpc>
                <a:spcPts val="2787"/>
              </a:lnSpc>
              <a:buFont typeface="Arial"/>
              <a:buChar char="•"/>
            </a:pPr>
            <a:r>
              <a:rPr lang="en-US" sz="2322" dirty="0">
                <a:solidFill>
                  <a:srgbClr val="000000"/>
                </a:solidFill>
                <a:latin typeface="Arial"/>
                <a:ea typeface="Arial"/>
                <a:cs typeface="Arial"/>
                <a:sym typeface="Arial"/>
              </a:rPr>
              <a:t>Consejería de Universidades, Ciencia e Innovación y Cultura del Gobierno de Canarias: PRECOMP02 SD-24/03</a:t>
            </a:r>
          </a:p>
        </p:txBody>
      </p:sp>
      <p:grpSp>
        <p:nvGrpSpPr>
          <p:cNvPr id="42" name="Group 9"/>
          <p:cNvGrpSpPr>
            <a:grpSpLocks noChangeAspect="1"/>
          </p:cNvGrpSpPr>
          <p:nvPr/>
        </p:nvGrpSpPr>
        <p:grpSpPr>
          <a:xfrm>
            <a:off x="3633303" y="2907698"/>
            <a:ext cx="12048864" cy="1976167"/>
            <a:chOff x="0" y="0"/>
            <a:chExt cx="11424108" cy="1873700"/>
          </a:xfrm>
        </p:grpSpPr>
        <p:sp>
          <p:nvSpPr>
            <p:cNvPr id="43" name="Freeform 10"/>
            <p:cNvSpPr/>
            <p:nvPr/>
          </p:nvSpPr>
          <p:spPr>
            <a:xfrm>
              <a:off x="0" y="0"/>
              <a:ext cx="11424158" cy="1873758"/>
            </a:xfrm>
            <a:custGeom>
              <a:avLst/>
              <a:gdLst/>
              <a:ahLst/>
              <a:cxnLst/>
              <a:rect l="l" t="t" r="r" b="b"/>
              <a:pathLst>
                <a:path w="11424158" h="1873758">
                  <a:moveTo>
                    <a:pt x="0" y="0"/>
                  </a:moveTo>
                  <a:lnTo>
                    <a:pt x="11424158" y="0"/>
                  </a:lnTo>
                  <a:lnTo>
                    <a:pt x="11424158" y="1873758"/>
                  </a:lnTo>
                  <a:lnTo>
                    <a:pt x="0" y="1873758"/>
                  </a:lnTo>
                  <a:lnTo>
                    <a:pt x="0" y="0"/>
                  </a:lnTo>
                  <a:close/>
                </a:path>
              </a:pathLst>
            </a:custGeom>
            <a:blipFill>
              <a:blip r:embed="rId7"/>
              <a:stretch>
                <a:fillRect b="3"/>
              </a:stretch>
            </a:blipFill>
          </p:spPr>
          <p:txBody>
            <a:bodyPr/>
            <a:lstStyle/>
            <a:p>
              <a:endParaRPr lang="es-ES"/>
            </a:p>
          </p:txBody>
        </p:sp>
      </p:grpSp>
      <p:sp>
        <p:nvSpPr>
          <p:cNvPr id="44" name="TextBox 11"/>
          <p:cNvSpPr txBox="1"/>
          <p:nvPr/>
        </p:nvSpPr>
        <p:spPr>
          <a:xfrm>
            <a:off x="1249371" y="2034"/>
            <a:ext cx="16078200" cy="1102866"/>
          </a:xfrm>
          <a:prstGeom prst="rect">
            <a:avLst/>
          </a:prstGeom>
        </p:spPr>
        <p:txBody>
          <a:bodyPr wrap="square" lIns="0" tIns="0" rIns="0" bIns="0" rtlCol="0" anchor="t">
            <a:spAutoFit/>
          </a:bodyPr>
          <a:lstStyle/>
          <a:p>
            <a:pPr algn="ctr">
              <a:lnSpc>
                <a:spcPts val="4320"/>
              </a:lnSpc>
            </a:pPr>
            <a:r>
              <a:rPr lang="en-US" sz="3600" b="1" dirty="0">
                <a:solidFill>
                  <a:srgbClr val="EBBD25"/>
                </a:solidFill>
                <a:latin typeface="Arial Bold"/>
                <a:ea typeface="Arial Bold"/>
                <a:cs typeface="Arial Bold"/>
                <a:sym typeface="Arial Bold"/>
              </a:rPr>
              <a:t>A Computational Model for </a:t>
            </a:r>
            <a:r>
              <a:rPr lang="en-US" sz="3600" b="1" dirty="0" err="1">
                <a:solidFill>
                  <a:srgbClr val="EBBD25"/>
                </a:solidFill>
                <a:latin typeface="Arial Bold"/>
                <a:ea typeface="Arial Bold"/>
                <a:cs typeface="Arial Bold"/>
                <a:sym typeface="Arial Bold"/>
              </a:rPr>
              <a:t>Multiobjective</a:t>
            </a:r>
            <a:r>
              <a:rPr lang="en-US" sz="3600" b="1" dirty="0">
                <a:solidFill>
                  <a:srgbClr val="EBBD25"/>
                </a:solidFill>
                <a:latin typeface="Arial Bold"/>
                <a:ea typeface="Arial Bold"/>
                <a:cs typeface="Arial Bold"/>
                <a:sym typeface="Arial Bold"/>
              </a:rPr>
              <a:t> Optimization of Multipolar Stimulation in Cochlear Implants: An Enhanced Focusing Approach</a:t>
            </a:r>
          </a:p>
        </p:txBody>
      </p:sp>
      <p:sp>
        <p:nvSpPr>
          <p:cNvPr id="45" name="TextBox 12"/>
          <p:cNvSpPr txBox="1"/>
          <p:nvPr/>
        </p:nvSpPr>
        <p:spPr>
          <a:xfrm>
            <a:off x="2265908" y="1134442"/>
            <a:ext cx="14947607" cy="877035"/>
          </a:xfrm>
          <a:prstGeom prst="rect">
            <a:avLst/>
          </a:prstGeom>
        </p:spPr>
        <p:txBody>
          <a:bodyPr lIns="0" tIns="0" rIns="0" bIns="0" rtlCol="0" anchor="t">
            <a:spAutoFit/>
          </a:bodyPr>
          <a:lstStyle/>
          <a:p>
            <a:pPr algn="ctr">
              <a:lnSpc>
                <a:spcPts val="2250"/>
              </a:lnSpc>
            </a:pPr>
            <a:r>
              <a:rPr lang="en-US" sz="1875" b="1" dirty="0">
                <a:solidFill>
                  <a:srgbClr val="99CCFF"/>
                </a:solidFill>
                <a:latin typeface="Arial Bold"/>
                <a:ea typeface="Arial Bold"/>
                <a:cs typeface="Arial Bold"/>
                <a:sym typeface="Arial Bold"/>
              </a:rPr>
              <a:t>Institute of Intelligent Systems and Numerical Applications in Engineering SIANI - University of Las Palmas de Gran </a:t>
            </a:r>
            <a:r>
              <a:rPr lang="en-US" sz="1875" b="1" dirty="0" err="1">
                <a:solidFill>
                  <a:srgbClr val="99CCFF"/>
                </a:solidFill>
                <a:latin typeface="Arial Bold"/>
                <a:ea typeface="Arial Bold"/>
                <a:cs typeface="Arial Bold"/>
                <a:sym typeface="Arial Bold"/>
              </a:rPr>
              <a:t>Canaria</a:t>
            </a:r>
            <a:r>
              <a:rPr lang="en-US" sz="1875" b="1" dirty="0">
                <a:solidFill>
                  <a:srgbClr val="99CCFF"/>
                </a:solidFill>
                <a:latin typeface="Arial Bold"/>
                <a:ea typeface="Arial Bold"/>
                <a:cs typeface="Arial Bold"/>
                <a:sym typeface="Arial Bold"/>
              </a:rPr>
              <a:t> ULPGC</a:t>
            </a:r>
          </a:p>
          <a:p>
            <a:pPr algn="ctr">
              <a:lnSpc>
                <a:spcPts val="2250"/>
              </a:lnSpc>
            </a:pPr>
            <a:r>
              <a:rPr lang="en-US" sz="1875" b="1" dirty="0">
                <a:solidFill>
                  <a:srgbClr val="99CCFF"/>
                </a:solidFill>
                <a:latin typeface="Arial Bold"/>
                <a:ea typeface="Arial Bold"/>
                <a:cs typeface="Arial Bold"/>
                <a:sym typeface="Arial Bold"/>
              </a:rPr>
              <a:t>Department of Otolaryngology, </a:t>
            </a:r>
            <a:r>
              <a:rPr lang="en-US" sz="1875" b="1" dirty="0" err="1">
                <a:solidFill>
                  <a:srgbClr val="99CCFF"/>
                </a:solidFill>
                <a:latin typeface="Arial Bold"/>
                <a:ea typeface="Arial Bold"/>
                <a:cs typeface="Arial Bold"/>
                <a:sym typeface="Arial Bold"/>
              </a:rPr>
              <a:t>Complejo</a:t>
            </a:r>
            <a:r>
              <a:rPr lang="en-US" sz="1875" b="1" dirty="0">
                <a:solidFill>
                  <a:srgbClr val="99CCFF"/>
                </a:solidFill>
                <a:latin typeface="Arial Bold"/>
                <a:ea typeface="Arial Bold"/>
                <a:cs typeface="Arial Bold"/>
                <a:sym typeface="Arial Bold"/>
              </a:rPr>
              <a:t> </a:t>
            </a:r>
            <a:r>
              <a:rPr lang="en-US" sz="1875" b="1" dirty="0" err="1">
                <a:solidFill>
                  <a:srgbClr val="99CCFF"/>
                </a:solidFill>
                <a:latin typeface="Arial Bold"/>
                <a:ea typeface="Arial Bold"/>
                <a:cs typeface="Arial Bold"/>
                <a:sym typeface="Arial Bold"/>
              </a:rPr>
              <a:t>Hospitalario</a:t>
            </a:r>
            <a:r>
              <a:rPr lang="en-US" sz="1875" b="1" dirty="0">
                <a:solidFill>
                  <a:srgbClr val="99CCFF"/>
                </a:solidFill>
                <a:latin typeface="Arial Bold"/>
                <a:ea typeface="Arial Bold"/>
                <a:cs typeface="Arial Bold"/>
                <a:sym typeface="Arial Bold"/>
              </a:rPr>
              <a:t> </a:t>
            </a:r>
            <a:r>
              <a:rPr lang="en-US" sz="1875" b="1" dirty="0" err="1">
                <a:solidFill>
                  <a:srgbClr val="99CCFF"/>
                </a:solidFill>
                <a:latin typeface="Arial Bold"/>
                <a:ea typeface="Arial Bold"/>
                <a:cs typeface="Arial Bold"/>
                <a:sym typeface="Arial Bold"/>
              </a:rPr>
              <a:t>Universitario</a:t>
            </a:r>
            <a:r>
              <a:rPr lang="en-US" sz="1875" b="1" dirty="0">
                <a:solidFill>
                  <a:srgbClr val="99CCFF"/>
                </a:solidFill>
                <a:latin typeface="Arial Bold"/>
                <a:ea typeface="Arial Bold"/>
                <a:cs typeface="Arial Bold"/>
                <a:sym typeface="Arial Bold"/>
              </a:rPr>
              <a:t> Insular </a:t>
            </a:r>
            <a:r>
              <a:rPr lang="en-US" sz="1875" b="1" dirty="0" err="1">
                <a:solidFill>
                  <a:srgbClr val="99CCFF"/>
                </a:solidFill>
                <a:latin typeface="Arial Bold"/>
                <a:ea typeface="Arial Bold"/>
                <a:cs typeface="Arial Bold"/>
                <a:sym typeface="Arial Bold"/>
              </a:rPr>
              <a:t>Materno</a:t>
            </a:r>
            <a:r>
              <a:rPr lang="en-US" sz="1875" b="1" dirty="0">
                <a:solidFill>
                  <a:srgbClr val="99CCFF"/>
                </a:solidFill>
                <a:latin typeface="Arial Bold"/>
                <a:ea typeface="Arial Bold"/>
                <a:cs typeface="Arial Bold"/>
                <a:sym typeface="Arial Bold"/>
              </a:rPr>
              <a:t> </a:t>
            </a:r>
            <a:r>
              <a:rPr lang="en-US" sz="1875" b="1" dirty="0" err="1">
                <a:solidFill>
                  <a:srgbClr val="99CCFF"/>
                </a:solidFill>
                <a:latin typeface="Arial Bold"/>
                <a:ea typeface="Arial Bold"/>
                <a:cs typeface="Arial Bold"/>
                <a:sym typeface="Arial Bold"/>
              </a:rPr>
              <a:t>Infantil</a:t>
            </a:r>
            <a:r>
              <a:rPr lang="en-US" sz="1875" b="1" dirty="0">
                <a:solidFill>
                  <a:srgbClr val="99CCFF"/>
                </a:solidFill>
                <a:latin typeface="Arial Bold"/>
                <a:ea typeface="Arial Bold"/>
                <a:cs typeface="Arial Bold"/>
                <a:sym typeface="Arial Bold"/>
              </a:rPr>
              <a:t> de Gran </a:t>
            </a:r>
            <a:r>
              <a:rPr lang="en-US" sz="1875" b="1" dirty="0" err="1">
                <a:solidFill>
                  <a:srgbClr val="99CCFF"/>
                </a:solidFill>
                <a:latin typeface="Arial Bold"/>
                <a:ea typeface="Arial Bold"/>
                <a:cs typeface="Arial Bold"/>
                <a:sym typeface="Arial Bold"/>
              </a:rPr>
              <a:t>Canaria</a:t>
            </a:r>
            <a:endParaRPr lang="en-US" sz="1875" b="1" dirty="0">
              <a:solidFill>
                <a:srgbClr val="99CCFF"/>
              </a:solidFill>
              <a:latin typeface="Arial Bold"/>
              <a:ea typeface="Arial Bold"/>
              <a:cs typeface="Arial Bold"/>
              <a:sym typeface="Arial Bold"/>
            </a:endParaRPr>
          </a:p>
          <a:p>
            <a:pPr algn="ctr">
              <a:lnSpc>
                <a:spcPts val="2250"/>
              </a:lnSpc>
            </a:pPr>
            <a:r>
              <a:rPr lang="en-US" sz="1875" b="1" dirty="0">
                <a:solidFill>
                  <a:srgbClr val="99CCFF"/>
                </a:solidFill>
                <a:latin typeface="Arial Bold"/>
                <a:ea typeface="Arial Bold"/>
                <a:cs typeface="Arial Bold"/>
                <a:sym typeface="Arial Bold"/>
              </a:rPr>
              <a:t>Las Palmas de Gran </a:t>
            </a:r>
            <a:r>
              <a:rPr lang="en-US" sz="1875" b="1" dirty="0" err="1">
                <a:solidFill>
                  <a:srgbClr val="99CCFF"/>
                </a:solidFill>
                <a:latin typeface="Arial Bold"/>
                <a:ea typeface="Arial Bold"/>
                <a:cs typeface="Arial Bold"/>
                <a:sym typeface="Arial Bold"/>
              </a:rPr>
              <a:t>Canaria</a:t>
            </a:r>
            <a:r>
              <a:rPr lang="en-US" sz="1875" b="1" dirty="0">
                <a:solidFill>
                  <a:srgbClr val="99CCFF"/>
                </a:solidFill>
                <a:latin typeface="Arial Bold"/>
                <a:ea typeface="Arial Bold"/>
                <a:cs typeface="Arial Bold"/>
                <a:sym typeface="Arial Bold"/>
              </a:rPr>
              <a:t>, Spain</a:t>
            </a:r>
          </a:p>
        </p:txBody>
      </p:sp>
      <p:sp>
        <p:nvSpPr>
          <p:cNvPr id="46" name="TextBox 13"/>
          <p:cNvSpPr txBox="1"/>
          <p:nvPr/>
        </p:nvSpPr>
        <p:spPr>
          <a:xfrm>
            <a:off x="2925467" y="2019300"/>
            <a:ext cx="13734338" cy="381000"/>
          </a:xfrm>
          <a:prstGeom prst="rect">
            <a:avLst/>
          </a:prstGeom>
        </p:spPr>
        <p:txBody>
          <a:bodyPr lIns="0" tIns="0" rIns="0" bIns="0" rtlCol="0" anchor="t">
            <a:spAutoFit/>
          </a:bodyPr>
          <a:lstStyle/>
          <a:p>
            <a:pPr algn="ctr">
              <a:lnSpc>
                <a:spcPts val="2610"/>
              </a:lnSpc>
            </a:pPr>
            <a:r>
              <a:rPr lang="en-US" sz="2175" b="1" dirty="0">
                <a:solidFill>
                  <a:srgbClr val="FFFFFF"/>
                </a:solidFill>
                <a:latin typeface="Arial Bold"/>
                <a:ea typeface="Arial Bold"/>
                <a:cs typeface="Arial Bold"/>
                <a:sym typeface="Arial Bold"/>
              </a:rPr>
              <a:t>M. Hernández-Gil, A. Ramos-de-Miguel, </a:t>
            </a:r>
            <a:r>
              <a:rPr lang="en-US" sz="2175" b="1" u="sng" dirty="0">
                <a:solidFill>
                  <a:srgbClr val="FFFFFF"/>
                </a:solidFill>
                <a:latin typeface="Arial Bold"/>
                <a:ea typeface="Arial Bold"/>
                <a:cs typeface="Arial Bold"/>
                <a:sym typeface="Arial Bold"/>
              </a:rPr>
              <a:t>D. Greiner</a:t>
            </a:r>
            <a:r>
              <a:rPr lang="en-US" sz="2175" b="1" dirty="0">
                <a:solidFill>
                  <a:srgbClr val="FFFFFF"/>
                </a:solidFill>
                <a:latin typeface="Arial Bold"/>
                <a:ea typeface="Arial Bold"/>
                <a:cs typeface="Arial Bold"/>
                <a:sym typeface="Arial Bold"/>
              </a:rPr>
              <a:t>*, D. </a:t>
            </a:r>
            <a:r>
              <a:rPr lang="en-US" sz="2175" b="1" dirty="0" err="1">
                <a:solidFill>
                  <a:srgbClr val="FFFFFF"/>
                </a:solidFill>
                <a:latin typeface="Arial Bold"/>
                <a:ea typeface="Arial Bold"/>
                <a:cs typeface="Arial Bold"/>
                <a:sym typeface="Arial Bold"/>
              </a:rPr>
              <a:t>Benítez</a:t>
            </a:r>
            <a:r>
              <a:rPr lang="en-US" sz="2175" b="1" dirty="0">
                <a:solidFill>
                  <a:srgbClr val="FFFFFF"/>
                </a:solidFill>
                <a:latin typeface="Arial Bold"/>
                <a:ea typeface="Arial Bold"/>
                <a:cs typeface="Arial Bold"/>
                <a:sym typeface="Arial Bold"/>
              </a:rPr>
              <a:t>, A. Ramos-</a:t>
            </a:r>
            <a:r>
              <a:rPr lang="en-US" sz="2175" b="1" dirty="0" err="1">
                <a:solidFill>
                  <a:srgbClr val="FFFFFF"/>
                </a:solidFill>
                <a:latin typeface="Arial Bold"/>
                <a:ea typeface="Arial Bold"/>
                <a:cs typeface="Arial Bold"/>
                <a:sym typeface="Arial Bold"/>
              </a:rPr>
              <a:t>Macías</a:t>
            </a:r>
            <a:r>
              <a:rPr lang="en-US" sz="2175" b="1" dirty="0">
                <a:solidFill>
                  <a:srgbClr val="FFFFFF"/>
                </a:solidFill>
                <a:latin typeface="Arial Bold"/>
                <a:ea typeface="Arial Bold"/>
                <a:cs typeface="Arial Bold"/>
                <a:sym typeface="Arial Bold"/>
              </a:rPr>
              <a:t>, J.M. Escobar</a:t>
            </a:r>
          </a:p>
        </p:txBody>
      </p:sp>
      <p:sp>
        <p:nvSpPr>
          <p:cNvPr id="47" name="TextBox 14"/>
          <p:cNvSpPr txBox="1"/>
          <p:nvPr/>
        </p:nvSpPr>
        <p:spPr>
          <a:xfrm>
            <a:off x="4979789" y="2425393"/>
            <a:ext cx="9355893" cy="380703"/>
          </a:xfrm>
          <a:prstGeom prst="rect">
            <a:avLst/>
          </a:prstGeom>
        </p:spPr>
        <p:txBody>
          <a:bodyPr lIns="0" tIns="0" rIns="0" bIns="0" rtlCol="0" anchor="t">
            <a:spAutoFit/>
          </a:bodyPr>
          <a:lstStyle/>
          <a:p>
            <a:pPr algn="l">
              <a:lnSpc>
                <a:spcPts val="2519"/>
              </a:lnSpc>
            </a:pPr>
            <a:r>
              <a:rPr lang="en-US" sz="2099" u="sng">
                <a:solidFill>
                  <a:srgbClr val="EBBD25"/>
                </a:solidFill>
                <a:latin typeface="Arial"/>
                <a:ea typeface="Arial"/>
                <a:cs typeface="Arial"/>
                <a:sym typeface="Arial"/>
              </a:rPr>
              <a:t>Expert Systems with Applications - https://doi.org/10.1016/j.eswa.2025.127472</a:t>
            </a:r>
          </a:p>
        </p:txBody>
      </p:sp>
    </p:spTree>
    <p:extLst>
      <p:ext uri="{BB962C8B-B14F-4D97-AF65-F5344CB8AC3E}">
        <p14:creationId xmlns:p14="http://schemas.microsoft.com/office/powerpoint/2010/main" val="1778271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382837" y="-225243"/>
            <a:ext cx="15944352" cy="1545432"/>
            <a:chOff x="0" y="0"/>
            <a:chExt cx="15117607" cy="1465298"/>
          </a:xfrm>
        </p:grpSpPr>
        <p:sp>
          <p:nvSpPr>
            <p:cNvPr id="5" name="Freeform 5"/>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sp>
        <p:nvSpPr>
          <p:cNvPr id="6" name="TextBox 6"/>
          <p:cNvSpPr txBox="1"/>
          <p:nvPr/>
        </p:nvSpPr>
        <p:spPr>
          <a:xfrm>
            <a:off x="3858353" y="1635491"/>
            <a:ext cx="11729487" cy="1400175"/>
          </a:xfrm>
          <a:prstGeom prst="rect">
            <a:avLst/>
          </a:prstGeom>
        </p:spPr>
        <p:txBody>
          <a:bodyPr lIns="0" tIns="0" rIns="0" bIns="0" rtlCol="0" anchor="t">
            <a:spAutoFit/>
          </a:bodyPr>
          <a:lstStyle/>
          <a:p>
            <a:pPr algn="ctr">
              <a:lnSpc>
                <a:spcPts val="3599"/>
              </a:lnSpc>
            </a:pPr>
            <a:r>
              <a:rPr lang="en-US" sz="2999" dirty="0">
                <a:solidFill>
                  <a:srgbClr val="000000"/>
                </a:solidFill>
                <a:latin typeface="Arial"/>
                <a:ea typeface="Arial"/>
                <a:cs typeface="Arial"/>
                <a:sym typeface="Arial"/>
              </a:rPr>
              <a:t>Main companies in the Cochlear Implant Worldwide market:</a:t>
            </a:r>
          </a:p>
          <a:p>
            <a:pPr algn="ctr">
              <a:lnSpc>
                <a:spcPts val="3599"/>
              </a:lnSpc>
            </a:pPr>
            <a:r>
              <a:rPr lang="en-US" sz="2999" dirty="0">
                <a:solidFill>
                  <a:srgbClr val="000000"/>
                </a:solidFill>
                <a:latin typeface="Arial"/>
                <a:ea typeface="Arial"/>
                <a:cs typeface="Arial"/>
                <a:sym typeface="Arial"/>
              </a:rPr>
              <a:t>Cochlear® Ltd. (more than 60%), MED-EL, Advanced Bionics, etc.</a:t>
            </a:r>
          </a:p>
          <a:p>
            <a:pPr algn="ctr">
              <a:lnSpc>
                <a:spcPts val="3599"/>
              </a:lnSpc>
            </a:pPr>
            <a:r>
              <a:rPr lang="en-US" sz="2999" i="1" dirty="0">
                <a:solidFill>
                  <a:srgbClr val="3333CC"/>
                </a:solidFill>
                <a:latin typeface="Arial Italics"/>
                <a:ea typeface="Arial Italics"/>
                <a:cs typeface="Arial Italics"/>
                <a:sym typeface="Arial Italics"/>
              </a:rPr>
              <a:t>Currently 100,000 implanted patients worldwide every year </a:t>
            </a:r>
          </a:p>
        </p:txBody>
      </p:sp>
      <p:grpSp>
        <p:nvGrpSpPr>
          <p:cNvPr id="7" name="Group 7"/>
          <p:cNvGrpSpPr>
            <a:grpSpLocks noChangeAspect="1"/>
          </p:cNvGrpSpPr>
          <p:nvPr/>
        </p:nvGrpSpPr>
        <p:grpSpPr>
          <a:xfrm>
            <a:off x="2741011" y="3597641"/>
            <a:ext cx="6603918" cy="4080723"/>
            <a:chOff x="0" y="0"/>
            <a:chExt cx="6261493" cy="3869130"/>
          </a:xfrm>
        </p:grpSpPr>
        <p:sp>
          <p:nvSpPr>
            <p:cNvPr id="8" name="Freeform 8"/>
            <p:cNvSpPr/>
            <p:nvPr/>
          </p:nvSpPr>
          <p:spPr>
            <a:xfrm>
              <a:off x="0" y="0"/>
              <a:ext cx="6261481" cy="3869182"/>
            </a:xfrm>
            <a:custGeom>
              <a:avLst/>
              <a:gdLst/>
              <a:ahLst/>
              <a:cxnLst/>
              <a:rect l="l" t="t" r="r" b="b"/>
              <a:pathLst>
                <a:path w="6261481" h="3869182">
                  <a:moveTo>
                    <a:pt x="0" y="0"/>
                  </a:moveTo>
                  <a:lnTo>
                    <a:pt x="6261481" y="0"/>
                  </a:lnTo>
                  <a:lnTo>
                    <a:pt x="6261481" y="3869182"/>
                  </a:lnTo>
                  <a:lnTo>
                    <a:pt x="0" y="3869182"/>
                  </a:lnTo>
                  <a:lnTo>
                    <a:pt x="0" y="0"/>
                  </a:lnTo>
                  <a:close/>
                </a:path>
              </a:pathLst>
            </a:custGeom>
            <a:blipFill>
              <a:blip r:embed="rId3"/>
              <a:stretch>
                <a:fillRect b="1"/>
              </a:stretch>
            </a:blipFill>
          </p:spPr>
          <p:txBody>
            <a:bodyPr/>
            <a:lstStyle/>
            <a:p>
              <a:endParaRPr lang="es-ES"/>
            </a:p>
          </p:txBody>
        </p:sp>
      </p:grpSp>
      <p:sp>
        <p:nvSpPr>
          <p:cNvPr id="9" name="TextBox 9"/>
          <p:cNvSpPr txBox="1"/>
          <p:nvPr/>
        </p:nvSpPr>
        <p:spPr>
          <a:xfrm>
            <a:off x="2819400" y="7762358"/>
            <a:ext cx="6603918" cy="410369"/>
          </a:xfrm>
          <a:prstGeom prst="rect">
            <a:avLst/>
          </a:prstGeom>
        </p:spPr>
        <p:txBody>
          <a:bodyPr lIns="0" tIns="0" rIns="0" bIns="0" rtlCol="0" anchor="t">
            <a:spAutoFit/>
          </a:bodyPr>
          <a:lstStyle/>
          <a:p>
            <a:pPr algn="ctr">
              <a:lnSpc>
                <a:spcPts val="1619"/>
              </a:lnSpc>
            </a:pPr>
            <a:r>
              <a:rPr lang="en-US" sz="1349" dirty="0" smtClean="0">
                <a:solidFill>
                  <a:srgbClr val="000000"/>
                </a:solidFill>
                <a:latin typeface="Arial"/>
                <a:ea typeface="Arial"/>
                <a:cs typeface="Arial"/>
                <a:sym typeface="Arial"/>
              </a:rPr>
              <a:t>Source: </a:t>
            </a:r>
            <a:r>
              <a:rPr lang="en-US" sz="1349" dirty="0">
                <a:solidFill>
                  <a:srgbClr val="000000"/>
                </a:solidFill>
                <a:latin typeface="Arial"/>
                <a:ea typeface="Arial"/>
                <a:cs typeface="Arial"/>
                <a:sym typeface="Arial"/>
              </a:rPr>
              <a:t>https://rtvc.es/se-cumplen-30-anos-del-programa-de-implantes-cocleares-del-hospital-insular-de-gran-canaria/</a:t>
            </a:r>
          </a:p>
        </p:txBody>
      </p:sp>
      <p:sp>
        <p:nvSpPr>
          <p:cNvPr id="17" name="TextBox 17"/>
          <p:cNvSpPr txBox="1"/>
          <p:nvPr/>
        </p:nvSpPr>
        <p:spPr>
          <a:xfrm>
            <a:off x="5199057" y="371094"/>
            <a:ext cx="12060243" cy="657606"/>
          </a:xfrm>
          <a:prstGeom prst="rect">
            <a:avLst/>
          </a:prstGeom>
        </p:spPr>
        <p:txBody>
          <a:bodyPr lIns="0" tIns="0" rIns="0" bIns="0" rtlCol="0" anchor="t">
            <a:spAutoFit/>
          </a:bodyPr>
          <a:lstStyle/>
          <a:p>
            <a:pPr algn="ctr">
              <a:lnSpc>
                <a:spcPts val="4032"/>
              </a:lnSpc>
            </a:pPr>
            <a:r>
              <a:rPr lang="en-US" sz="4800" b="1">
                <a:solidFill>
                  <a:srgbClr val="EBBD25"/>
                </a:solidFill>
                <a:latin typeface="Arial Bold"/>
                <a:ea typeface="Arial Bold"/>
                <a:cs typeface="Arial Bold"/>
                <a:sym typeface="Arial Bold"/>
              </a:rPr>
              <a:t>About Cochlear Implant Practice</a:t>
            </a:r>
          </a:p>
        </p:txBody>
      </p:sp>
      <p:sp>
        <p:nvSpPr>
          <p:cNvPr id="11" name="Marcador de número de diapositiva 10">
            <a:extLst>
              <a:ext uri="{FF2B5EF4-FFF2-40B4-BE49-F238E27FC236}">
                <a16:creationId xmlns:a16="http://schemas.microsoft.com/office/drawing/2014/main" id="{5E7FFD97-0398-03FA-8729-3A8608E73943}"/>
              </a:ext>
            </a:extLst>
          </p:cNvPr>
          <p:cNvSpPr>
            <a:spLocks noGrp="1"/>
          </p:cNvSpPr>
          <p:nvPr>
            <p:ph type="sldNum" sz="quarter" idx="12"/>
          </p:nvPr>
        </p:nvSpPr>
        <p:spPr>
          <a:xfrm>
            <a:off x="16193589" y="9921875"/>
            <a:ext cx="2133600" cy="365125"/>
          </a:xfrm>
        </p:spPr>
        <p:txBody>
          <a:bodyPr/>
          <a:lstStyle/>
          <a:p>
            <a:fld id="{D2E00D46-D6CA-4169-B17E-E79643882BDF}" type="slidenum">
              <a:rPr lang="en-US" b="1" smtClean="0">
                <a:solidFill>
                  <a:schemeClr val="tx2"/>
                </a:solidFill>
              </a:rPr>
              <a:pPr/>
              <a:t>2</a:t>
            </a:fld>
            <a:r>
              <a:rPr lang="en-US" b="1" dirty="0">
                <a:solidFill>
                  <a:schemeClr val="tx2"/>
                </a:solidFill>
              </a:rPr>
              <a:t>/15</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8242" y="4152900"/>
            <a:ext cx="7238999" cy="281972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82837" y="-225243"/>
            <a:ext cx="15944352" cy="1545432"/>
            <a:chOff x="0" y="0"/>
            <a:chExt cx="15117607" cy="1465298"/>
          </a:xfrm>
        </p:grpSpPr>
        <p:sp>
          <p:nvSpPr>
            <p:cNvPr id="3" name="Freeform 3"/>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sp>
        <p:nvSpPr>
          <p:cNvPr id="4" name="TextBox 4"/>
          <p:cNvSpPr txBox="1"/>
          <p:nvPr/>
        </p:nvSpPr>
        <p:spPr>
          <a:xfrm>
            <a:off x="3616592" y="452180"/>
            <a:ext cx="13868351" cy="657606"/>
          </a:xfrm>
          <a:prstGeom prst="rect">
            <a:avLst/>
          </a:prstGeom>
        </p:spPr>
        <p:txBody>
          <a:bodyPr lIns="0" tIns="0" rIns="0" bIns="0" rtlCol="0" anchor="t">
            <a:spAutoFit/>
          </a:bodyPr>
          <a:lstStyle/>
          <a:p>
            <a:pPr algn="ctr">
              <a:lnSpc>
                <a:spcPts val="4032"/>
              </a:lnSpc>
            </a:pPr>
            <a:r>
              <a:rPr lang="en-US" sz="4800" b="1">
                <a:solidFill>
                  <a:srgbClr val="EBBD25"/>
                </a:solidFill>
                <a:latin typeface="Arial Bold"/>
                <a:ea typeface="Arial Bold"/>
                <a:cs typeface="Arial Bold"/>
                <a:sym typeface="Arial Bold"/>
              </a:rPr>
              <a:t>Electrode Stimulation Strategies</a:t>
            </a:r>
          </a:p>
        </p:txBody>
      </p:sp>
      <p:grpSp>
        <p:nvGrpSpPr>
          <p:cNvPr id="5" name="Group 5"/>
          <p:cNvGrpSpPr>
            <a:grpSpLocks noChangeAspect="1"/>
          </p:cNvGrpSpPr>
          <p:nvPr/>
        </p:nvGrpSpPr>
        <p:grpSpPr>
          <a:xfrm>
            <a:off x="8515901" y="3599916"/>
            <a:ext cx="7849206" cy="3635032"/>
            <a:chOff x="0" y="0"/>
            <a:chExt cx="6471920" cy="2997200"/>
          </a:xfrm>
        </p:grpSpPr>
        <p:sp>
          <p:nvSpPr>
            <p:cNvPr id="6" name="Freeform 6"/>
            <p:cNvSpPr/>
            <p:nvPr/>
          </p:nvSpPr>
          <p:spPr>
            <a:xfrm>
              <a:off x="0" y="0"/>
              <a:ext cx="6471920" cy="2997200"/>
            </a:xfrm>
            <a:custGeom>
              <a:avLst/>
              <a:gdLst/>
              <a:ahLst/>
              <a:cxnLst/>
              <a:rect l="l" t="t" r="r" b="b"/>
              <a:pathLst>
                <a:path w="6471920" h="2997200">
                  <a:moveTo>
                    <a:pt x="0" y="0"/>
                  </a:moveTo>
                  <a:lnTo>
                    <a:pt x="6471920" y="0"/>
                  </a:lnTo>
                  <a:lnTo>
                    <a:pt x="6471920" y="2997200"/>
                  </a:lnTo>
                  <a:lnTo>
                    <a:pt x="0" y="2997200"/>
                  </a:lnTo>
                  <a:lnTo>
                    <a:pt x="0" y="0"/>
                  </a:lnTo>
                  <a:close/>
                </a:path>
              </a:pathLst>
            </a:custGeom>
            <a:blipFill>
              <a:blip r:embed="rId3"/>
              <a:stretch>
                <a:fillRect/>
              </a:stretch>
            </a:blipFill>
          </p:spPr>
          <p:txBody>
            <a:bodyPr/>
            <a:lstStyle/>
            <a:p>
              <a:endParaRPr lang="es-ES"/>
            </a:p>
          </p:txBody>
        </p:sp>
      </p:grpSp>
      <p:sp>
        <p:nvSpPr>
          <p:cNvPr id="7" name="TextBox 7"/>
          <p:cNvSpPr txBox="1"/>
          <p:nvPr/>
        </p:nvSpPr>
        <p:spPr>
          <a:xfrm>
            <a:off x="10592544" y="2425147"/>
            <a:ext cx="5981915" cy="533400"/>
          </a:xfrm>
          <a:prstGeom prst="rect">
            <a:avLst/>
          </a:prstGeom>
        </p:spPr>
        <p:txBody>
          <a:bodyPr lIns="0" tIns="0" rIns="0" bIns="0" rtlCol="0" anchor="t">
            <a:spAutoFit/>
          </a:bodyPr>
          <a:lstStyle/>
          <a:p>
            <a:pPr algn="l">
              <a:lnSpc>
                <a:spcPts val="3725"/>
              </a:lnSpc>
            </a:pPr>
            <a:r>
              <a:rPr lang="en-US" sz="3104">
                <a:solidFill>
                  <a:srgbClr val="000000"/>
                </a:solidFill>
                <a:latin typeface="Arial"/>
                <a:ea typeface="Arial"/>
                <a:cs typeface="Arial"/>
                <a:sym typeface="Arial"/>
              </a:rPr>
              <a:t>Electrode Stimulation Scheme</a:t>
            </a:r>
          </a:p>
        </p:txBody>
      </p:sp>
      <p:sp>
        <p:nvSpPr>
          <p:cNvPr id="8" name="TextBox 8"/>
          <p:cNvSpPr txBox="1"/>
          <p:nvPr/>
        </p:nvSpPr>
        <p:spPr>
          <a:xfrm>
            <a:off x="11671012" y="7030384"/>
            <a:ext cx="4796693" cy="238125"/>
          </a:xfrm>
          <a:prstGeom prst="rect">
            <a:avLst/>
          </a:prstGeom>
        </p:spPr>
        <p:txBody>
          <a:bodyPr lIns="0" tIns="0" rIns="0" bIns="0" rtlCol="0" anchor="t">
            <a:spAutoFit/>
          </a:bodyPr>
          <a:lstStyle/>
          <a:p>
            <a:pPr algn="l">
              <a:lnSpc>
                <a:spcPts val="1655"/>
              </a:lnSpc>
            </a:pPr>
            <a:r>
              <a:rPr lang="en-US" sz="1379" dirty="0">
                <a:solidFill>
                  <a:srgbClr val="808080"/>
                </a:solidFill>
                <a:latin typeface="Arial"/>
                <a:ea typeface="Arial"/>
                <a:cs typeface="Arial"/>
                <a:sym typeface="Arial"/>
              </a:rPr>
              <a:t>Thomas </a:t>
            </a:r>
            <a:r>
              <a:rPr lang="en-US" sz="1379" dirty="0" err="1">
                <a:solidFill>
                  <a:srgbClr val="808080"/>
                </a:solidFill>
                <a:latin typeface="Arial"/>
                <a:ea typeface="Arial"/>
                <a:cs typeface="Arial"/>
                <a:sym typeface="Arial"/>
              </a:rPr>
              <a:t>Haslwanter</a:t>
            </a:r>
            <a:r>
              <a:rPr lang="en-US" sz="1379" dirty="0">
                <a:solidFill>
                  <a:srgbClr val="808080"/>
                </a:solidFill>
                <a:latin typeface="Arial"/>
                <a:ea typeface="Arial"/>
                <a:cs typeface="Arial"/>
                <a:sym typeface="Arial"/>
              </a:rPr>
              <a:t>, CC BY-SA 3.0 via Wikimedia Commons</a:t>
            </a:r>
          </a:p>
        </p:txBody>
      </p:sp>
      <p:grpSp>
        <p:nvGrpSpPr>
          <p:cNvPr id="9" name="Group 9"/>
          <p:cNvGrpSpPr>
            <a:grpSpLocks noChangeAspect="1"/>
          </p:cNvGrpSpPr>
          <p:nvPr/>
        </p:nvGrpSpPr>
        <p:grpSpPr>
          <a:xfrm>
            <a:off x="2995662" y="3599916"/>
            <a:ext cx="4632549" cy="3635032"/>
            <a:chOff x="0" y="0"/>
            <a:chExt cx="3819684" cy="2997200"/>
          </a:xfrm>
        </p:grpSpPr>
        <p:sp>
          <p:nvSpPr>
            <p:cNvPr id="10" name="Freeform 10" descr="CI.png"/>
            <p:cNvSpPr/>
            <p:nvPr/>
          </p:nvSpPr>
          <p:spPr>
            <a:xfrm>
              <a:off x="0" y="0"/>
              <a:ext cx="3819652" cy="2997200"/>
            </a:xfrm>
            <a:custGeom>
              <a:avLst/>
              <a:gdLst/>
              <a:ahLst/>
              <a:cxnLst/>
              <a:rect l="l" t="t" r="r" b="b"/>
              <a:pathLst>
                <a:path w="3819652" h="2997200">
                  <a:moveTo>
                    <a:pt x="0" y="0"/>
                  </a:moveTo>
                  <a:lnTo>
                    <a:pt x="3819652" y="0"/>
                  </a:lnTo>
                  <a:lnTo>
                    <a:pt x="3819652" y="2997200"/>
                  </a:lnTo>
                  <a:lnTo>
                    <a:pt x="0" y="2997200"/>
                  </a:lnTo>
                  <a:lnTo>
                    <a:pt x="0" y="0"/>
                  </a:lnTo>
                  <a:close/>
                </a:path>
              </a:pathLst>
            </a:custGeom>
            <a:blipFill>
              <a:blip r:embed="rId4"/>
              <a:stretch>
                <a:fillRect t="-9496" r="-8257" b="-9497"/>
              </a:stretch>
            </a:blipFill>
          </p:spPr>
          <p:txBody>
            <a:bodyPr/>
            <a:lstStyle/>
            <a:p>
              <a:endParaRPr lang="es-ES"/>
            </a:p>
          </p:txBody>
        </p:sp>
      </p:grpSp>
      <p:grpSp>
        <p:nvGrpSpPr>
          <p:cNvPr id="11" name="Group 11"/>
          <p:cNvGrpSpPr>
            <a:grpSpLocks noChangeAspect="1"/>
          </p:cNvGrpSpPr>
          <p:nvPr/>
        </p:nvGrpSpPr>
        <p:grpSpPr>
          <a:xfrm>
            <a:off x="2943208" y="4162050"/>
            <a:ext cx="1349174" cy="1341012"/>
            <a:chOff x="0" y="0"/>
            <a:chExt cx="1112437" cy="1105707"/>
          </a:xfrm>
        </p:grpSpPr>
        <p:sp>
          <p:nvSpPr>
            <p:cNvPr id="12" name="Freeform 12" descr="CI.png"/>
            <p:cNvSpPr/>
            <p:nvPr/>
          </p:nvSpPr>
          <p:spPr>
            <a:xfrm>
              <a:off x="0" y="0"/>
              <a:ext cx="1112393" cy="1105662"/>
            </a:xfrm>
            <a:custGeom>
              <a:avLst/>
              <a:gdLst/>
              <a:ahLst/>
              <a:cxnLst/>
              <a:rect l="l" t="t" r="r" b="b"/>
              <a:pathLst>
                <a:path w="1112393" h="1105662">
                  <a:moveTo>
                    <a:pt x="0" y="0"/>
                  </a:moveTo>
                  <a:lnTo>
                    <a:pt x="1112393" y="0"/>
                  </a:lnTo>
                  <a:lnTo>
                    <a:pt x="1112393" y="1105662"/>
                  </a:lnTo>
                  <a:lnTo>
                    <a:pt x="0" y="1105662"/>
                  </a:lnTo>
                  <a:lnTo>
                    <a:pt x="0" y="0"/>
                  </a:lnTo>
                  <a:close/>
                </a:path>
              </a:pathLst>
            </a:custGeom>
            <a:blipFill>
              <a:blip r:embed="rId4"/>
              <a:stretch>
                <a:fillRect l="-314146" t="-552678" r="-470449" b="-114930"/>
              </a:stretch>
            </a:blipFill>
          </p:spPr>
          <p:txBody>
            <a:bodyPr/>
            <a:lstStyle/>
            <a:p>
              <a:endParaRPr lang="es-ES"/>
            </a:p>
          </p:txBody>
        </p:sp>
      </p:grpSp>
      <p:grpSp>
        <p:nvGrpSpPr>
          <p:cNvPr id="13" name="Group 13"/>
          <p:cNvGrpSpPr/>
          <p:nvPr/>
        </p:nvGrpSpPr>
        <p:grpSpPr>
          <a:xfrm>
            <a:off x="4736745" y="6400585"/>
            <a:ext cx="626450" cy="626449"/>
            <a:chOff x="0" y="0"/>
            <a:chExt cx="516528" cy="516527"/>
          </a:xfrm>
        </p:grpSpPr>
        <p:sp>
          <p:nvSpPr>
            <p:cNvPr id="14" name="Freeform 14"/>
            <p:cNvSpPr/>
            <p:nvPr/>
          </p:nvSpPr>
          <p:spPr>
            <a:xfrm>
              <a:off x="0" y="0"/>
              <a:ext cx="530860" cy="530860"/>
            </a:xfrm>
            <a:custGeom>
              <a:avLst/>
              <a:gdLst/>
              <a:ahLst/>
              <a:cxnLst/>
              <a:rect l="l" t="t" r="r" b="b"/>
              <a:pathLst>
                <a:path w="530860" h="530860">
                  <a:moveTo>
                    <a:pt x="18034" y="0"/>
                  </a:moveTo>
                  <a:lnTo>
                    <a:pt x="512826" y="0"/>
                  </a:lnTo>
                  <a:cubicBezTo>
                    <a:pt x="522859" y="0"/>
                    <a:pt x="530860" y="8128"/>
                    <a:pt x="530860" y="18034"/>
                  </a:cubicBezTo>
                  <a:lnTo>
                    <a:pt x="530860" y="512826"/>
                  </a:lnTo>
                  <a:cubicBezTo>
                    <a:pt x="530860" y="522859"/>
                    <a:pt x="522732" y="530860"/>
                    <a:pt x="512826" y="530860"/>
                  </a:cubicBezTo>
                  <a:lnTo>
                    <a:pt x="18034" y="530860"/>
                  </a:lnTo>
                  <a:cubicBezTo>
                    <a:pt x="8128" y="530860"/>
                    <a:pt x="0" y="522859"/>
                    <a:pt x="0" y="512826"/>
                  </a:cubicBezTo>
                  <a:lnTo>
                    <a:pt x="0" y="18034"/>
                  </a:lnTo>
                  <a:cubicBezTo>
                    <a:pt x="0" y="8128"/>
                    <a:pt x="8128" y="0"/>
                    <a:pt x="18034" y="0"/>
                  </a:cubicBezTo>
                  <a:moveTo>
                    <a:pt x="18034" y="36068"/>
                  </a:moveTo>
                  <a:lnTo>
                    <a:pt x="18034" y="18034"/>
                  </a:lnTo>
                  <a:lnTo>
                    <a:pt x="36068" y="18034"/>
                  </a:lnTo>
                  <a:lnTo>
                    <a:pt x="36068" y="512826"/>
                  </a:lnTo>
                  <a:lnTo>
                    <a:pt x="18034" y="512826"/>
                  </a:lnTo>
                  <a:lnTo>
                    <a:pt x="18034" y="494792"/>
                  </a:lnTo>
                  <a:lnTo>
                    <a:pt x="512826" y="494792"/>
                  </a:lnTo>
                  <a:lnTo>
                    <a:pt x="512826" y="512826"/>
                  </a:lnTo>
                  <a:lnTo>
                    <a:pt x="494792" y="512826"/>
                  </a:lnTo>
                  <a:lnTo>
                    <a:pt x="494792" y="18034"/>
                  </a:lnTo>
                  <a:lnTo>
                    <a:pt x="512826" y="18034"/>
                  </a:lnTo>
                  <a:lnTo>
                    <a:pt x="512826" y="36068"/>
                  </a:lnTo>
                  <a:lnTo>
                    <a:pt x="18034" y="36068"/>
                  </a:lnTo>
                  <a:close/>
                </a:path>
              </a:pathLst>
            </a:custGeom>
            <a:solidFill>
              <a:srgbClr val="000000"/>
            </a:solidFill>
          </p:spPr>
          <p:txBody>
            <a:bodyPr/>
            <a:lstStyle/>
            <a:p>
              <a:endParaRPr lang="es-ES"/>
            </a:p>
          </p:txBody>
        </p:sp>
      </p:grpSp>
      <p:grpSp>
        <p:nvGrpSpPr>
          <p:cNvPr id="15" name="Group 15"/>
          <p:cNvGrpSpPr/>
          <p:nvPr/>
        </p:nvGrpSpPr>
        <p:grpSpPr>
          <a:xfrm>
            <a:off x="2942561" y="5475176"/>
            <a:ext cx="1819549" cy="1542926"/>
            <a:chOff x="0" y="0"/>
            <a:chExt cx="1500276" cy="1272192"/>
          </a:xfrm>
        </p:grpSpPr>
        <p:sp>
          <p:nvSpPr>
            <p:cNvPr id="16" name="Freeform 16"/>
            <p:cNvSpPr/>
            <p:nvPr/>
          </p:nvSpPr>
          <p:spPr>
            <a:xfrm>
              <a:off x="6350" y="4318"/>
              <a:ext cx="1501902" cy="1278001"/>
            </a:xfrm>
            <a:custGeom>
              <a:avLst/>
              <a:gdLst/>
              <a:ahLst/>
              <a:cxnLst/>
              <a:rect l="l" t="t" r="r" b="b"/>
              <a:pathLst>
                <a:path w="1501902" h="1278001">
                  <a:moveTo>
                    <a:pt x="1478534" y="1278001"/>
                  </a:moveTo>
                  <a:lnTo>
                    <a:pt x="0" y="27559"/>
                  </a:lnTo>
                  <a:lnTo>
                    <a:pt x="23368" y="0"/>
                  </a:lnTo>
                  <a:lnTo>
                    <a:pt x="1501902" y="1250442"/>
                  </a:lnTo>
                  <a:close/>
                </a:path>
              </a:pathLst>
            </a:custGeom>
            <a:solidFill>
              <a:srgbClr val="000000"/>
            </a:solidFill>
          </p:spPr>
          <p:txBody>
            <a:bodyPr/>
            <a:lstStyle/>
            <a:p>
              <a:endParaRPr lang="es-ES"/>
            </a:p>
          </p:txBody>
        </p:sp>
      </p:grpSp>
      <p:grpSp>
        <p:nvGrpSpPr>
          <p:cNvPr id="17" name="Group 17"/>
          <p:cNvGrpSpPr/>
          <p:nvPr/>
        </p:nvGrpSpPr>
        <p:grpSpPr>
          <a:xfrm>
            <a:off x="4264634" y="4182054"/>
            <a:ext cx="1096310" cy="2251359"/>
            <a:chOff x="0" y="0"/>
            <a:chExt cx="903942" cy="1856317"/>
          </a:xfrm>
        </p:grpSpPr>
        <p:sp>
          <p:nvSpPr>
            <p:cNvPr id="18" name="Freeform 18"/>
            <p:cNvSpPr/>
            <p:nvPr/>
          </p:nvSpPr>
          <p:spPr>
            <a:xfrm>
              <a:off x="1778" y="10287"/>
              <a:ext cx="914781" cy="1850136"/>
            </a:xfrm>
            <a:custGeom>
              <a:avLst/>
              <a:gdLst/>
              <a:ahLst/>
              <a:cxnLst/>
              <a:rect l="l" t="t" r="r" b="b"/>
              <a:pathLst>
                <a:path w="914781" h="1850136">
                  <a:moveTo>
                    <a:pt x="882142" y="1850136"/>
                  </a:moveTo>
                  <a:lnTo>
                    <a:pt x="0" y="15621"/>
                  </a:lnTo>
                  <a:lnTo>
                    <a:pt x="32512" y="0"/>
                  </a:lnTo>
                  <a:lnTo>
                    <a:pt x="914781" y="1834515"/>
                  </a:lnTo>
                  <a:close/>
                </a:path>
              </a:pathLst>
            </a:custGeom>
            <a:solidFill>
              <a:srgbClr val="000000"/>
            </a:solidFill>
          </p:spPr>
          <p:txBody>
            <a:bodyPr/>
            <a:lstStyle/>
            <a:p>
              <a:endParaRPr lang="es-ES"/>
            </a:p>
          </p:txBody>
        </p:sp>
      </p:grpSp>
      <p:sp>
        <p:nvSpPr>
          <p:cNvPr id="19" name="TextBox 19"/>
          <p:cNvSpPr txBox="1"/>
          <p:nvPr/>
        </p:nvSpPr>
        <p:spPr>
          <a:xfrm>
            <a:off x="2855214" y="3551736"/>
            <a:ext cx="1530616" cy="476250"/>
          </a:xfrm>
          <a:prstGeom prst="rect">
            <a:avLst/>
          </a:prstGeom>
        </p:spPr>
        <p:txBody>
          <a:bodyPr lIns="0" tIns="0" rIns="0" bIns="0" rtlCol="0" anchor="t">
            <a:spAutoFit/>
          </a:bodyPr>
          <a:lstStyle/>
          <a:p>
            <a:pPr algn="l">
              <a:lnSpc>
                <a:spcPts val="3311"/>
              </a:lnSpc>
            </a:pPr>
            <a:r>
              <a:rPr lang="en-US" sz="2759">
                <a:solidFill>
                  <a:srgbClr val="000000"/>
                </a:solidFill>
                <a:latin typeface="Arial"/>
                <a:ea typeface="Arial"/>
                <a:cs typeface="Arial"/>
                <a:sym typeface="Arial"/>
              </a:rPr>
              <a:t>Electrode</a:t>
            </a:r>
          </a:p>
        </p:txBody>
      </p:sp>
      <p:sp>
        <p:nvSpPr>
          <p:cNvPr id="20" name="TextBox 20"/>
          <p:cNvSpPr txBox="1"/>
          <p:nvPr/>
        </p:nvSpPr>
        <p:spPr>
          <a:xfrm>
            <a:off x="3994044" y="2418816"/>
            <a:ext cx="2738302" cy="533400"/>
          </a:xfrm>
          <a:prstGeom prst="rect">
            <a:avLst/>
          </a:prstGeom>
        </p:spPr>
        <p:txBody>
          <a:bodyPr lIns="0" tIns="0" rIns="0" bIns="0" rtlCol="0" anchor="t">
            <a:spAutoFit/>
          </a:bodyPr>
          <a:lstStyle/>
          <a:p>
            <a:pPr algn="l">
              <a:lnSpc>
                <a:spcPts val="3725"/>
              </a:lnSpc>
            </a:pPr>
            <a:r>
              <a:rPr lang="en-US" sz="3104">
                <a:solidFill>
                  <a:srgbClr val="000000"/>
                </a:solidFill>
                <a:latin typeface="Arial"/>
                <a:ea typeface="Arial"/>
                <a:cs typeface="Arial"/>
                <a:sym typeface="Arial"/>
              </a:rPr>
              <a:t>Electrode array</a:t>
            </a:r>
          </a:p>
        </p:txBody>
      </p:sp>
      <p:sp>
        <p:nvSpPr>
          <p:cNvPr id="24" name="Marcador de número de diapositiva 10">
            <a:extLst>
              <a:ext uri="{FF2B5EF4-FFF2-40B4-BE49-F238E27FC236}">
                <a16:creationId xmlns:a16="http://schemas.microsoft.com/office/drawing/2014/main" id="{84D1D3FB-32F5-DAA3-4B00-9A20C463DC3D}"/>
              </a:ext>
            </a:extLst>
          </p:cNvPr>
          <p:cNvSpPr>
            <a:spLocks noGrp="1"/>
          </p:cNvSpPr>
          <p:nvPr>
            <p:ph type="sldNum" sz="quarter" idx="12"/>
          </p:nvPr>
        </p:nvSpPr>
        <p:spPr>
          <a:xfrm>
            <a:off x="16193589" y="9921875"/>
            <a:ext cx="2133600" cy="365125"/>
          </a:xfrm>
        </p:spPr>
        <p:txBody>
          <a:bodyPr/>
          <a:lstStyle/>
          <a:p>
            <a:fld id="{D2E00D46-D6CA-4169-B17E-E79643882BDF}" type="slidenum">
              <a:rPr lang="en-US" b="1" smtClean="0">
                <a:solidFill>
                  <a:schemeClr val="tx2"/>
                </a:solidFill>
              </a:rPr>
              <a:pPr/>
              <a:t>3</a:t>
            </a:fld>
            <a:r>
              <a:rPr lang="en-US" b="1" dirty="0">
                <a:solidFill>
                  <a:schemeClr val="tx2"/>
                </a:solidFill>
              </a:rPr>
              <a:t>/15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78518" y="2164797"/>
            <a:ext cx="4789661" cy="581025"/>
          </a:xfrm>
          <a:prstGeom prst="rect">
            <a:avLst/>
          </a:prstGeom>
        </p:spPr>
        <p:txBody>
          <a:bodyPr lIns="0" tIns="0" rIns="0" bIns="0" rtlCol="0" anchor="t">
            <a:spAutoFit/>
          </a:bodyPr>
          <a:lstStyle/>
          <a:p>
            <a:pPr algn="l">
              <a:lnSpc>
                <a:spcPts val="4079"/>
              </a:lnSpc>
            </a:pPr>
            <a:r>
              <a:rPr lang="en-US" sz="3399" b="1" dirty="0" err="1">
                <a:solidFill>
                  <a:srgbClr val="000000"/>
                </a:solidFill>
                <a:latin typeface="Arial Bold"/>
                <a:ea typeface="Arial Bold"/>
                <a:cs typeface="Arial Bold"/>
                <a:sym typeface="Arial Bold"/>
              </a:rPr>
              <a:t>Monopolar</a:t>
            </a:r>
            <a:r>
              <a:rPr lang="en-US" sz="3399" b="1" dirty="0">
                <a:solidFill>
                  <a:srgbClr val="000000"/>
                </a:solidFill>
                <a:latin typeface="Arial Bold"/>
                <a:ea typeface="Arial Bold"/>
                <a:cs typeface="Arial Bold"/>
                <a:sym typeface="Arial Bold"/>
              </a:rPr>
              <a:t> Stimulation</a:t>
            </a:r>
          </a:p>
        </p:txBody>
      </p:sp>
      <p:sp>
        <p:nvSpPr>
          <p:cNvPr id="3" name="TextBox 3"/>
          <p:cNvSpPr txBox="1"/>
          <p:nvPr/>
        </p:nvSpPr>
        <p:spPr>
          <a:xfrm>
            <a:off x="3310594" y="5524500"/>
            <a:ext cx="4309406" cy="425886"/>
          </a:xfrm>
          <a:prstGeom prst="rect">
            <a:avLst/>
          </a:prstGeom>
        </p:spPr>
        <p:txBody>
          <a:bodyPr lIns="0" tIns="0" rIns="0" bIns="0" rtlCol="0" anchor="t">
            <a:spAutoFit/>
          </a:bodyPr>
          <a:lstStyle/>
          <a:p>
            <a:pPr algn="l">
              <a:lnSpc>
                <a:spcPts val="3683"/>
              </a:lnSpc>
            </a:pPr>
            <a:r>
              <a:rPr lang="en-US" sz="2400" dirty="0">
                <a:solidFill>
                  <a:srgbClr val="000000"/>
                </a:solidFill>
                <a:latin typeface="Arial"/>
                <a:ea typeface="Arial"/>
                <a:cs typeface="Arial"/>
                <a:sym typeface="Arial"/>
              </a:rPr>
              <a:t>Input: Current Intensities</a:t>
            </a:r>
          </a:p>
        </p:txBody>
      </p:sp>
      <p:sp>
        <p:nvSpPr>
          <p:cNvPr id="4" name="TextBox 4"/>
          <p:cNvSpPr txBox="1"/>
          <p:nvPr/>
        </p:nvSpPr>
        <p:spPr>
          <a:xfrm>
            <a:off x="1981393" y="1475715"/>
            <a:ext cx="12382028" cy="474489"/>
          </a:xfrm>
          <a:prstGeom prst="rect">
            <a:avLst/>
          </a:prstGeom>
        </p:spPr>
        <p:txBody>
          <a:bodyPr wrap="square" lIns="0" tIns="0" rIns="0" bIns="0" rtlCol="0" anchor="t">
            <a:spAutoFit/>
          </a:bodyPr>
          <a:lstStyle/>
          <a:p>
            <a:pPr algn="ctr">
              <a:lnSpc>
                <a:spcPts val="3683"/>
              </a:lnSpc>
            </a:pPr>
            <a:r>
              <a:rPr lang="en-US" sz="3069" dirty="0">
                <a:solidFill>
                  <a:srgbClr val="000000"/>
                </a:solidFill>
                <a:latin typeface="Arial"/>
                <a:ea typeface="Arial"/>
                <a:cs typeface="Arial"/>
                <a:sym typeface="Arial"/>
              </a:rPr>
              <a:t>Z: </a:t>
            </a:r>
            <a:r>
              <a:rPr lang="en-US" sz="3069" dirty="0" err="1">
                <a:solidFill>
                  <a:srgbClr val="000000"/>
                </a:solidFill>
                <a:latin typeface="Arial"/>
                <a:ea typeface="Arial"/>
                <a:cs typeface="Arial"/>
                <a:sym typeface="Arial"/>
              </a:rPr>
              <a:t>Transimpedance</a:t>
            </a:r>
            <a:r>
              <a:rPr lang="en-US" sz="3069" dirty="0">
                <a:solidFill>
                  <a:srgbClr val="000000"/>
                </a:solidFill>
                <a:latin typeface="Arial"/>
                <a:ea typeface="Arial"/>
                <a:cs typeface="Arial"/>
                <a:sym typeface="Arial"/>
              </a:rPr>
              <a:t> Matrix (patient dependent and clinically measured)</a:t>
            </a:r>
          </a:p>
        </p:txBody>
      </p:sp>
      <p:grpSp>
        <p:nvGrpSpPr>
          <p:cNvPr id="5" name="Group 5"/>
          <p:cNvGrpSpPr/>
          <p:nvPr/>
        </p:nvGrpSpPr>
        <p:grpSpPr>
          <a:xfrm>
            <a:off x="2382837" y="-225243"/>
            <a:ext cx="15944352" cy="1545432"/>
            <a:chOff x="0" y="0"/>
            <a:chExt cx="15117607" cy="1465298"/>
          </a:xfrm>
        </p:grpSpPr>
        <p:sp>
          <p:nvSpPr>
            <p:cNvPr id="6" name="Freeform 6"/>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sp>
        <p:nvSpPr>
          <p:cNvPr id="7" name="TextBox 7"/>
          <p:cNvSpPr txBox="1"/>
          <p:nvPr/>
        </p:nvSpPr>
        <p:spPr>
          <a:xfrm>
            <a:off x="4040974" y="371094"/>
            <a:ext cx="13712739" cy="657606"/>
          </a:xfrm>
          <a:prstGeom prst="rect">
            <a:avLst/>
          </a:prstGeom>
        </p:spPr>
        <p:txBody>
          <a:bodyPr lIns="0" tIns="0" rIns="0" bIns="0" rtlCol="0" anchor="t">
            <a:spAutoFit/>
          </a:bodyPr>
          <a:lstStyle/>
          <a:p>
            <a:pPr algn="ctr">
              <a:lnSpc>
                <a:spcPts val="4032"/>
              </a:lnSpc>
            </a:pPr>
            <a:r>
              <a:rPr lang="en-US" sz="4800" b="1">
                <a:solidFill>
                  <a:srgbClr val="EBBD25"/>
                </a:solidFill>
                <a:latin typeface="Arial Bold"/>
                <a:ea typeface="Arial Bold"/>
                <a:cs typeface="Arial Bold"/>
                <a:sym typeface="Arial Bold"/>
              </a:rPr>
              <a:t>Electrode Stimulation Strategies</a:t>
            </a:r>
          </a:p>
        </p:txBody>
      </p:sp>
      <p:sp>
        <p:nvSpPr>
          <p:cNvPr id="18" name="TextBox 18"/>
          <p:cNvSpPr txBox="1"/>
          <p:nvPr/>
        </p:nvSpPr>
        <p:spPr>
          <a:xfrm>
            <a:off x="10058400" y="2100898"/>
            <a:ext cx="8020296" cy="1051570"/>
          </a:xfrm>
          <a:prstGeom prst="rect">
            <a:avLst/>
          </a:prstGeom>
        </p:spPr>
        <p:txBody>
          <a:bodyPr lIns="0" tIns="0" rIns="0" bIns="0" rtlCol="0" anchor="t">
            <a:spAutoFit/>
          </a:bodyPr>
          <a:lstStyle/>
          <a:p>
            <a:pPr algn="l">
              <a:lnSpc>
                <a:spcPts val="4079"/>
              </a:lnSpc>
            </a:pPr>
            <a:r>
              <a:rPr lang="en-US" sz="3399" b="1" dirty="0">
                <a:solidFill>
                  <a:srgbClr val="000000"/>
                </a:solidFill>
                <a:latin typeface="Arial Bold"/>
                <a:ea typeface="Arial Bold"/>
                <a:cs typeface="Arial Bold"/>
                <a:sym typeface="Arial Bold"/>
              </a:rPr>
              <a:t>Phased Array - Multipolar Stimulation</a:t>
            </a:r>
          </a:p>
          <a:p>
            <a:pPr algn="l">
              <a:lnSpc>
                <a:spcPts val="4079"/>
              </a:lnSpc>
            </a:pPr>
            <a:endParaRPr lang="en-US" sz="3399" b="1" dirty="0">
              <a:solidFill>
                <a:srgbClr val="000000"/>
              </a:solidFill>
              <a:latin typeface="Arial Bold"/>
              <a:ea typeface="Arial Bold"/>
              <a:cs typeface="Arial Bold"/>
              <a:sym typeface="Arial Bold"/>
            </a:endParaRPr>
          </a:p>
        </p:txBody>
      </p:sp>
      <p:grpSp>
        <p:nvGrpSpPr>
          <p:cNvPr id="19" name="Group 19"/>
          <p:cNvGrpSpPr>
            <a:grpSpLocks noChangeAspect="1"/>
          </p:cNvGrpSpPr>
          <p:nvPr/>
        </p:nvGrpSpPr>
        <p:grpSpPr>
          <a:xfrm>
            <a:off x="10264681" y="2819871"/>
            <a:ext cx="7505645" cy="2870749"/>
            <a:chOff x="0" y="0"/>
            <a:chExt cx="8548066" cy="3269453"/>
          </a:xfrm>
        </p:grpSpPr>
        <p:sp>
          <p:nvSpPr>
            <p:cNvPr id="20" name="Freeform 20"/>
            <p:cNvSpPr/>
            <p:nvPr/>
          </p:nvSpPr>
          <p:spPr>
            <a:xfrm>
              <a:off x="0" y="0"/>
              <a:ext cx="8548116" cy="3269488"/>
            </a:xfrm>
            <a:custGeom>
              <a:avLst/>
              <a:gdLst/>
              <a:ahLst/>
              <a:cxnLst/>
              <a:rect l="l" t="t" r="r" b="b"/>
              <a:pathLst>
                <a:path w="8548116" h="3269488">
                  <a:moveTo>
                    <a:pt x="0" y="0"/>
                  </a:moveTo>
                  <a:lnTo>
                    <a:pt x="8548116" y="0"/>
                  </a:lnTo>
                  <a:lnTo>
                    <a:pt x="8548116" y="3269488"/>
                  </a:lnTo>
                  <a:lnTo>
                    <a:pt x="0" y="3269488"/>
                  </a:lnTo>
                  <a:lnTo>
                    <a:pt x="0" y="0"/>
                  </a:lnTo>
                  <a:close/>
                </a:path>
              </a:pathLst>
            </a:custGeom>
            <a:blipFill>
              <a:blip r:embed="rId3"/>
              <a:stretch>
                <a:fillRect b="1"/>
              </a:stretch>
            </a:blipFill>
          </p:spPr>
          <p:txBody>
            <a:bodyPr/>
            <a:lstStyle/>
            <a:p>
              <a:endParaRPr lang="es-ES"/>
            </a:p>
          </p:txBody>
        </p:sp>
      </p:grpSp>
      <p:grpSp>
        <p:nvGrpSpPr>
          <p:cNvPr id="21" name="Group 21"/>
          <p:cNvGrpSpPr>
            <a:grpSpLocks noChangeAspect="1"/>
          </p:cNvGrpSpPr>
          <p:nvPr/>
        </p:nvGrpSpPr>
        <p:grpSpPr>
          <a:xfrm>
            <a:off x="12435603" y="6783262"/>
            <a:ext cx="3855636" cy="1936200"/>
            <a:chOff x="0" y="0"/>
            <a:chExt cx="4833634" cy="2427325"/>
          </a:xfrm>
        </p:grpSpPr>
        <p:sp>
          <p:nvSpPr>
            <p:cNvPr id="22" name="Freeform 22" descr="Gráfico, Gráfico de líneas  Descripción generada automáticamente"/>
            <p:cNvSpPr/>
            <p:nvPr/>
          </p:nvSpPr>
          <p:spPr>
            <a:xfrm>
              <a:off x="0" y="0"/>
              <a:ext cx="4833620" cy="2427351"/>
            </a:xfrm>
            <a:custGeom>
              <a:avLst/>
              <a:gdLst/>
              <a:ahLst/>
              <a:cxnLst/>
              <a:rect l="l" t="t" r="r" b="b"/>
              <a:pathLst>
                <a:path w="4833620" h="2427351">
                  <a:moveTo>
                    <a:pt x="0" y="0"/>
                  </a:moveTo>
                  <a:lnTo>
                    <a:pt x="4833620" y="0"/>
                  </a:lnTo>
                  <a:lnTo>
                    <a:pt x="4833620" y="2427351"/>
                  </a:lnTo>
                  <a:lnTo>
                    <a:pt x="0" y="2427351"/>
                  </a:lnTo>
                  <a:lnTo>
                    <a:pt x="0" y="0"/>
                  </a:lnTo>
                  <a:close/>
                </a:path>
              </a:pathLst>
            </a:custGeom>
            <a:blipFill>
              <a:blip r:embed="rId4"/>
              <a:stretch>
                <a:fillRect b="1"/>
              </a:stretch>
            </a:blipFill>
          </p:spPr>
          <p:txBody>
            <a:bodyPr/>
            <a:lstStyle/>
            <a:p>
              <a:endParaRPr lang="es-ES"/>
            </a:p>
          </p:txBody>
        </p:sp>
      </p:grpSp>
      <p:sp>
        <p:nvSpPr>
          <p:cNvPr id="23" name="TextBox 23"/>
          <p:cNvSpPr txBox="1"/>
          <p:nvPr/>
        </p:nvSpPr>
        <p:spPr>
          <a:xfrm>
            <a:off x="13182600" y="5829300"/>
            <a:ext cx="3790087" cy="377796"/>
          </a:xfrm>
          <a:prstGeom prst="rect">
            <a:avLst/>
          </a:prstGeom>
        </p:spPr>
        <p:txBody>
          <a:bodyPr lIns="0" tIns="0" rIns="0" bIns="0" rtlCol="0" anchor="t">
            <a:spAutoFit/>
          </a:bodyPr>
          <a:lstStyle/>
          <a:p>
            <a:pPr algn="l">
              <a:lnSpc>
                <a:spcPts val="3239"/>
              </a:lnSpc>
            </a:pPr>
            <a:r>
              <a:rPr lang="en-US" sz="2400" dirty="0">
                <a:solidFill>
                  <a:srgbClr val="000000"/>
                </a:solidFill>
                <a:latin typeface="Arial"/>
                <a:ea typeface="Arial"/>
                <a:cs typeface="Arial"/>
                <a:sym typeface="Arial"/>
              </a:rPr>
              <a:t>Input: Current Intensities</a:t>
            </a:r>
          </a:p>
        </p:txBody>
      </p:sp>
      <p:sp>
        <p:nvSpPr>
          <p:cNvPr id="25" name="TextBox 25"/>
          <p:cNvSpPr txBox="1"/>
          <p:nvPr/>
        </p:nvSpPr>
        <p:spPr>
          <a:xfrm>
            <a:off x="14249400" y="7432704"/>
            <a:ext cx="3847795" cy="377796"/>
          </a:xfrm>
          <a:prstGeom prst="rect">
            <a:avLst/>
          </a:prstGeom>
        </p:spPr>
        <p:txBody>
          <a:bodyPr lIns="0" tIns="0" rIns="0" bIns="0" rtlCol="0" anchor="t">
            <a:spAutoFit/>
          </a:bodyPr>
          <a:lstStyle/>
          <a:p>
            <a:pPr algn="l">
              <a:lnSpc>
                <a:spcPts val="3239"/>
              </a:lnSpc>
            </a:pPr>
            <a:r>
              <a:rPr lang="en-US" sz="2400" dirty="0">
                <a:solidFill>
                  <a:srgbClr val="000000"/>
                </a:solidFill>
                <a:latin typeface="Arial"/>
                <a:ea typeface="Arial"/>
                <a:cs typeface="Arial"/>
                <a:sym typeface="Arial"/>
              </a:rPr>
              <a:t>Current intensities profile</a:t>
            </a:r>
          </a:p>
        </p:txBody>
      </p:sp>
      <mc:AlternateContent xmlns:mc="http://schemas.openxmlformats.org/markup-compatibility/2006" xmlns:a14="http://schemas.microsoft.com/office/drawing/2010/main">
        <mc:Choice Requires="a14">
          <p:sp>
            <p:nvSpPr>
              <p:cNvPr id="30" name="CuadroTexto 29">
                <a:extLst>
                  <a:ext uri="{FF2B5EF4-FFF2-40B4-BE49-F238E27FC236}">
                    <a16:creationId xmlns:a16="http://schemas.microsoft.com/office/drawing/2014/main" id="{7D3DF22B-9DDB-A8ED-75B7-F596226147E3}"/>
                  </a:ext>
                </a:extLst>
              </p:cNvPr>
              <p:cNvSpPr txBox="1"/>
              <p:nvPr/>
            </p:nvSpPr>
            <p:spPr>
              <a:xfrm>
                <a:off x="10268094" y="5254088"/>
                <a:ext cx="1600601" cy="400110"/>
              </a:xfrm>
              <a:prstGeom prst="rect">
                <a:avLst/>
              </a:prstGeom>
              <a:noFill/>
            </p:spPr>
            <p:txBody>
              <a:bodyPr wrap="square" lIns="0" tIns="0" rIns="0" bIns="0" rtlCol="0">
                <a:spAutoFit/>
              </a:bodyPr>
              <a:lstStyle/>
              <a:p>
                <a14:m>
                  <m:oMath xmlns:m="http://schemas.openxmlformats.org/officeDocument/2006/math">
                    <m:r>
                      <a:rPr lang="es-ES" sz="2600" i="1" smtClean="0">
                        <a:solidFill>
                          <a:schemeClr val="tx1"/>
                        </a:solidFill>
                        <a:latin typeface="Cambria Math" panose="02040503050406030204" pitchFamily="18" charset="0"/>
                      </a:rPr>
                      <m:t>𝐼</m:t>
                    </m:r>
                    <m:r>
                      <a:rPr lang="es-ES" sz="2600" i="1" smtClean="0">
                        <a:solidFill>
                          <a:schemeClr val="tx1"/>
                        </a:solidFill>
                        <a:latin typeface="Cambria Math" panose="02040503050406030204" pitchFamily="18" charset="0"/>
                      </a:rPr>
                      <m:t>=</m:t>
                    </m:r>
                    <m:sSup>
                      <m:sSupPr>
                        <m:ctrlPr>
                          <a:rPr lang="es-ES" sz="2600" i="1">
                            <a:solidFill>
                              <a:schemeClr val="tx1"/>
                            </a:solidFill>
                            <a:latin typeface="Cambria Math" panose="02040503050406030204" pitchFamily="18" charset="0"/>
                          </a:rPr>
                        </m:ctrlPr>
                      </m:sSupPr>
                      <m:e>
                        <m:r>
                          <a:rPr lang="es-ES" sz="2600" i="1">
                            <a:solidFill>
                              <a:schemeClr val="tx1"/>
                            </a:solidFill>
                            <a:latin typeface="Cambria Math" panose="02040503050406030204" pitchFamily="18" charset="0"/>
                          </a:rPr>
                          <m:t>𝑍</m:t>
                        </m:r>
                      </m:e>
                      <m:sup>
                        <m:r>
                          <a:rPr lang="es-ES" sz="2600" i="1">
                            <a:solidFill>
                              <a:schemeClr val="tx1"/>
                            </a:solidFill>
                            <a:latin typeface="Cambria Math" panose="02040503050406030204" pitchFamily="18" charset="0"/>
                          </a:rPr>
                          <m:t>−1</m:t>
                        </m:r>
                      </m:sup>
                    </m:sSup>
                  </m:oMath>
                </a14:m>
                <a:r>
                  <a:rPr lang="es-ES" sz="2600" i="1" dirty="0">
                    <a:solidFill>
                      <a:schemeClr val="tx1"/>
                    </a:solidFill>
                    <a:latin typeface="Arial" panose="020B0604020202020204" pitchFamily="34" charset="0"/>
                    <a:cs typeface="Arial" panose="020B0604020202020204" pitchFamily="34" charset="0"/>
                  </a:rPr>
                  <a:t>V</a:t>
                </a:r>
                <a:r>
                  <a:rPr lang="es-ES" sz="2600" dirty="0">
                    <a:solidFill>
                      <a:schemeClr val="tx1"/>
                    </a:solidFill>
                    <a:latin typeface="Arial" panose="020B0604020202020204" pitchFamily="34" charset="0"/>
                    <a:cs typeface="Arial" panose="020B0604020202020204" pitchFamily="34" charset="0"/>
                  </a:rPr>
                  <a:t> </a:t>
                </a:r>
              </a:p>
            </p:txBody>
          </p:sp>
        </mc:Choice>
        <mc:Fallback xmlns="">
          <p:sp>
            <p:nvSpPr>
              <p:cNvPr id="30" name="CuadroTexto 29">
                <a:extLst>
                  <a:ext uri="{FF2B5EF4-FFF2-40B4-BE49-F238E27FC236}">
                    <a16:creationId xmlns:a16="http://schemas.microsoft.com/office/drawing/2014/main" id="{7D3DF22B-9DDB-A8ED-75B7-F596226147E3}"/>
                  </a:ext>
                </a:extLst>
              </p:cNvPr>
              <p:cNvSpPr txBox="1">
                <a:spLocks noRot="1" noChangeAspect="1" noMove="1" noResize="1" noEditPoints="1" noAdjustHandles="1" noChangeArrowheads="1" noChangeShapeType="1" noTextEdit="1"/>
              </p:cNvSpPr>
              <p:nvPr/>
            </p:nvSpPr>
            <p:spPr>
              <a:xfrm>
                <a:off x="10268094" y="5254088"/>
                <a:ext cx="1600601" cy="400110"/>
              </a:xfrm>
              <a:prstGeom prst="rect">
                <a:avLst/>
              </a:prstGeom>
              <a:blipFill>
                <a:blip r:embed="rId8"/>
                <a:stretch>
                  <a:fillRect t="-25758" b="-4848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31907552-0565-95BC-9E5D-FA008E223D29}"/>
                  </a:ext>
                </a:extLst>
              </p:cNvPr>
              <p:cNvSpPr txBox="1"/>
              <p:nvPr/>
            </p:nvSpPr>
            <p:spPr>
              <a:xfrm>
                <a:off x="8458200" y="4610100"/>
                <a:ext cx="1553281" cy="17534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400" i="1" smtClean="0">
                          <a:solidFill>
                            <a:schemeClr val="tx1"/>
                          </a:solidFill>
                          <a:latin typeface="Cambria Math" panose="02040503050406030204" pitchFamily="18" charset="0"/>
                        </a:rPr>
                        <m:t>𝑉</m:t>
                      </m:r>
                      <m:r>
                        <a:rPr lang="es-ES" sz="2400" i="1" smtClean="0">
                          <a:solidFill>
                            <a:schemeClr val="tx1"/>
                          </a:solidFill>
                          <a:latin typeface="Cambria Math" panose="02040503050406030204" pitchFamily="18" charset="0"/>
                        </a:rPr>
                        <m:t>= </m:t>
                      </m:r>
                      <m:d>
                        <m:dPr>
                          <m:ctrlPr>
                            <a:rPr lang="es-ES" sz="2400" i="1">
                              <a:solidFill>
                                <a:schemeClr val="tx1"/>
                              </a:solidFill>
                              <a:latin typeface="Cambria Math" panose="02040503050406030204" pitchFamily="18" charset="0"/>
                            </a:rPr>
                          </m:ctrlPr>
                        </m:dPr>
                        <m:e>
                          <m:m>
                            <m:mPr>
                              <m:mcs>
                                <m:mc>
                                  <m:mcPr>
                                    <m:count m:val="1"/>
                                    <m:mcJc m:val="center"/>
                                  </m:mcPr>
                                </m:mc>
                              </m:mcs>
                              <m:ctrlPr>
                                <a:rPr lang="es-ES" sz="2400" i="1">
                                  <a:solidFill>
                                    <a:schemeClr val="tx1"/>
                                  </a:solidFill>
                                  <a:latin typeface="Cambria Math" panose="02040503050406030204" pitchFamily="18" charset="0"/>
                                </a:rPr>
                              </m:ctrlPr>
                            </m:mPr>
                            <m:mr>
                              <m:e>
                                <m:m>
                                  <m:mPr>
                                    <m:mcs>
                                      <m:mc>
                                        <m:mcPr>
                                          <m:count m:val="1"/>
                                          <m:mcJc m:val="center"/>
                                        </m:mcPr>
                                      </m:mc>
                                    </m:mcs>
                                    <m:ctrlPr>
                                      <a:rPr lang="es-ES" sz="2400" i="1">
                                        <a:solidFill>
                                          <a:schemeClr val="tx1"/>
                                        </a:solidFill>
                                        <a:latin typeface="Cambria Math" panose="02040503050406030204" pitchFamily="18" charset="0"/>
                                      </a:rPr>
                                    </m:ctrlPr>
                                  </m:mPr>
                                  <m:mr>
                                    <m:e>
                                      <m:r>
                                        <m:rPr>
                                          <m:brk m:alnAt="7"/>
                                        </m:rPr>
                                        <a:rPr lang="es-ES" sz="2400" i="1">
                                          <a:solidFill>
                                            <a:schemeClr val="tx1"/>
                                          </a:solidFill>
                                          <a:latin typeface="Cambria Math" panose="02040503050406030204" pitchFamily="18" charset="0"/>
                                        </a:rPr>
                                        <m:t>0</m:t>
                                      </m:r>
                                    </m:e>
                                  </m:mr>
                                  <m:mr>
                                    <m:e>
                                      <m:r>
                                        <a:rPr lang="es-ES" sz="2400" i="1">
                                          <a:solidFill>
                                            <a:schemeClr val="tx1"/>
                                          </a:solidFill>
                                          <a:latin typeface="Cambria Math" panose="02040503050406030204" pitchFamily="18" charset="0"/>
                                        </a:rPr>
                                        <m:t>⋮</m:t>
                                      </m:r>
                                    </m:e>
                                  </m:mr>
                                </m:m>
                              </m:e>
                            </m:mr>
                            <m:mr>
                              <m:e>
                                <m:r>
                                  <a:rPr lang="es-ES" sz="2400" i="1">
                                    <a:solidFill>
                                      <a:schemeClr val="tx1"/>
                                    </a:solidFill>
                                    <a:latin typeface="Cambria Math" panose="02040503050406030204" pitchFamily="18" charset="0"/>
                                  </a:rPr>
                                  <m:t>1</m:t>
                                </m:r>
                              </m:e>
                            </m:mr>
                            <m:mr>
                              <m:e>
                                <m:m>
                                  <m:mPr>
                                    <m:mcs>
                                      <m:mc>
                                        <m:mcPr>
                                          <m:count m:val="1"/>
                                          <m:mcJc m:val="center"/>
                                        </m:mcPr>
                                      </m:mc>
                                    </m:mcs>
                                    <m:ctrlPr>
                                      <a:rPr lang="es-ES" sz="2400" i="1">
                                        <a:solidFill>
                                          <a:schemeClr val="tx1"/>
                                        </a:solidFill>
                                        <a:latin typeface="Cambria Math" panose="02040503050406030204" pitchFamily="18" charset="0"/>
                                      </a:rPr>
                                    </m:ctrlPr>
                                  </m:mPr>
                                  <m:mr>
                                    <m:e>
                                      <m:r>
                                        <m:rPr>
                                          <m:brk m:alnAt="7"/>
                                        </m:rPr>
                                        <a:rPr lang="es-ES" sz="2400" i="1">
                                          <a:solidFill>
                                            <a:schemeClr val="tx1"/>
                                          </a:solidFill>
                                          <a:latin typeface="Cambria Math" panose="02040503050406030204" pitchFamily="18" charset="0"/>
                                        </a:rPr>
                                        <m:t>⋮</m:t>
                                      </m:r>
                                    </m:e>
                                  </m:mr>
                                  <m:mr>
                                    <m:e>
                                      <m:r>
                                        <a:rPr lang="es-ES" sz="2400" i="1">
                                          <a:solidFill>
                                            <a:schemeClr val="tx1"/>
                                          </a:solidFill>
                                          <a:latin typeface="Cambria Math" panose="02040503050406030204" pitchFamily="18" charset="0"/>
                                        </a:rPr>
                                        <m:t>0</m:t>
                                      </m:r>
                                    </m:e>
                                  </m:mr>
                                </m:m>
                              </m:e>
                            </m:mr>
                          </m:m>
                        </m:e>
                      </m:d>
                    </m:oMath>
                  </m:oMathPara>
                </a14:m>
                <a:endParaRPr lang="es-ES" sz="2400" dirty="0">
                  <a:solidFill>
                    <a:schemeClr val="tx1"/>
                  </a:solidFill>
                </a:endParaRPr>
              </a:p>
            </p:txBody>
          </p:sp>
        </mc:Choice>
        <mc:Fallback xmlns="">
          <p:sp>
            <p:nvSpPr>
              <p:cNvPr id="31" name="CuadroTexto 30">
                <a:extLst>
                  <a:ext uri="{FF2B5EF4-FFF2-40B4-BE49-F238E27FC236}">
                    <a16:creationId xmlns:a16="http://schemas.microsoft.com/office/drawing/2014/main" id="{31907552-0565-95BC-9E5D-FA008E223D29}"/>
                  </a:ext>
                </a:extLst>
              </p:cNvPr>
              <p:cNvSpPr txBox="1">
                <a:spLocks noRot="1" noChangeAspect="1" noMove="1" noResize="1" noEditPoints="1" noAdjustHandles="1" noChangeArrowheads="1" noChangeShapeType="1" noTextEdit="1"/>
              </p:cNvSpPr>
              <p:nvPr/>
            </p:nvSpPr>
            <p:spPr>
              <a:xfrm>
                <a:off x="8458200" y="4610100"/>
                <a:ext cx="1553281" cy="1753429"/>
              </a:xfrm>
              <a:prstGeom prst="rect">
                <a:avLst/>
              </a:prstGeom>
              <a:blipFill>
                <a:blip r:embed="rId9"/>
                <a:stretch>
                  <a:fillRect/>
                </a:stretch>
              </a:blipFill>
            </p:spPr>
            <p:txBody>
              <a:bodyPr/>
              <a:lstStyle/>
              <a:p>
                <a:r>
                  <a:rPr lang="es-ES">
                    <a:noFill/>
                  </a:rPr>
                  <a:t> </a:t>
                </a:r>
              </a:p>
            </p:txBody>
          </p:sp>
        </mc:Fallback>
      </mc:AlternateContent>
      <p:pic>
        <p:nvPicPr>
          <p:cNvPr id="32" name="Imagen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0725" y="5893261"/>
            <a:ext cx="2462750" cy="2859373"/>
          </a:xfrm>
          <a:prstGeom prst="rect">
            <a:avLst/>
          </a:prstGeom>
        </p:spPr>
      </p:pic>
      <p:pic>
        <p:nvPicPr>
          <p:cNvPr id="33" name="Imagen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2200" y="5862136"/>
            <a:ext cx="2462749" cy="2875526"/>
          </a:xfrm>
          <a:prstGeom prst="rect">
            <a:avLst/>
          </a:prstGeom>
        </p:spPr>
      </p:pic>
      <p:pic>
        <p:nvPicPr>
          <p:cNvPr id="34" name="Imagen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47372" y="7158549"/>
            <a:ext cx="2240622" cy="1244338"/>
          </a:xfrm>
          <a:prstGeom prst="rect">
            <a:avLst/>
          </a:prstGeom>
        </p:spPr>
      </p:pic>
      <p:sp>
        <p:nvSpPr>
          <p:cNvPr id="13" name="Marcador de número de diapositiva 10">
            <a:extLst>
              <a:ext uri="{FF2B5EF4-FFF2-40B4-BE49-F238E27FC236}">
                <a16:creationId xmlns:a16="http://schemas.microsoft.com/office/drawing/2014/main" id="{C29B70D6-9F8B-5B18-AE1F-21A2DE8CE1EB}"/>
              </a:ext>
            </a:extLst>
          </p:cNvPr>
          <p:cNvSpPr>
            <a:spLocks noGrp="1"/>
          </p:cNvSpPr>
          <p:nvPr>
            <p:ph type="sldNum" sz="quarter" idx="12"/>
          </p:nvPr>
        </p:nvSpPr>
        <p:spPr>
          <a:xfrm>
            <a:off x="16193589" y="9921875"/>
            <a:ext cx="2133600" cy="365125"/>
          </a:xfrm>
        </p:spPr>
        <p:txBody>
          <a:bodyPr/>
          <a:lstStyle/>
          <a:p>
            <a:fld id="{D2E00D46-D6CA-4169-B17E-E79643882BDF}" type="slidenum">
              <a:rPr lang="en-US" b="1" smtClean="0">
                <a:solidFill>
                  <a:schemeClr val="tx2"/>
                </a:solidFill>
              </a:rPr>
              <a:pPr/>
              <a:t>4</a:t>
            </a:fld>
            <a:r>
              <a:rPr lang="en-US" b="1" dirty="0">
                <a:solidFill>
                  <a:schemeClr val="tx2"/>
                </a:solidFill>
              </a:rPr>
              <a:t>/15</a:t>
            </a:r>
          </a:p>
        </p:txBody>
      </p:sp>
      <p:pic>
        <p:nvPicPr>
          <p:cNvPr id="10" name="Imagen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1371" y="2863412"/>
            <a:ext cx="7848600" cy="2610610"/>
          </a:xfrm>
          <a:prstGeom prst="rect">
            <a:avLst/>
          </a:prstGeom>
        </p:spPr>
      </p:pic>
      <p:pic>
        <p:nvPicPr>
          <p:cNvPr id="11" name="Imagen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000" y="1528598"/>
            <a:ext cx="1581150" cy="438150"/>
          </a:xfrm>
          <a:prstGeom prst="rect">
            <a:avLst/>
          </a:prstGeom>
        </p:spPr>
      </p:pic>
    </p:spTree>
    <p:extLst>
      <p:ext uri="{BB962C8B-B14F-4D97-AF65-F5344CB8AC3E}">
        <p14:creationId xmlns:p14="http://schemas.microsoft.com/office/powerpoint/2010/main" val="2681608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539" y="1381716"/>
            <a:ext cx="12902511" cy="6791231"/>
          </a:xfrm>
          <a:prstGeom prst="rect">
            <a:avLst/>
          </a:prstGeom>
        </p:spPr>
      </p:pic>
      <p:grpSp>
        <p:nvGrpSpPr>
          <p:cNvPr id="12" name="Group 12"/>
          <p:cNvGrpSpPr/>
          <p:nvPr/>
        </p:nvGrpSpPr>
        <p:grpSpPr>
          <a:xfrm>
            <a:off x="2382837" y="-225243"/>
            <a:ext cx="15944352" cy="1545432"/>
            <a:chOff x="0" y="0"/>
            <a:chExt cx="15117607" cy="1465298"/>
          </a:xfrm>
        </p:grpSpPr>
        <p:sp>
          <p:nvSpPr>
            <p:cNvPr id="13" name="Freeform 13"/>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sp>
        <p:nvSpPr>
          <p:cNvPr id="14" name="TextBox 14"/>
          <p:cNvSpPr txBox="1"/>
          <p:nvPr/>
        </p:nvSpPr>
        <p:spPr>
          <a:xfrm>
            <a:off x="5489041" y="252008"/>
            <a:ext cx="12031336" cy="657606"/>
          </a:xfrm>
          <a:prstGeom prst="rect">
            <a:avLst/>
          </a:prstGeom>
        </p:spPr>
        <p:txBody>
          <a:bodyPr lIns="0" tIns="0" rIns="0" bIns="0" rtlCol="0" anchor="t">
            <a:spAutoFit/>
          </a:bodyPr>
          <a:lstStyle/>
          <a:p>
            <a:pPr algn="ctr">
              <a:lnSpc>
                <a:spcPts val="4032"/>
              </a:lnSpc>
            </a:pPr>
            <a:r>
              <a:rPr lang="en-US" sz="4800" b="1" dirty="0">
                <a:solidFill>
                  <a:srgbClr val="EBBD25"/>
                </a:solidFill>
                <a:latin typeface="Arial Bold"/>
                <a:ea typeface="Arial Bold"/>
                <a:cs typeface="Arial Bold"/>
                <a:sym typeface="Arial Bold"/>
              </a:rPr>
              <a:t>Finite Element Method Conductive Model</a:t>
            </a:r>
          </a:p>
        </p:txBody>
      </p:sp>
      <p:sp>
        <p:nvSpPr>
          <p:cNvPr id="15" name="TextBox 15"/>
          <p:cNvSpPr txBox="1"/>
          <p:nvPr/>
        </p:nvSpPr>
        <p:spPr>
          <a:xfrm>
            <a:off x="1600200" y="8264306"/>
            <a:ext cx="16154400" cy="387607"/>
          </a:xfrm>
          <a:prstGeom prst="rect">
            <a:avLst/>
          </a:prstGeom>
        </p:spPr>
        <p:txBody>
          <a:bodyPr wrap="square" lIns="0" tIns="0" rIns="0" bIns="0" rtlCol="0" anchor="t">
            <a:spAutoFit/>
          </a:bodyPr>
          <a:lstStyle/>
          <a:p>
            <a:pPr>
              <a:lnSpc>
                <a:spcPts val="2753"/>
              </a:lnSpc>
            </a:pPr>
            <a:r>
              <a:rPr lang="en-US" sz="2800" dirty="0">
                <a:latin typeface="Arial"/>
                <a:ea typeface="Arial"/>
                <a:cs typeface="Arial"/>
                <a:sym typeface="Arial"/>
              </a:rPr>
              <a:t>Being </a:t>
            </a:r>
            <a:r>
              <a:rPr lang="en-US" sz="3600" i="1" dirty="0">
                <a:latin typeface="Arial Italics"/>
                <a:ea typeface="Arial Italics"/>
                <a:cs typeface="Arial Italics"/>
                <a:sym typeface="Arial Italics"/>
              </a:rPr>
              <a:t>σ</a:t>
            </a:r>
            <a:r>
              <a:rPr lang="en-US" sz="2800" dirty="0">
                <a:latin typeface="Arial"/>
                <a:ea typeface="Arial"/>
                <a:cs typeface="Arial"/>
                <a:sym typeface="Arial"/>
              </a:rPr>
              <a:t> electrical conductivity (</a:t>
            </a:r>
            <a:r>
              <a:rPr lang="en-US" sz="3600" i="1" dirty="0" err="1">
                <a:latin typeface="Arial"/>
                <a:ea typeface="Arial"/>
                <a:cs typeface="Arial"/>
                <a:sym typeface="Arial"/>
              </a:rPr>
              <a:t>σ</a:t>
            </a:r>
            <a:r>
              <a:rPr lang="en-US" sz="2800" i="1" baseline="-25000" dirty="0" err="1">
                <a:latin typeface="Arial"/>
                <a:ea typeface="Arial"/>
                <a:cs typeface="Arial"/>
                <a:sym typeface="Arial"/>
              </a:rPr>
              <a:t>ext</a:t>
            </a:r>
            <a:r>
              <a:rPr lang="en-US" sz="2800" dirty="0">
                <a:latin typeface="Arial"/>
                <a:ea typeface="Arial"/>
                <a:cs typeface="Arial"/>
                <a:sym typeface="Arial"/>
              </a:rPr>
              <a:t>: sphere, </a:t>
            </a:r>
            <a:r>
              <a:rPr lang="en-US" sz="3600" i="1" dirty="0" err="1">
                <a:latin typeface="Arial"/>
                <a:ea typeface="Arial"/>
                <a:cs typeface="Arial"/>
                <a:sym typeface="Arial"/>
              </a:rPr>
              <a:t>σ</a:t>
            </a:r>
            <a:r>
              <a:rPr lang="en-US" sz="2800" i="1" baseline="-25000" dirty="0" err="1">
                <a:latin typeface="Arial"/>
                <a:ea typeface="Arial"/>
                <a:cs typeface="Arial"/>
                <a:sym typeface="Arial"/>
              </a:rPr>
              <a:t>bone</a:t>
            </a:r>
            <a:r>
              <a:rPr lang="en-US" sz="2800" dirty="0">
                <a:latin typeface="Arial"/>
                <a:ea typeface="Arial"/>
                <a:cs typeface="Arial"/>
                <a:sym typeface="Arial"/>
              </a:rPr>
              <a:t>: cortical bone, </a:t>
            </a:r>
            <a:r>
              <a:rPr lang="en-US" sz="3600" i="1" dirty="0" err="1">
                <a:latin typeface="Arial"/>
                <a:ea typeface="Arial"/>
                <a:cs typeface="Arial"/>
                <a:sym typeface="Arial"/>
              </a:rPr>
              <a:t>σ</a:t>
            </a:r>
            <a:r>
              <a:rPr lang="en-US" sz="2800" i="1" baseline="-25000" dirty="0" err="1">
                <a:latin typeface="Arial"/>
                <a:ea typeface="Arial"/>
                <a:cs typeface="Arial"/>
                <a:sym typeface="Arial"/>
              </a:rPr>
              <a:t>per</a:t>
            </a:r>
            <a:r>
              <a:rPr lang="en-US" sz="2800" dirty="0">
                <a:latin typeface="Arial"/>
                <a:ea typeface="Arial"/>
                <a:cs typeface="Arial"/>
                <a:sym typeface="Arial"/>
              </a:rPr>
              <a:t>: </a:t>
            </a:r>
            <a:r>
              <a:rPr lang="en-US" sz="2800" dirty="0" err="1">
                <a:latin typeface="Arial"/>
                <a:ea typeface="Arial"/>
                <a:cs typeface="Arial"/>
                <a:sym typeface="Arial"/>
              </a:rPr>
              <a:t>perilinph</a:t>
            </a:r>
            <a:r>
              <a:rPr lang="en-US" sz="2800" dirty="0">
                <a:latin typeface="Arial"/>
                <a:ea typeface="Arial"/>
                <a:cs typeface="Arial"/>
                <a:sym typeface="Arial"/>
              </a:rPr>
              <a:t>) and </a:t>
            </a:r>
            <a:r>
              <a:rPr lang="en-US" sz="2800" i="1" dirty="0">
                <a:latin typeface="Arial Italics"/>
                <a:ea typeface="Arial Italics"/>
                <a:cs typeface="Arial Italics"/>
                <a:sym typeface="Arial Italics"/>
              </a:rPr>
              <a:t>ϕ</a:t>
            </a:r>
            <a:r>
              <a:rPr lang="en-US" sz="2800" dirty="0">
                <a:latin typeface="Arial"/>
                <a:ea typeface="Arial"/>
                <a:cs typeface="Arial"/>
                <a:sym typeface="Arial"/>
              </a:rPr>
              <a:t> the potential.</a:t>
            </a:r>
          </a:p>
        </p:txBody>
      </p:sp>
      <p:sp>
        <p:nvSpPr>
          <p:cNvPr id="17" name="TextBox 17"/>
          <p:cNvSpPr txBox="1"/>
          <p:nvPr/>
        </p:nvSpPr>
        <p:spPr>
          <a:xfrm>
            <a:off x="8610600" y="853046"/>
            <a:ext cx="4459688" cy="384721"/>
          </a:xfrm>
          <a:prstGeom prst="rect">
            <a:avLst/>
          </a:prstGeom>
        </p:spPr>
        <p:txBody>
          <a:bodyPr wrap="square" lIns="0" tIns="0" rIns="0" bIns="0" rtlCol="0" anchor="t">
            <a:spAutoFit/>
          </a:bodyPr>
          <a:lstStyle/>
          <a:p>
            <a:pPr algn="ctr">
              <a:lnSpc>
                <a:spcPts val="3023"/>
              </a:lnSpc>
            </a:pPr>
            <a:r>
              <a:rPr lang="en-US" sz="3599" b="1" dirty="0">
                <a:solidFill>
                  <a:srgbClr val="EBBD25"/>
                </a:solidFill>
                <a:latin typeface="Arial Bold"/>
                <a:ea typeface="Arial Bold"/>
                <a:cs typeface="Arial Bold"/>
                <a:sym typeface="Arial Bold"/>
              </a:rPr>
              <a:t>Description</a:t>
            </a:r>
          </a:p>
        </p:txBody>
      </p:sp>
      <p:sp>
        <p:nvSpPr>
          <p:cNvPr id="25" name="Subtítulo 3">
            <a:extLst>
              <a:ext uri="{FF2B5EF4-FFF2-40B4-BE49-F238E27FC236}">
                <a16:creationId xmlns:a16="http://schemas.microsoft.com/office/drawing/2014/main" id="{CCA8E093-7955-0A00-DD16-FF0122031B8C}"/>
              </a:ext>
            </a:extLst>
          </p:cNvPr>
          <p:cNvSpPr txBox="1">
            <a:spLocks/>
          </p:cNvSpPr>
          <p:nvPr/>
        </p:nvSpPr>
        <p:spPr bwMode="auto">
          <a:xfrm>
            <a:off x="1371600" y="2300596"/>
            <a:ext cx="7821327" cy="40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lvl1pPr marL="0" indent="0" algn="l" defTabSz="449263" rtl="0" eaLnBrk="0" fontAlgn="base" hangingPunct="0">
              <a:spcBef>
                <a:spcPts val="800"/>
              </a:spcBef>
              <a:spcAft>
                <a:spcPct val="0"/>
              </a:spcAft>
              <a:buClr>
                <a:srgbClr val="000000"/>
              </a:buClr>
              <a:buSzPct val="100000"/>
              <a:buFont typeface="Times New Roman" panose="02020603050405020304" pitchFamily="18" charset="0"/>
              <a:buNone/>
              <a:defRPr sz="1800">
                <a:solidFill>
                  <a:srgbClr val="565A5C"/>
                </a:solidFill>
                <a:latin typeface="+mn-lt"/>
                <a:ea typeface="+mn-ea"/>
                <a:cs typeface="+mn-cs"/>
              </a:defRPr>
            </a:lvl1pPr>
            <a:lvl2pPr marL="342900" indent="0" algn="ctr" defTabSz="449263" rtl="0" eaLnBrk="0" fontAlgn="base" hangingPunct="0">
              <a:spcBef>
                <a:spcPts val="700"/>
              </a:spcBef>
              <a:spcAft>
                <a:spcPct val="0"/>
              </a:spcAft>
              <a:buClr>
                <a:srgbClr val="000000"/>
              </a:buClr>
              <a:buSzPct val="100000"/>
              <a:buFont typeface="Times New Roman" panose="02020603050405020304" pitchFamily="18" charset="0"/>
              <a:buNone/>
              <a:defRPr sz="1500">
                <a:solidFill>
                  <a:srgbClr val="000000"/>
                </a:solidFill>
                <a:latin typeface="+mn-lt"/>
                <a:ea typeface="+mn-ea"/>
              </a:defRPr>
            </a:lvl2pPr>
            <a:lvl3pPr marL="685800" indent="0" algn="ctr" defTabSz="449263" rtl="0" eaLnBrk="0" fontAlgn="base" hangingPunct="0">
              <a:spcBef>
                <a:spcPts val="600"/>
              </a:spcBef>
              <a:spcAft>
                <a:spcPct val="0"/>
              </a:spcAft>
              <a:buClr>
                <a:srgbClr val="000000"/>
              </a:buClr>
              <a:buSzPct val="100000"/>
              <a:buFont typeface="Times New Roman" panose="02020603050405020304" pitchFamily="18" charset="0"/>
              <a:buNone/>
              <a:defRPr sz="1350">
                <a:solidFill>
                  <a:srgbClr val="000000"/>
                </a:solidFill>
                <a:latin typeface="+mn-lt"/>
                <a:ea typeface="+mn-ea"/>
              </a:defRPr>
            </a:lvl3pPr>
            <a:lvl4pPr marL="1028700" indent="0" algn="ctr" defTabSz="449263" rtl="0" eaLnBrk="0" fontAlgn="base" hangingPunct="0">
              <a:spcBef>
                <a:spcPts val="500"/>
              </a:spcBef>
              <a:spcAft>
                <a:spcPct val="0"/>
              </a:spcAft>
              <a:buClr>
                <a:srgbClr val="000000"/>
              </a:buClr>
              <a:buSzPct val="100000"/>
              <a:buFont typeface="Times New Roman" panose="02020603050405020304" pitchFamily="18" charset="0"/>
              <a:buNone/>
              <a:defRPr sz="1200">
                <a:solidFill>
                  <a:srgbClr val="000000"/>
                </a:solidFill>
                <a:latin typeface="+mn-lt"/>
                <a:ea typeface="+mn-ea"/>
              </a:defRPr>
            </a:lvl4pPr>
            <a:lvl5pPr marL="1371600" indent="0" algn="ctr" defTabSz="449263" rtl="0" eaLnBrk="0" fontAlgn="base" hangingPunct="0">
              <a:spcBef>
                <a:spcPts val="500"/>
              </a:spcBef>
              <a:spcAft>
                <a:spcPct val="0"/>
              </a:spcAft>
              <a:buClr>
                <a:srgbClr val="000000"/>
              </a:buClr>
              <a:buSzPct val="100000"/>
              <a:buFont typeface="Times New Roman" panose="02020603050405020304" pitchFamily="18" charset="0"/>
              <a:buNone/>
              <a:defRPr sz="1200">
                <a:solidFill>
                  <a:srgbClr val="000000"/>
                </a:solidFill>
                <a:latin typeface="+mn-lt"/>
                <a:ea typeface="+mn-ea"/>
              </a:defRPr>
            </a:lvl5pPr>
            <a:lvl6pPr marL="1714500" indent="0" algn="ctr" defTabSz="449263" rtl="0" fontAlgn="base">
              <a:spcBef>
                <a:spcPts val="500"/>
              </a:spcBef>
              <a:spcAft>
                <a:spcPct val="0"/>
              </a:spcAft>
              <a:buClr>
                <a:srgbClr val="000000"/>
              </a:buClr>
              <a:buSzPct val="100000"/>
              <a:buFont typeface="Times New Roman" pitchFamily="18" charset="0"/>
              <a:buNone/>
              <a:defRPr sz="1200">
                <a:solidFill>
                  <a:srgbClr val="000000"/>
                </a:solidFill>
                <a:latin typeface="+mn-lt"/>
                <a:ea typeface="+mn-ea"/>
              </a:defRPr>
            </a:lvl6pPr>
            <a:lvl7pPr marL="2057400" indent="0" algn="ctr" defTabSz="449263" rtl="0" fontAlgn="base">
              <a:spcBef>
                <a:spcPts val="500"/>
              </a:spcBef>
              <a:spcAft>
                <a:spcPct val="0"/>
              </a:spcAft>
              <a:buClr>
                <a:srgbClr val="000000"/>
              </a:buClr>
              <a:buSzPct val="100000"/>
              <a:buFont typeface="Times New Roman" pitchFamily="18" charset="0"/>
              <a:buNone/>
              <a:defRPr sz="1200">
                <a:solidFill>
                  <a:srgbClr val="000000"/>
                </a:solidFill>
                <a:latin typeface="+mn-lt"/>
                <a:ea typeface="+mn-ea"/>
              </a:defRPr>
            </a:lvl7pPr>
            <a:lvl8pPr marL="2400300" indent="0" algn="ctr" defTabSz="449263" rtl="0" fontAlgn="base">
              <a:spcBef>
                <a:spcPts val="500"/>
              </a:spcBef>
              <a:spcAft>
                <a:spcPct val="0"/>
              </a:spcAft>
              <a:buClr>
                <a:srgbClr val="000000"/>
              </a:buClr>
              <a:buSzPct val="100000"/>
              <a:buFont typeface="Times New Roman" pitchFamily="18" charset="0"/>
              <a:buNone/>
              <a:defRPr sz="1200">
                <a:solidFill>
                  <a:srgbClr val="000000"/>
                </a:solidFill>
                <a:latin typeface="+mn-lt"/>
                <a:ea typeface="+mn-ea"/>
              </a:defRPr>
            </a:lvl8pPr>
            <a:lvl9pPr marL="2743200" indent="0" algn="ctr" defTabSz="449263" rtl="0" fontAlgn="base">
              <a:spcBef>
                <a:spcPts val="500"/>
              </a:spcBef>
              <a:spcAft>
                <a:spcPct val="0"/>
              </a:spcAft>
              <a:buClr>
                <a:srgbClr val="000000"/>
              </a:buClr>
              <a:buSzPct val="100000"/>
              <a:buFont typeface="Times New Roman" pitchFamily="18" charset="0"/>
              <a:buNone/>
              <a:defRPr sz="1200">
                <a:solidFill>
                  <a:srgbClr val="000000"/>
                </a:solidFill>
                <a:latin typeface="+mn-lt"/>
                <a:ea typeface="+mn-ea"/>
              </a:defRPr>
            </a:lvl9pPr>
          </a:lstStyle>
          <a:p>
            <a:r>
              <a:rPr lang="es-ES" sz="2800" kern="0" dirty="0">
                <a:solidFill>
                  <a:schemeClr val="tx1"/>
                </a:solidFill>
                <a:latin typeface="Arial" panose="020B0604020202020204" pitchFamily="34" charset="0"/>
                <a:cs typeface="Arial" panose="020B0604020202020204" pitchFamily="34" charset="0"/>
              </a:rPr>
              <a:t>Laplace </a:t>
            </a:r>
            <a:r>
              <a:rPr lang="es-ES" sz="2800" kern="0" dirty="0" err="1">
                <a:solidFill>
                  <a:schemeClr val="tx1"/>
                </a:solidFill>
                <a:latin typeface="Arial" panose="020B0604020202020204" pitchFamily="34" charset="0"/>
                <a:cs typeface="Arial" panose="020B0604020202020204" pitchFamily="34" charset="0"/>
              </a:rPr>
              <a:t>equation</a:t>
            </a:r>
            <a:r>
              <a:rPr lang="es-ES" sz="2800" kern="0" dirty="0">
                <a:solidFill>
                  <a:schemeClr val="tx1"/>
                </a:solidFill>
                <a:latin typeface="Arial" panose="020B0604020202020204" pitchFamily="34" charset="0"/>
                <a:cs typeface="Arial" panose="020B0604020202020204" pitchFamily="34" charset="0"/>
              </a:rPr>
              <a:t>:</a:t>
            </a:r>
            <a:endParaRPr lang="en-US" sz="2800" kern="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6E8A05F5-E93C-32A6-2326-A7400841B02A}"/>
                  </a:ext>
                </a:extLst>
              </p:cNvPr>
              <p:cNvSpPr txBox="1"/>
              <p:nvPr/>
            </p:nvSpPr>
            <p:spPr>
              <a:xfrm>
                <a:off x="4299639" y="2315192"/>
                <a:ext cx="2467153"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3200" smtClean="0">
                          <a:solidFill>
                            <a:schemeClr val="tx1"/>
                          </a:solidFill>
                          <a:latin typeface="Cambria Math" panose="02040503050406030204" pitchFamily="18" charset="0"/>
                        </a:rPr>
                        <m:t>𝛻</m:t>
                      </m:r>
                      <m:d>
                        <m:dPr>
                          <m:ctrlPr>
                            <a:rPr lang="es-ES" sz="3200" i="1">
                              <a:solidFill>
                                <a:schemeClr val="tx1"/>
                              </a:solidFill>
                              <a:latin typeface="Cambria Math" panose="02040503050406030204" pitchFamily="18" charset="0"/>
                            </a:rPr>
                          </m:ctrlPr>
                        </m:dPr>
                        <m:e>
                          <m:r>
                            <a:rPr lang="es-ES" sz="3200" i="1">
                              <a:solidFill>
                                <a:schemeClr val="tx1"/>
                              </a:solidFill>
                              <a:latin typeface="Cambria Math" panose="02040503050406030204" pitchFamily="18" charset="0"/>
                            </a:rPr>
                            <m:t>𝜎</m:t>
                          </m:r>
                          <m:r>
                            <a:rPr lang="es-ES" sz="3200">
                              <a:solidFill>
                                <a:schemeClr val="tx1"/>
                              </a:solidFill>
                              <a:latin typeface="Cambria Math" panose="02040503050406030204" pitchFamily="18" charset="0"/>
                            </a:rPr>
                            <m:t>𝛻</m:t>
                          </m:r>
                          <m:r>
                            <a:rPr lang="es-ES" sz="3200" i="1">
                              <a:solidFill>
                                <a:schemeClr val="tx1"/>
                              </a:solidFill>
                              <a:latin typeface="Cambria Math" panose="02040503050406030204" pitchFamily="18" charset="0"/>
                            </a:rPr>
                            <m:t>𝜙</m:t>
                          </m:r>
                        </m:e>
                      </m:d>
                      <m:r>
                        <a:rPr lang="es-ES" sz="3200" i="1">
                          <a:solidFill>
                            <a:schemeClr val="tx1"/>
                          </a:solidFill>
                          <a:latin typeface="Cambria Math" panose="02040503050406030204" pitchFamily="18" charset="0"/>
                        </a:rPr>
                        <m:t>=0</m:t>
                      </m:r>
                    </m:oMath>
                  </m:oMathPara>
                </a14:m>
                <a:endParaRPr lang="es-ES" sz="3200" dirty="0">
                  <a:solidFill>
                    <a:schemeClr val="tx1"/>
                  </a:solidFill>
                </a:endParaRPr>
              </a:p>
            </p:txBody>
          </p:sp>
        </mc:Choice>
        <mc:Fallback xmlns="">
          <p:sp>
            <p:nvSpPr>
              <p:cNvPr id="26" name="CuadroTexto 25">
                <a:extLst>
                  <a:ext uri="{FF2B5EF4-FFF2-40B4-BE49-F238E27FC236}">
                    <a16:creationId xmlns:a16="http://schemas.microsoft.com/office/drawing/2014/main" id="{6E8A05F5-E93C-32A6-2326-A7400841B02A}"/>
                  </a:ext>
                </a:extLst>
              </p:cNvPr>
              <p:cNvSpPr txBox="1">
                <a:spLocks noRot="1" noChangeAspect="1" noMove="1" noResize="1" noEditPoints="1" noAdjustHandles="1" noChangeArrowheads="1" noChangeShapeType="1" noTextEdit="1"/>
              </p:cNvSpPr>
              <p:nvPr/>
            </p:nvSpPr>
            <p:spPr>
              <a:xfrm>
                <a:off x="4299639" y="2315192"/>
                <a:ext cx="2467153" cy="492443"/>
              </a:xfrm>
              <a:prstGeom prst="rect">
                <a:avLst/>
              </a:prstGeom>
              <a:blipFill>
                <a:blip r:embed="rId4"/>
                <a:stretch>
                  <a:fillRect/>
                </a:stretch>
              </a:blipFill>
            </p:spPr>
            <p:txBody>
              <a:bodyPr/>
              <a:lstStyle/>
              <a:p>
                <a:r>
                  <a:rPr lang="es-ES">
                    <a:noFill/>
                  </a:rPr>
                  <a:t> </a:t>
                </a:r>
              </a:p>
            </p:txBody>
          </p:sp>
        </mc:Fallback>
      </mc:AlternateContent>
      <p:sp>
        <p:nvSpPr>
          <p:cNvPr id="5" name="Marcador de número de diapositiva 10">
            <a:extLst>
              <a:ext uri="{FF2B5EF4-FFF2-40B4-BE49-F238E27FC236}">
                <a16:creationId xmlns:a16="http://schemas.microsoft.com/office/drawing/2014/main" id="{AFA9BFF7-EA02-7556-954B-B26C7AEDE35F}"/>
              </a:ext>
            </a:extLst>
          </p:cNvPr>
          <p:cNvSpPr>
            <a:spLocks noGrp="1"/>
          </p:cNvSpPr>
          <p:nvPr>
            <p:ph type="sldNum" sz="quarter" idx="12"/>
          </p:nvPr>
        </p:nvSpPr>
        <p:spPr>
          <a:xfrm>
            <a:off x="16193589" y="9921875"/>
            <a:ext cx="2133600" cy="365125"/>
          </a:xfrm>
        </p:spPr>
        <p:txBody>
          <a:bodyPr/>
          <a:lstStyle/>
          <a:p>
            <a:fld id="{D2E00D46-D6CA-4169-B17E-E79643882BDF}" type="slidenum">
              <a:rPr lang="en-US" b="1" smtClean="0">
                <a:solidFill>
                  <a:schemeClr val="tx2"/>
                </a:solidFill>
              </a:rPr>
              <a:pPr/>
              <a:t>5</a:t>
            </a:fld>
            <a:r>
              <a:rPr lang="en-US" b="1" dirty="0">
                <a:solidFill>
                  <a:schemeClr val="tx2"/>
                </a:solidFill>
              </a:rPr>
              <a:t>/15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25118" y="1763505"/>
            <a:ext cx="14918183" cy="1423467"/>
          </a:xfrm>
          <a:prstGeom prst="rect">
            <a:avLst/>
          </a:prstGeom>
        </p:spPr>
        <p:txBody>
          <a:bodyPr lIns="0" tIns="0" rIns="0" bIns="0" rtlCol="0" anchor="t">
            <a:spAutoFit/>
          </a:bodyPr>
          <a:lstStyle/>
          <a:p>
            <a:pPr algn="l">
              <a:lnSpc>
                <a:spcPts val="3736"/>
              </a:lnSpc>
            </a:pPr>
            <a:r>
              <a:rPr lang="en-US" sz="3200" b="1" i="1" u="sng" dirty="0">
                <a:solidFill>
                  <a:srgbClr val="000000"/>
                </a:solidFill>
                <a:latin typeface="Arial Bold Italics"/>
                <a:ea typeface="Arial Bold Italics"/>
                <a:cs typeface="Arial Bold Italics"/>
                <a:sym typeface="Arial Bold Italics"/>
              </a:rPr>
              <a:t>Fitted FEM </a:t>
            </a:r>
            <a:r>
              <a:rPr lang="en-US" sz="3200" i="1" dirty="0">
                <a:solidFill>
                  <a:srgbClr val="000000"/>
                </a:solidFill>
                <a:latin typeface="Arial Italics"/>
                <a:ea typeface="Arial Italics"/>
                <a:cs typeface="Arial Italics"/>
                <a:sym typeface="Arial Italics"/>
              </a:rPr>
              <a:t>Model in order to match</a:t>
            </a:r>
            <a:r>
              <a:rPr lang="en-US" sz="3200" i="1" dirty="0">
                <a:solidFill>
                  <a:srgbClr val="000000"/>
                </a:solidFill>
                <a:latin typeface="Arial"/>
                <a:ea typeface="Arial"/>
                <a:cs typeface="Arial"/>
                <a:sym typeface="Arial"/>
              </a:rPr>
              <a:t>:</a:t>
            </a:r>
            <a:r>
              <a:rPr lang="en-US" sz="3200" dirty="0">
                <a:solidFill>
                  <a:srgbClr val="000000"/>
                </a:solidFill>
                <a:latin typeface="Arial"/>
                <a:ea typeface="Arial"/>
                <a:cs typeface="Arial"/>
                <a:sym typeface="Arial"/>
              </a:rPr>
              <a:t> </a:t>
            </a:r>
          </a:p>
          <a:p>
            <a:pPr marL="400721" lvl="1" indent="-200361" algn="l">
              <a:lnSpc>
                <a:spcPts val="3736"/>
              </a:lnSpc>
              <a:buAutoNum type="arabicPeriod"/>
            </a:pPr>
            <a:r>
              <a:rPr lang="en-US" sz="3200" dirty="0">
                <a:solidFill>
                  <a:srgbClr val="000000"/>
                </a:solidFill>
                <a:latin typeface="Arial"/>
                <a:ea typeface="Arial"/>
                <a:cs typeface="Arial"/>
                <a:sym typeface="Arial"/>
              </a:rPr>
              <a:t>Clinically measured </a:t>
            </a:r>
            <a:r>
              <a:rPr lang="en-US" sz="3200" dirty="0" err="1">
                <a:solidFill>
                  <a:srgbClr val="000000"/>
                </a:solidFill>
                <a:latin typeface="Arial"/>
                <a:ea typeface="Arial"/>
                <a:cs typeface="Arial"/>
                <a:sym typeface="Arial"/>
              </a:rPr>
              <a:t>Transimpedance</a:t>
            </a:r>
            <a:r>
              <a:rPr lang="en-US" sz="3200" dirty="0">
                <a:solidFill>
                  <a:srgbClr val="000000"/>
                </a:solidFill>
                <a:latin typeface="Arial"/>
                <a:ea typeface="Arial"/>
                <a:cs typeface="Arial"/>
                <a:sym typeface="Arial"/>
              </a:rPr>
              <a:t> Matrix, with </a:t>
            </a:r>
          </a:p>
          <a:p>
            <a:pPr marL="400721" lvl="1" indent="-200361" algn="l">
              <a:lnSpc>
                <a:spcPts val="3736"/>
              </a:lnSpc>
              <a:buAutoNum type="arabicPeriod"/>
            </a:pPr>
            <a:r>
              <a:rPr lang="en-US" sz="3200" dirty="0">
                <a:solidFill>
                  <a:srgbClr val="000000"/>
                </a:solidFill>
                <a:latin typeface="Arial"/>
                <a:ea typeface="Arial"/>
                <a:cs typeface="Arial"/>
                <a:sym typeface="Arial"/>
              </a:rPr>
              <a:t>FEM simulated </a:t>
            </a:r>
            <a:r>
              <a:rPr lang="en-US" sz="3200" dirty="0" err="1">
                <a:solidFill>
                  <a:srgbClr val="000000"/>
                </a:solidFill>
                <a:latin typeface="Arial"/>
                <a:ea typeface="Arial"/>
                <a:cs typeface="Arial"/>
                <a:sym typeface="Arial"/>
              </a:rPr>
              <a:t>Transimpedance</a:t>
            </a:r>
            <a:r>
              <a:rPr lang="en-US" sz="3200" dirty="0">
                <a:solidFill>
                  <a:srgbClr val="000000"/>
                </a:solidFill>
                <a:latin typeface="Arial"/>
                <a:ea typeface="Arial"/>
                <a:cs typeface="Arial"/>
                <a:sym typeface="Arial"/>
              </a:rPr>
              <a:t> Matrix </a:t>
            </a:r>
            <a:r>
              <a:rPr lang="en-US" sz="3200" b="1" i="1" dirty="0" err="1">
                <a:solidFill>
                  <a:srgbClr val="000000"/>
                </a:solidFill>
                <a:latin typeface="Arial Bold Italics"/>
                <a:ea typeface="Arial Bold Italics"/>
                <a:cs typeface="Arial Bold Italics"/>
                <a:sym typeface="Arial Bold Italics"/>
              </a:rPr>
              <a:t>Zc</a:t>
            </a:r>
            <a:endParaRPr lang="en-US" sz="3200" b="1" i="1" dirty="0">
              <a:solidFill>
                <a:srgbClr val="000000"/>
              </a:solidFill>
              <a:latin typeface="Arial Bold Italics"/>
              <a:ea typeface="Arial Bold Italics"/>
              <a:cs typeface="Arial Bold Italics"/>
              <a:sym typeface="Arial Bold Italics"/>
            </a:endParaRPr>
          </a:p>
        </p:txBody>
      </p:sp>
      <p:sp>
        <p:nvSpPr>
          <p:cNvPr id="3" name="TextBox 3"/>
          <p:cNvSpPr txBox="1"/>
          <p:nvPr/>
        </p:nvSpPr>
        <p:spPr>
          <a:xfrm>
            <a:off x="1137475" y="3875317"/>
            <a:ext cx="14918183" cy="1397819"/>
          </a:xfrm>
          <a:prstGeom prst="rect">
            <a:avLst/>
          </a:prstGeom>
        </p:spPr>
        <p:txBody>
          <a:bodyPr lIns="0" tIns="0" rIns="0" bIns="0" rtlCol="0" anchor="t">
            <a:spAutoFit/>
          </a:bodyPr>
          <a:lstStyle/>
          <a:p>
            <a:pPr algn="l">
              <a:lnSpc>
                <a:spcPts val="3528"/>
              </a:lnSpc>
            </a:pPr>
            <a:r>
              <a:rPr lang="en-US" sz="3200" b="1" dirty="0">
                <a:solidFill>
                  <a:schemeClr val="tx2"/>
                </a:solidFill>
                <a:latin typeface="Arial Bold"/>
                <a:ea typeface="Arial Bold"/>
                <a:cs typeface="Arial Bold"/>
                <a:sym typeface="Arial Bold"/>
              </a:rPr>
              <a:t>Surrogate assisted (Kriging) Differential Evolution: </a:t>
            </a:r>
          </a:p>
          <a:p>
            <a:pPr algn="l">
              <a:lnSpc>
                <a:spcPts val="3736"/>
              </a:lnSpc>
            </a:pPr>
            <a:r>
              <a:rPr lang="en-US" sz="3200" dirty="0">
                <a:solidFill>
                  <a:srgbClr val="0070C0"/>
                </a:solidFill>
                <a:latin typeface="Arial"/>
                <a:ea typeface="Arial"/>
                <a:cs typeface="Arial"/>
                <a:sym typeface="Arial"/>
              </a:rPr>
              <a:t>Genes:</a:t>
            </a:r>
            <a:r>
              <a:rPr lang="en-US" sz="3200" dirty="0">
                <a:solidFill>
                  <a:srgbClr val="000000"/>
                </a:solidFill>
                <a:latin typeface="Arial"/>
                <a:ea typeface="Arial"/>
                <a:cs typeface="Arial"/>
                <a:sym typeface="Arial"/>
              </a:rPr>
              <a:t> </a:t>
            </a:r>
            <a:r>
              <a:rPr lang="en-US" sz="3200" i="1" dirty="0" err="1">
                <a:solidFill>
                  <a:srgbClr val="000000"/>
                </a:solidFill>
                <a:latin typeface="Arial"/>
                <a:ea typeface="Arial"/>
                <a:cs typeface="Arial"/>
                <a:sym typeface="Arial"/>
              </a:rPr>
              <a:t>σ</a:t>
            </a:r>
            <a:r>
              <a:rPr lang="en-US" sz="3200" baseline="-25000" dirty="0" err="1">
                <a:solidFill>
                  <a:srgbClr val="000000"/>
                </a:solidFill>
                <a:latin typeface="Arial"/>
                <a:ea typeface="Arial"/>
                <a:cs typeface="Arial"/>
                <a:sym typeface="Arial"/>
              </a:rPr>
              <a:t>ext</a:t>
            </a:r>
            <a:r>
              <a:rPr lang="en-US" sz="3200" dirty="0">
                <a:solidFill>
                  <a:srgbClr val="000000"/>
                </a:solidFill>
                <a:latin typeface="Arial"/>
                <a:ea typeface="Arial"/>
                <a:cs typeface="Arial"/>
                <a:sym typeface="Arial"/>
              </a:rPr>
              <a:t>, </a:t>
            </a:r>
            <a:r>
              <a:rPr lang="en-US" sz="3200" i="1" dirty="0" err="1">
                <a:solidFill>
                  <a:srgbClr val="000000"/>
                </a:solidFill>
                <a:latin typeface="Arial"/>
                <a:ea typeface="Arial"/>
                <a:cs typeface="Arial"/>
                <a:sym typeface="Arial"/>
              </a:rPr>
              <a:t>σ</a:t>
            </a:r>
            <a:r>
              <a:rPr lang="en-US" sz="3200" baseline="-25000" dirty="0" err="1">
                <a:solidFill>
                  <a:srgbClr val="000000"/>
                </a:solidFill>
                <a:latin typeface="Arial"/>
                <a:ea typeface="Arial"/>
                <a:cs typeface="Arial"/>
                <a:sym typeface="Arial"/>
              </a:rPr>
              <a:t>bone</a:t>
            </a:r>
            <a:r>
              <a:rPr lang="en-US" sz="3200" dirty="0">
                <a:solidFill>
                  <a:srgbClr val="000000"/>
                </a:solidFill>
                <a:latin typeface="Arial"/>
                <a:ea typeface="Arial"/>
                <a:cs typeface="Arial"/>
                <a:sym typeface="Arial"/>
              </a:rPr>
              <a:t>, </a:t>
            </a:r>
            <a:r>
              <a:rPr lang="en-US" sz="3200" i="1" dirty="0" err="1">
                <a:solidFill>
                  <a:srgbClr val="000000"/>
                </a:solidFill>
                <a:latin typeface="Arial"/>
                <a:ea typeface="Arial"/>
                <a:cs typeface="Arial"/>
                <a:sym typeface="Arial"/>
              </a:rPr>
              <a:t>σ</a:t>
            </a:r>
            <a:r>
              <a:rPr lang="en-US" sz="3200" baseline="-25000" dirty="0" err="1">
                <a:solidFill>
                  <a:srgbClr val="000000"/>
                </a:solidFill>
                <a:latin typeface="Arial"/>
                <a:ea typeface="Arial"/>
                <a:cs typeface="Arial"/>
                <a:sym typeface="Arial"/>
              </a:rPr>
              <a:t>per</a:t>
            </a:r>
            <a:r>
              <a:rPr lang="en-US" sz="3200" dirty="0">
                <a:solidFill>
                  <a:srgbClr val="000000"/>
                </a:solidFill>
                <a:latin typeface="Arial"/>
                <a:ea typeface="Arial"/>
                <a:cs typeface="Arial"/>
                <a:sym typeface="Arial"/>
              </a:rPr>
              <a:t> </a:t>
            </a:r>
          </a:p>
          <a:p>
            <a:pPr algn="l">
              <a:lnSpc>
                <a:spcPts val="3736"/>
              </a:lnSpc>
            </a:pPr>
            <a:r>
              <a:rPr lang="en-US" sz="3200" dirty="0">
                <a:solidFill>
                  <a:srgbClr val="0070C0"/>
                </a:solidFill>
                <a:latin typeface="Arial"/>
                <a:ea typeface="Arial"/>
                <a:cs typeface="Arial"/>
                <a:sym typeface="Arial"/>
              </a:rPr>
              <a:t>Objective Function (</a:t>
            </a:r>
            <a:r>
              <a:rPr lang="en-US" sz="3200" dirty="0" err="1">
                <a:solidFill>
                  <a:srgbClr val="0070C0"/>
                </a:solidFill>
                <a:latin typeface="Arial"/>
                <a:ea typeface="Arial"/>
                <a:cs typeface="Arial"/>
                <a:sym typeface="Arial"/>
              </a:rPr>
              <a:t>ObF</a:t>
            </a:r>
            <a:r>
              <a:rPr lang="en-US" sz="3200" dirty="0">
                <a:solidFill>
                  <a:srgbClr val="0070C0"/>
                </a:solidFill>
                <a:latin typeface="Arial"/>
                <a:ea typeface="Arial"/>
                <a:cs typeface="Arial"/>
                <a:sym typeface="Arial"/>
              </a:rPr>
              <a:t>): </a:t>
            </a:r>
            <a:r>
              <a:rPr lang="en-US" sz="3200" dirty="0" err="1">
                <a:solidFill>
                  <a:srgbClr val="000000"/>
                </a:solidFill>
                <a:latin typeface="Arial"/>
                <a:ea typeface="Arial"/>
                <a:cs typeface="Arial"/>
                <a:sym typeface="Arial"/>
              </a:rPr>
              <a:t>Frobenius</a:t>
            </a:r>
            <a:r>
              <a:rPr lang="en-US" sz="3200" dirty="0">
                <a:solidFill>
                  <a:srgbClr val="000000"/>
                </a:solidFill>
                <a:latin typeface="Arial"/>
                <a:ea typeface="Arial"/>
                <a:cs typeface="Arial"/>
                <a:sym typeface="Arial"/>
              </a:rPr>
              <a:t> norm of Matrices (22x22) differences  </a:t>
            </a:r>
          </a:p>
        </p:txBody>
      </p:sp>
      <p:grpSp>
        <p:nvGrpSpPr>
          <p:cNvPr id="4" name="Group 4"/>
          <p:cNvGrpSpPr/>
          <p:nvPr/>
        </p:nvGrpSpPr>
        <p:grpSpPr>
          <a:xfrm>
            <a:off x="2382837" y="-225243"/>
            <a:ext cx="15944352" cy="1545432"/>
            <a:chOff x="0" y="0"/>
            <a:chExt cx="15117607" cy="1465298"/>
          </a:xfrm>
        </p:grpSpPr>
        <p:sp>
          <p:nvSpPr>
            <p:cNvPr id="5" name="Freeform 5"/>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grpSp>
        <p:nvGrpSpPr>
          <p:cNvPr id="6" name="Group 6"/>
          <p:cNvGrpSpPr>
            <a:grpSpLocks noChangeAspect="1"/>
          </p:cNvGrpSpPr>
          <p:nvPr/>
        </p:nvGrpSpPr>
        <p:grpSpPr>
          <a:xfrm>
            <a:off x="11624675" y="909614"/>
            <a:ext cx="6663325" cy="5000826"/>
            <a:chOff x="0" y="0"/>
            <a:chExt cx="5478286" cy="4111454"/>
          </a:xfrm>
        </p:grpSpPr>
        <p:sp>
          <p:nvSpPr>
            <p:cNvPr id="7" name="Freeform 7"/>
            <p:cNvSpPr/>
            <p:nvPr/>
          </p:nvSpPr>
          <p:spPr>
            <a:xfrm>
              <a:off x="0" y="0"/>
              <a:ext cx="5478272" cy="4111498"/>
            </a:xfrm>
            <a:custGeom>
              <a:avLst/>
              <a:gdLst/>
              <a:ahLst/>
              <a:cxnLst/>
              <a:rect l="l" t="t" r="r" b="b"/>
              <a:pathLst>
                <a:path w="5478272" h="4111498">
                  <a:moveTo>
                    <a:pt x="0" y="0"/>
                  </a:moveTo>
                  <a:lnTo>
                    <a:pt x="5478272" y="0"/>
                  </a:lnTo>
                  <a:lnTo>
                    <a:pt x="5478272" y="4111498"/>
                  </a:lnTo>
                  <a:lnTo>
                    <a:pt x="0" y="4111498"/>
                  </a:lnTo>
                  <a:lnTo>
                    <a:pt x="0" y="0"/>
                  </a:lnTo>
                  <a:close/>
                </a:path>
              </a:pathLst>
            </a:custGeom>
            <a:blipFill>
              <a:blip r:embed="rId3"/>
              <a:stretch>
                <a:fillRect l="-33" r="-33" b="1"/>
              </a:stretch>
            </a:blipFill>
          </p:spPr>
          <p:txBody>
            <a:bodyPr/>
            <a:lstStyle/>
            <a:p>
              <a:endParaRPr lang="es-ES"/>
            </a:p>
          </p:txBody>
        </p:sp>
      </p:grpSp>
      <p:sp>
        <p:nvSpPr>
          <p:cNvPr id="9" name="TextBox 9"/>
          <p:cNvSpPr txBox="1"/>
          <p:nvPr/>
        </p:nvSpPr>
        <p:spPr>
          <a:xfrm>
            <a:off x="4648200" y="822222"/>
            <a:ext cx="13021518" cy="497968"/>
          </a:xfrm>
          <a:prstGeom prst="rect">
            <a:avLst/>
          </a:prstGeom>
        </p:spPr>
        <p:txBody>
          <a:bodyPr lIns="0" tIns="0" rIns="0" bIns="0" rtlCol="0" anchor="t">
            <a:spAutoFit/>
          </a:bodyPr>
          <a:lstStyle/>
          <a:p>
            <a:pPr algn="ctr">
              <a:lnSpc>
                <a:spcPts val="3024"/>
              </a:lnSpc>
            </a:pPr>
            <a:r>
              <a:rPr lang="en-US" sz="3600" b="1" dirty="0">
                <a:solidFill>
                  <a:srgbClr val="EBBD25"/>
                </a:solidFill>
                <a:latin typeface="Arial Bold"/>
                <a:ea typeface="Arial Bold"/>
                <a:cs typeface="Arial Bold"/>
                <a:sym typeface="Arial Bold"/>
              </a:rPr>
              <a:t>Fitting measured Patient Transimpedance Matrix</a:t>
            </a:r>
          </a:p>
        </p:txBody>
      </p:sp>
      <p:sp>
        <p:nvSpPr>
          <p:cNvPr id="10" name="TextBox 10"/>
          <p:cNvSpPr txBox="1"/>
          <p:nvPr/>
        </p:nvSpPr>
        <p:spPr>
          <a:xfrm>
            <a:off x="5880883" y="8134873"/>
            <a:ext cx="5543123" cy="454227"/>
          </a:xfrm>
          <a:prstGeom prst="rect">
            <a:avLst/>
          </a:prstGeom>
        </p:spPr>
        <p:txBody>
          <a:bodyPr lIns="0" tIns="0" rIns="0" bIns="0" rtlCol="0" anchor="t">
            <a:spAutoFit/>
          </a:bodyPr>
          <a:lstStyle/>
          <a:p>
            <a:pPr algn="l">
              <a:lnSpc>
                <a:spcPts val="3736"/>
              </a:lnSpc>
            </a:pPr>
            <a:r>
              <a:rPr lang="en-US" sz="2800" i="1" dirty="0">
                <a:solidFill>
                  <a:srgbClr val="000000"/>
                </a:solidFill>
                <a:latin typeface="Arial Italics"/>
                <a:ea typeface="Arial Italics"/>
                <a:cs typeface="Arial Italics"/>
                <a:sym typeface="Arial Italics"/>
              </a:rPr>
              <a:t>Optimum Fitted FEM solutions</a:t>
            </a:r>
          </a:p>
        </p:txBody>
      </p:sp>
      <p:sp>
        <p:nvSpPr>
          <p:cNvPr id="21" name="TextBox 14"/>
          <p:cNvSpPr txBox="1"/>
          <p:nvPr/>
        </p:nvSpPr>
        <p:spPr>
          <a:xfrm>
            <a:off x="5181600" y="252008"/>
            <a:ext cx="12031336" cy="657606"/>
          </a:xfrm>
          <a:prstGeom prst="rect">
            <a:avLst/>
          </a:prstGeom>
        </p:spPr>
        <p:txBody>
          <a:bodyPr lIns="0" tIns="0" rIns="0" bIns="0" rtlCol="0" anchor="t">
            <a:spAutoFit/>
          </a:bodyPr>
          <a:lstStyle/>
          <a:p>
            <a:pPr algn="ctr">
              <a:lnSpc>
                <a:spcPts val="4032"/>
              </a:lnSpc>
            </a:pPr>
            <a:r>
              <a:rPr lang="en-US" sz="4800" b="1" dirty="0">
                <a:solidFill>
                  <a:srgbClr val="EBBD25"/>
                </a:solidFill>
                <a:latin typeface="Arial Bold"/>
                <a:ea typeface="Arial Bold"/>
                <a:cs typeface="Arial Bold"/>
                <a:sym typeface="Arial Bold"/>
              </a:rPr>
              <a:t>Finite Element Method Conductive Model</a:t>
            </a:r>
          </a:p>
        </p:txBody>
      </p:sp>
      <p:sp>
        <p:nvSpPr>
          <p:cNvPr id="15" name="Marcador de número de diapositiva 10">
            <a:extLst>
              <a:ext uri="{FF2B5EF4-FFF2-40B4-BE49-F238E27FC236}">
                <a16:creationId xmlns:a16="http://schemas.microsoft.com/office/drawing/2014/main" id="{3B485F4A-E664-5576-DD56-F4497F565D08}"/>
              </a:ext>
            </a:extLst>
          </p:cNvPr>
          <p:cNvSpPr>
            <a:spLocks noGrp="1"/>
          </p:cNvSpPr>
          <p:nvPr>
            <p:ph type="sldNum" sz="quarter" idx="12"/>
          </p:nvPr>
        </p:nvSpPr>
        <p:spPr>
          <a:xfrm>
            <a:off x="16193589" y="9921875"/>
            <a:ext cx="2133600" cy="365125"/>
          </a:xfrm>
        </p:spPr>
        <p:txBody>
          <a:bodyPr/>
          <a:lstStyle/>
          <a:p>
            <a:fld id="{D2E00D46-D6CA-4169-B17E-E79643882BDF}" type="slidenum">
              <a:rPr lang="en-US" b="1" smtClean="0">
                <a:solidFill>
                  <a:schemeClr val="tx2"/>
                </a:solidFill>
              </a:rPr>
              <a:pPr/>
              <a:t>6</a:t>
            </a:fld>
            <a:r>
              <a:rPr lang="en-US" b="1" dirty="0">
                <a:solidFill>
                  <a:schemeClr val="tx2"/>
                </a:solidFill>
              </a:rPr>
              <a:t>/15</a:t>
            </a: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837" y="5550051"/>
            <a:ext cx="11661525" cy="25848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86200" y="2008077"/>
            <a:ext cx="10591800" cy="487313"/>
          </a:xfrm>
          <a:prstGeom prst="rect">
            <a:avLst/>
          </a:prstGeom>
        </p:spPr>
        <p:txBody>
          <a:bodyPr wrap="square" lIns="0" tIns="0" rIns="0" bIns="0" rtlCol="0" anchor="t">
            <a:spAutoFit/>
          </a:bodyPr>
          <a:lstStyle/>
          <a:p>
            <a:pPr algn="l">
              <a:lnSpc>
                <a:spcPts val="3839"/>
              </a:lnSpc>
            </a:pPr>
            <a:r>
              <a:rPr lang="en-US" sz="3199" dirty="0">
                <a:solidFill>
                  <a:srgbClr val="232A3A"/>
                </a:solidFill>
                <a:latin typeface="Arial"/>
                <a:ea typeface="Arial"/>
                <a:cs typeface="Arial"/>
                <a:sym typeface="Arial"/>
              </a:rPr>
              <a:t>Computing current density distribution at neuron positions:</a:t>
            </a:r>
          </a:p>
        </p:txBody>
      </p:sp>
      <p:grpSp>
        <p:nvGrpSpPr>
          <p:cNvPr id="7" name="Group 7"/>
          <p:cNvGrpSpPr/>
          <p:nvPr/>
        </p:nvGrpSpPr>
        <p:grpSpPr>
          <a:xfrm>
            <a:off x="2382837" y="-225243"/>
            <a:ext cx="15944352" cy="1545432"/>
            <a:chOff x="0" y="0"/>
            <a:chExt cx="15117607" cy="1465298"/>
          </a:xfrm>
        </p:grpSpPr>
        <p:sp>
          <p:nvSpPr>
            <p:cNvPr id="8" name="Freeform 8"/>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sp>
        <p:nvSpPr>
          <p:cNvPr id="10" name="TextBox 10"/>
          <p:cNvSpPr txBox="1"/>
          <p:nvPr/>
        </p:nvSpPr>
        <p:spPr>
          <a:xfrm>
            <a:off x="8686800" y="829607"/>
            <a:ext cx="4612087" cy="384721"/>
          </a:xfrm>
          <a:prstGeom prst="rect">
            <a:avLst/>
          </a:prstGeom>
        </p:spPr>
        <p:txBody>
          <a:bodyPr wrap="square" lIns="0" tIns="0" rIns="0" bIns="0" rtlCol="0" anchor="t">
            <a:spAutoFit/>
          </a:bodyPr>
          <a:lstStyle/>
          <a:p>
            <a:pPr algn="ctr">
              <a:lnSpc>
                <a:spcPts val="3023"/>
              </a:lnSpc>
            </a:pPr>
            <a:r>
              <a:rPr lang="en-US" sz="3599" b="1" dirty="0" err="1">
                <a:solidFill>
                  <a:srgbClr val="EBBD25"/>
                </a:solidFill>
                <a:latin typeface="Arial Bold"/>
                <a:ea typeface="Arial Bold"/>
                <a:cs typeface="Arial Bold"/>
                <a:sym typeface="Arial Bold"/>
              </a:rPr>
              <a:t>Usefullness</a:t>
            </a:r>
            <a:endParaRPr lang="en-US" sz="3599" b="1" dirty="0">
              <a:solidFill>
                <a:srgbClr val="EBBD25"/>
              </a:solidFill>
              <a:latin typeface="Arial Bold"/>
              <a:ea typeface="Arial Bold"/>
              <a:cs typeface="Arial Bold"/>
              <a:sym typeface="Arial Bold"/>
            </a:endParaRPr>
          </a:p>
        </p:txBody>
      </p:sp>
      <p:sp>
        <p:nvSpPr>
          <p:cNvPr id="19" name="TextBox 14"/>
          <p:cNvSpPr txBox="1"/>
          <p:nvPr/>
        </p:nvSpPr>
        <p:spPr>
          <a:xfrm>
            <a:off x="5489041" y="252008"/>
            <a:ext cx="12031336" cy="657606"/>
          </a:xfrm>
          <a:prstGeom prst="rect">
            <a:avLst/>
          </a:prstGeom>
        </p:spPr>
        <p:txBody>
          <a:bodyPr lIns="0" tIns="0" rIns="0" bIns="0" rtlCol="0" anchor="t">
            <a:spAutoFit/>
          </a:bodyPr>
          <a:lstStyle/>
          <a:p>
            <a:pPr algn="ctr">
              <a:lnSpc>
                <a:spcPts val="4032"/>
              </a:lnSpc>
            </a:pPr>
            <a:r>
              <a:rPr lang="en-US" sz="4800" b="1" dirty="0">
                <a:solidFill>
                  <a:srgbClr val="EBBD25"/>
                </a:solidFill>
                <a:latin typeface="Arial Bold"/>
                <a:ea typeface="Arial Bold"/>
                <a:cs typeface="Arial Bold"/>
                <a:sym typeface="Arial Bold"/>
              </a:rPr>
              <a:t>Finite Element Method Conductive Model</a:t>
            </a:r>
          </a:p>
        </p:txBody>
      </p:sp>
      <p:sp>
        <p:nvSpPr>
          <p:cNvPr id="4" name="Marcador de número de diapositiva 10">
            <a:extLst>
              <a:ext uri="{FF2B5EF4-FFF2-40B4-BE49-F238E27FC236}">
                <a16:creationId xmlns:a16="http://schemas.microsoft.com/office/drawing/2014/main" id="{C900F3C9-0C4A-B30F-AED8-13D0E53208D2}"/>
              </a:ext>
            </a:extLst>
          </p:cNvPr>
          <p:cNvSpPr>
            <a:spLocks noGrp="1"/>
          </p:cNvSpPr>
          <p:nvPr>
            <p:ph type="sldNum" sz="quarter" idx="12"/>
          </p:nvPr>
        </p:nvSpPr>
        <p:spPr>
          <a:xfrm>
            <a:off x="16193589" y="9921875"/>
            <a:ext cx="2133600" cy="365125"/>
          </a:xfrm>
        </p:spPr>
        <p:txBody>
          <a:bodyPr/>
          <a:lstStyle/>
          <a:p>
            <a:fld id="{D2E00D46-D6CA-4169-B17E-E79643882BDF}" type="slidenum">
              <a:rPr lang="en-US" b="1" smtClean="0">
                <a:solidFill>
                  <a:schemeClr val="tx2"/>
                </a:solidFill>
              </a:rPr>
              <a:pPr/>
              <a:t>7</a:t>
            </a:fld>
            <a:r>
              <a:rPr lang="en-US" b="1" dirty="0">
                <a:solidFill>
                  <a:schemeClr val="tx2"/>
                </a:solidFill>
              </a:rPr>
              <a:t>/15</a:t>
            </a:r>
          </a:p>
        </p:txBody>
      </p:sp>
      <p:grpSp>
        <p:nvGrpSpPr>
          <p:cNvPr id="5" name="Grupo 4"/>
          <p:cNvGrpSpPr/>
          <p:nvPr/>
        </p:nvGrpSpPr>
        <p:grpSpPr>
          <a:xfrm>
            <a:off x="533400" y="4089986"/>
            <a:ext cx="9214577" cy="3180358"/>
            <a:chOff x="174092" y="4103446"/>
            <a:chExt cx="9214577" cy="3180358"/>
          </a:xfrm>
        </p:grpSpPr>
        <p:sp>
          <p:nvSpPr>
            <p:cNvPr id="6" name="TextBox 6"/>
            <p:cNvSpPr txBox="1"/>
            <p:nvPr/>
          </p:nvSpPr>
          <p:spPr>
            <a:xfrm>
              <a:off x="174092" y="4103446"/>
              <a:ext cx="9214577" cy="3180358"/>
            </a:xfrm>
            <a:prstGeom prst="rect">
              <a:avLst/>
            </a:prstGeom>
          </p:spPr>
          <p:txBody>
            <a:bodyPr wrap="square" lIns="0" tIns="0" rIns="0" bIns="0" rtlCol="0" anchor="t">
              <a:spAutoFit/>
            </a:bodyPr>
            <a:lstStyle/>
            <a:p>
              <a:pPr algn="ctr">
                <a:lnSpc>
                  <a:spcPts val="3149"/>
                </a:lnSpc>
              </a:pPr>
              <a:r>
                <a:rPr lang="en-US" sz="2624" i="1" dirty="0">
                  <a:solidFill>
                    <a:srgbClr val="000000"/>
                  </a:solidFill>
                  <a:latin typeface="Arial"/>
                  <a:ea typeface="Arial"/>
                  <a:cs typeface="Arial"/>
                  <a:sym typeface="Arial"/>
                </a:rPr>
                <a:t>Input of the FEM model: </a:t>
              </a:r>
            </a:p>
            <a:p>
              <a:pPr algn="ctr">
                <a:lnSpc>
                  <a:spcPts val="3149"/>
                </a:lnSpc>
              </a:pPr>
              <a:r>
                <a:rPr lang="en-US" sz="2624" b="1" dirty="0">
                  <a:solidFill>
                    <a:srgbClr val="000000"/>
                  </a:solidFill>
                  <a:latin typeface="Arial Bold"/>
                  <a:ea typeface="Arial Bold"/>
                  <a:cs typeface="Arial Bold"/>
                  <a:sym typeface="Arial Bold"/>
                </a:rPr>
                <a:t>α</a:t>
              </a:r>
              <a:r>
                <a:rPr lang="en-US" sz="2624" dirty="0">
                  <a:solidFill>
                    <a:srgbClr val="000000"/>
                  </a:solidFill>
                  <a:latin typeface="Arial"/>
                  <a:ea typeface="Arial"/>
                  <a:cs typeface="Arial"/>
                  <a:sym typeface="Arial"/>
                </a:rPr>
                <a:t> normalized current intensities at electrodes (22)</a:t>
              </a:r>
            </a:p>
            <a:p>
              <a:pPr algn="ctr">
                <a:lnSpc>
                  <a:spcPts val="3149"/>
                </a:lnSpc>
              </a:pPr>
              <a:endParaRPr lang="en-US" sz="2624" dirty="0">
                <a:solidFill>
                  <a:srgbClr val="000000"/>
                </a:solidFill>
                <a:latin typeface="Arial"/>
                <a:ea typeface="Arial"/>
                <a:cs typeface="Arial"/>
                <a:sym typeface="Arial"/>
              </a:endParaRPr>
            </a:p>
            <a:p>
              <a:pPr algn="ctr">
                <a:lnSpc>
                  <a:spcPts val="3149"/>
                </a:lnSpc>
              </a:pPr>
              <a:endParaRPr lang="en-US" sz="2624" dirty="0">
                <a:solidFill>
                  <a:srgbClr val="000000"/>
                </a:solidFill>
                <a:latin typeface="Arial"/>
                <a:ea typeface="Arial"/>
                <a:cs typeface="Arial"/>
                <a:sym typeface="Arial"/>
              </a:endParaRPr>
            </a:p>
            <a:p>
              <a:pPr algn="ctr">
                <a:lnSpc>
                  <a:spcPts val="3149"/>
                </a:lnSpc>
              </a:pPr>
              <a:endParaRPr lang="en-US" sz="2624" dirty="0">
                <a:solidFill>
                  <a:srgbClr val="000000"/>
                </a:solidFill>
                <a:latin typeface="Arial"/>
                <a:ea typeface="Arial"/>
                <a:cs typeface="Arial"/>
                <a:sym typeface="Arial"/>
              </a:endParaRPr>
            </a:p>
            <a:p>
              <a:pPr algn="ctr">
                <a:lnSpc>
                  <a:spcPts val="3149"/>
                </a:lnSpc>
              </a:pPr>
              <a:endParaRPr lang="en-US" sz="2624" dirty="0">
                <a:solidFill>
                  <a:srgbClr val="000000"/>
                </a:solidFill>
                <a:latin typeface="Arial"/>
                <a:ea typeface="Arial"/>
                <a:cs typeface="Arial"/>
                <a:sym typeface="Arial"/>
              </a:endParaRPr>
            </a:p>
            <a:p>
              <a:pPr algn="ctr">
                <a:lnSpc>
                  <a:spcPts val="3149"/>
                </a:lnSpc>
              </a:pPr>
              <a:r>
                <a:rPr lang="en-US" sz="2624" i="1" dirty="0">
                  <a:solidFill>
                    <a:srgbClr val="000000"/>
                  </a:solidFill>
                  <a:latin typeface="Arial"/>
                  <a:ea typeface="Arial"/>
                  <a:cs typeface="Arial"/>
                  <a:sym typeface="Arial"/>
                </a:rPr>
                <a:t>Output of the FEM model: </a:t>
              </a:r>
            </a:p>
            <a:p>
              <a:pPr algn="ctr">
                <a:lnSpc>
                  <a:spcPts val="3149"/>
                </a:lnSpc>
              </a:pPr>
              <a:r>
                <a:rPr lang="en-US" sz="2624" dirty="0" smtClean="0">
                  <a:solidFill>
                    <a:srgbClr val="000000"/>
                  </a:solidFill>
                  <a:latin typeface="Arial"/>
                  <a:ea typeface="Arial"/>
                  <a:cs typeface="Arial"/>
                  <a:sym typeface="Arial"/>
                </a:rPr>
                <a:t> </a:t>
              </a:r>
              <a:r>
                <a:rPr lang="en-US" sz="2624" dirty="0">
                  <a:solidFill>
                    <a:srgbClr val="000000"/>
                  </a:solidFill>
                  <a:latin typeface="Arial"/>
                  <a:ea typeface="Arial"/>
                  <a:cs typeface="Arial"/>
                  <a:sym typeface="Arial"/>
                </a:rPr>
                <a:t>current density distribution at neuron positions (151)</a:t>
              </a:r>
            </a:p>
          </p:txBody>
        </p:sp>
        <p:pic>
          <p:nvPicPr>
            <p:cNvPr id="3" name="Imagen 2"/>
            <p:cNvPicPr>
              <a:picLocks noChangeAspect="1"/>
            </p:cNvPicPr>
            <p:nvPr/>
          </p:nvPicPr>
          <p:blipFill>
            <a:blip r:embed="rId3"/>
            <a:stretch>
              <a:fillRect/>
            </a:stretch>
          </p:blipFill>
          <p:spPr>
            <a:xfrm>
              <a:off x="174092" y="6881238"/>
              <a:ext cx="762000" cy="402566"/>
            </a:xfrm>
            <a:prstGeom prst="rect">
              <a:avLst/>
            </a:prstGeom>
          </p:spPr>
        </p:pic>
      </p:gr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600" y="4282625"/>
            <a:ext cx="8523524" cy="3223075"/>
          </a:xfrm>
          <a:prstGeom prst="rect">
            <a:avLst/>
          </a:prstGeom>
        </p:spPr>
      </p:pic>
      <p:sp>
        <p:nvSpPr>
          <p:cNvPr id="12" name="AutoShape 9"/>
          <p:cNvSpPr/>
          <p:nvPr/>
        </p:nvSpPr>
        <p:spPr>
          <a:xfrm rot="5400000">
            <a:off x="4836923" y="5617902"/>
            <a:ext cx="689354" cy="0"/>
          </a:xfrm>
          <a:prstGeom prst="line">
            <a:avLst/>
          </a:prstGeom>
          <a:ln w="28575" cap="rnd">
            <a:solidFill>
              <a:srgbClr val="CB2E2D"/>
            </a:solidFill>
            <a:prstDash val="solid"/>
            <a:headEnd type="none" w="sm" len="sm"/>
            <a:tailEnd type="triangle" w="lg" len="med"/>
          </a:ln>
        </p:spPr>
        <p:txBody>
          <a:bodyPr/>
          <a:lstStyle/>
          <a:p>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a:xfrm>
            <a:off x="7885546" y="2774182"/>
            <a:ext cx="8345054" cy="6303450"/>
            <a:chOff x="0" y="0"/>
            <a:chExt cx="7683152" cy="5803482"/>
          </a:xfrm>
        </p:grpSpPr>
        <p:sp>
          <p:nvSpPr>
            <p:cNvPr id="5" name="Freeform 5"/>
            <p:cNvSpPr/>
            <p:nvPr/>
          </p:nvSpPr>
          <p:spPr>
            <a:xfrm>
              <a:off x="0" y="0"/>
              <a:ext cx="7683119" cy="5803519"/>
            </a:xfrm>
            <a:custGeom>
              <a:avLst/>
              <a:gdLst/>
              <a:ahLst/>
              <a:cxnLst/>
              <a:rect l="l" t="t" r="r" b="b"/>
              <a:pathLst>
                <a:path w="7683119" h="5803519">
                  <a:moveTo>
                    <a:pt x="0" y="0"/>
                  </a:moveTo>
                  <a:lnTo>
                    <a:pt x="7683119" y="0"/>
                  </a:lnTo>
                  <a:lnTo>
                    <a:pt x="7683119" y="5803519"/>
                  </a:lnTo>
                  <a:lnTo>
                    <a:pt x="0" y="5803519"/>
                  </a:lnTo>
                  <a:lnTo>
                    <a:pt x="0" y="0"/>
                  </a:lnTo>
                  <a:close/>
                </a:path>
              </a:pathLst>
            </a:custGeom>
            <a:blipFill>
              <a:blip r:embed="rId3"/>
              <a:stretch>
                <a:fillRect/>
              </a:stretch>
            </a:blipFill>
          </p:spPr>
          <p:txBody>
            <a:bodyPr/>
            <a:lstStyle/>
            <a:p>
              <a:endParaRPr lang="es-ES"/>
            </a:p>
          </p:txBody>
        </p:sp>
      </p:grpSp>
      <p:grpSp>
        <p:nvGrpSpPr>
          <p:cNvPr id="6" name="Group 6"/>
          <p:cNvGrpSpPr/>
          <p:nvPr/>
        </p:nvGrpSpPr>
        <p:grpSpPr>
          <a:xfrm>
            <a:off x="2382837" y="-225243"/>
            <a:ext cx="15944352" cy="1545432"/>
            <a:chOff x="0" y="0"/>
            <a:chExt cx="15117607" cy="1465298"/>
          </a:xfrm>
        </p:grpSpPr>
        <p:sp>
          <p:nvSpPr>
            <p:cNvPr id="7" name="Freeform 7"/>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grpSp>
        <p:nvGrpSpPr>
          <p:cNvPr id="8" name="Group 8"/>
          <p:cNvGrpSpPr>
            <a:grpSpLocks noChangeAspect="1"/>
          </p:cNvGrpSpPr>
          <p:nvPr/>
        </p:nvGrpSpPr>
        <p:grpSpPr>
          <a:xfrm>
            <a:off x="1990325" y="3467100"/>
            <a:ext cx="4506639" cy="3996121"/>
            <a:chOff x="0" y="0"/>
            <a:chExt cx="3719128" cy="3297820"/>
          </a:xfrm>
        </p:grpSpPr>
        <p:sp>
          <p:nvSpPr>
            <p:cNvPr id="9" name="Freeform 9"/>
            <p:cNvSpPr/>
            <p:nvPr/>
          </p:nvSpPr>
          <p:spPr>
            <a:xfrm>
              <a:off x="0" y="0"/>
              <a:ext cx="3719068" cy="3297809"/>
            </a:xfrm>
            <a:custGeom>
              <a:avLst/>
              <a:gdLst/>
              <a:ahLst/>
              <a:cxnLst/>
              <a:rect l="l" t="t" r="r" b="b"/>
              <a:pathLst>
                <a:path w="3719068" h="3297809">
                  <a:moveTo>
                    <a:pt x="0" y="0"/>
                  </a:moveTo>
                  <a:lnTo>
                    <a:pt x="3719068" y="0"/>
                  </a:lnTo>
                  <a:lnTo>
                    <a:pt x="3719068" y="3297809"/>
                  </a:lnTo>
                  <a:lnTo>
                    <a:pt x="0" y="3297809"/>
                  </a:lnTo>
                  <a:lnTo>
                    <a:pt x="0" y="0"/>
                  </a:lnTo>
                  <a:close/>
                </a:path>
              </a:pathLst>
            </a:custGeom>
            <a:blipFill>
              <a:blip r:embed="rId4"/>
              <a:stretch>
                <a:fillRect l="-16546" r="-16546"/>
              </a:stretch>
            </a:blipFill>
          </p:spPr>
          <p:txBody>
            <a:bodyPr/>
            <a:lstStyle/>
            <a:p>
              <a:endParaRPr lang="es-ES"/>
            </a:p>
          </p:txBody>
        </p:sp>
      </p:grpSp>
      <p:sp>
        <p:nvSpPr>
          <p:cNvPr id="13" name="TextBox 13"/>
          <p:cNvSpPr txBox="1"/>
          <p:nvPr/>
        </p:nvSpPr>
        <p:spPr>
          <a:xfrm>
            <a:off x="1752600" y="1673135"/>
            <a:ext cx="15096345" cy="909352"/>
          </a:xfrm>
          <a:prstGeom prst="rect">
            <a:avLst/>
          </a:prstGeom>
        </p:spPr>
        <p:txBody>
          <a:bodyPr wrap="square" lIns="0" tIns="0" rIns="0" bIns="0" rtlCol="0" anchor="t">
            <a:spAutoFit/>
          </a:bodyPr>
          <a:lstStyle/>
          <a:p>
            <a:pPr algn="ctr">
              <a:lnSpc>
                <a:spcPts val="3599"/>
              </a:lnSpc>
            </a:pPr>
            <a:r>
              <a:rPr lang="en-US" sz="2999" dirty="0">
                <a:solidFill>
                  <a:srgbClr val="000000"/>
                </a:solidFill>
                <a:latin typeface="Arial"/>
                <a:ea typeface="Arial"/>
                <a:cs typeface="Arial"/>
                <a:sym typeface="Arial"/>
              </a:rPr>
              <a:t>The </a:t>
            </a:r>
            <a:r>
              <a:rPr lang="en-US" sz="2999" b="1" dirty="0">
                <a:solidFill>
                  <a:srgbClr val="17175D"/>
                </a:solidFill>
                <a:latin typeface="Arial Bold"/>
                <a:ea typeface="Arial"/>
                <a:cs typeface="Arial"/>
                <a:sym typeface="Arial Bold"/>
              </a:rPr>
              <a:t>greater</a:t>
            </a:r>
            <a:r>
              <a:rPr lang="en-US" sz="2999" b="1" dirty="0">
                <a:solidFill>
                  <a:srgbClr val="17175D"/>
                </a:solidFill>
                <a:latin typeface="Arial Bold"/>
                <a:ea typeface="Arial Bold"/>
                <a:cs typeface="Arial Bold"/>
                <a:sym typeface="Arial Bold"/>
              </a:rPr>
              <a:t> the focusing</a:t>
            </a:r>
            <a:r>
              <a:rPr lang="en-US" sz="2999" b="1" dirty="0">
                <a:solidFill>
                  <a:srgbClr val="000000"/>
                </a:solidFill>
                <a:latin typeface="Arial"/>
                <a:ea typeface="Arial Bold"/>
                <a:cs typeface="Arial"/>
                <a:sym typeface="Arial"/>
              </a:rPr>
              <a:t>,</a:t>
            </a:r>
            <a:r>
              <a:rPr lang="en-US" sz="2999" dirty="0">
                <a:solidFill>
                  <a:srgbClr val="000000"/>
                </a:solidFill>
                <a:latin typeface="Arial"/>
                <a:ea typeface="Arial"/>
                <a:cs typeface="Arial"/>
                <a:sym typeface="Arial"/>
              </a:rPr>
              <a:t> the less interaction between channels (less crosstalk), and therefore expected </a:t>
            </a:r>
            <a:r>
              <a:rPr lang="en-US" sz="2999" b="1" dirty="0">
                <a:solidFill>
                  <a:srgbClr val="17175D"/>
                </a:solidFill>
                <a:latin typeface="Arial Bold"/>
                <a:ea typeface="Arial Bold"/>
                <a:cs typeface="Arial Bold"/>
                <a:sym typeface="Arial Bold"/>
              </a:rPr>
              <a:t>higher hearing resolution and auditory quality.</a:t>
            </a:r>
            <a:endParaRPr lang="en-US" sz="2999" dirty="0">
              <a:solidFill>
                <a:srgbClr val="000000"/>
              </a:solidFill>
              <a:latin typeface="Arial"/>
              <a:ea typeface="Arial"/>
              <a:cs typeface="Arial"/>
              <a:sym typeface="Arial"/>
            </a:endParaRPr>
          </a:p>
        </p:txBody>
      </p:sp>
      <p:sp>
        <p:nvSpPr>
          <p:cNvPr id="15" name="TextBox 15"/>
          <p:cNvSpPr txBox="1"/>
          <p:nvPr/>
        </p:nvSpPr>
        <p:spPr>
          <a:xfrm>
            <a:off x="6096000" y="862270"/>
            <a:ext cx="11291175" cy="358398"/>
          </a:xfrm>
          <a:prstGeom prst="rect">
            <a:avLst/>
          </a:prstGeom>
        </p:spPr>
        <p:txBody>
          <a:bodyPr lIns="0" tIns="0" rIns="0" bIns="0" rtlCol="0" anchor="t">
            <a:spAutoFit/>
          </a:bodyPr>
          <a:lstStyle/>
          <a:p>
            <a:pPr algn="ctr">
              <a:lnSpc>
                <a:spcPts val="3023"/>
              </a:lnSpc>
            </a:pPr>
            <a:r>
              <a:rPr lang="en-US" sz="3599" b="1" dirty="0">
                <a:solidFill>
                  <a:srgbClr val="EBBD25"/>
                </a:solidFill>
                <a:latin typeface="Arial Bold"/>
                <a:ea typeface="Arial Bold"/>
                <a:cs typeface="Arial Bold"/>
                <a:sym typeface="Arial Bold"/>
              </a:rPr>
              <a:t>About Focusing and Crosstalk</a:t>
            </a:r>
          </a:p>
        </p:txBody>
      </p:sp>
      <p:sp>
        <p:nvSpPr>
          <p:cNvPr id="19" name="TextBox 14"/>
          <p:cNvSpPr txBox="1"/>
          <p:nvPr/>
        </p:nvSpPr>
        <p:spPr>
          <a:xfrm>
            <a:off x="5489041" y="252008"/>
            <a:ext cx="12031336" cy="657606"/>
          </a:xfrm>
          <a:prstGeom prst="rect">
            <a:avLst/>
          </a:prstGeom>
        </p:spPr>
        <p:txBody>
          <a:bodyPr lIns="0" tIns="0" rIns="0" bIns="0" rtlCol="0" anchor="t">
            <a:spAutoFit/>
          </a:bodyPr>
          <a:lstStyle/>
          <a:p>
            <a:pPr algn="ctr">
              <a:lnSpc>
                <a:spcPts val="4032"/>
              </a:lnSpc>
            </a:pPr>
            <a:r>
              <a:rPr lang="en-US" sz="4800" b="1" dirty="0">
                <a:solidFill>
                  <a:srgbClr val="EBBD25"/>
                </a:solidFill>
                <a:latin typeface="Arial Bold"/>
                <a:ea typeface="Arial Bold"/>
                <a:cs typeface="Arial Bold"/>
                <a:sym typeface="Arial Bold"/>
              </a:rPr>
              <a:t>Finite Element Method Conductive Model</a:t>
            </a:r>
          </a:p>
        </p:txBody>
      </p:sp>
      <p:sp>
        <p:nvSpPr>
          <p:cNvPr id="11" name="Marcador de número de diapositiva 10">
            <a:extLst>
              <a:ext uri="{FF2B5EF4-FFF2-40B4-BE49-F238E27FC236}">
                <a16:creationId xmlns:a16="http://schemas.microsoft.com/office/drawing/2014/main" id="{0C099E5D-FF9D-531B-59D3-F810E85BF321}"/>
              </a:ext>
            </a:extLst>
          </p:cNvPr>
          <p:cNvSpPr>
            <a:spLocks noGrp="1"/>
          </p:cNvSpPr>
          <p:nvPr>
            <p:ph type="sldNum" sz="quarter" idx="12"/>
          </p:nvPr>
        </p:nvSpPr>
        <p:spPr>
          <a:xfrm>
            <a:off x="16193589" y="9921875"/>
            <a:ext cx="2133600" cy="365125"/>
          </a:xfrm>
        </p:spPr>
        <p:txBody>
          <a:bodyPr/>
          <a:lstStyle/>
          <a:p>
            <a:fld id="{D2E00D46-D6CA-4169-B17E-E79643882BDF}" type="slidenum">
              <a:rPr lang="en-US" b="1" smtClean="0">
                <a:solidFill>
                  <a:schemeClr val="tx2"/>
                </a:solidFill>
              </a:rPr>
              <a:pPr/>
              <a:t>8</a:t>
            </a:fld>
            <a:r>
              <a:rPr lang="en-US" b="1" dirty="0">
                <a:solidFill>
                  <a:schemeClr val="tx2"/>
                </a:solidFill>
              </a:rPr>
              <a:t>/15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382837" y="-225243"/>
            <a:ext cx="15944352" cy="1545432"/>
            <a:chOff x="0" y="0"/>
            <a:chExt cx="15117607" cy="1465298"/>
          </a:xfrm>
        </p:grpSpPr>
        <p:sp>
          <p:nvSpPr>
            <p:cNvPr id="5" name="Freeform 5"/>
            <p:cNvSpPr/>
            <p:nvPr/>
          </p:nvSpPr>
          <p:spPr>
            <a:xfrm>
              <a:off x="0" y="0"/>
              <a:ext cx="15117607" cy="1465326"/>
            </a:xfrm>
            <a:custGeom>
              <a:avLst/>
              <a:gdLst/>
              <a:ahLst/>
              <a:cxnLst/>
              <a:rect l="l" t="t" r="r" b="b"/>
              <a:pathLst>
                <a:path w="15117607" h="1465326">
                  <a:moveTo>
                    <a:pt x="15117607" y="56388"/>
                  </a:moveTo>
                  <a:lnTo>
                    <a:pt x="15117607" y="1465326"/>
                  </a:lnTo>
                  <a:lnTo>
                    <a:pt x="1524457" y="1465326"/>
                  </a:lnTo>
                  <a:lnTo>
                    <a:pt x="1010990" y="1070737"/>
                  </a:lnTo>
                  <a:lnTo>
                    <a:pt x="0" y="169037"/>
                  </a:lnTo>
                  <a:lnTo>
                    <a:pt x="0" y="0"/>
                  </a:lnTo>
                  <a:lnTo>
                    <a:pt x="15117607" y="0"/>
                  </a:lnTo>
                  <a:lnTo>
                    <a:pt x="15117607" y="112776"/>
                  </a:lnTo>
                </a:path>
              </a:pathLst>
            </a:custGeom>
            <a:solidFill>
              <a:srgbClr val="12297D"/>
            </a:solidFill>
          </p:spPr>
          <p:txBody>
            <a:bodyPr/>
            <a:lstStyle/>
            <a:p>
              <a:endParaRPr lang="es-ES"/>
            </a:p>
          </p:txBody>
        </p:sp>
      </p:grpSp>
      <p:sp>
        <p:nvSpPr>
          <p:cNvPr id="6" name="TextBox 6"/>
          <p:cNvSpPr txBox="1"/>
          <p:nvPr/>
        </p:nvSpPr>
        <p:spPr>
          <a:xfrm>
            <a:off x="3859620" y="323597"/>
            <a:ext cx="14236930" cy="657606"/>
          </a:xfrm>
          <a:prstGeom prst="rect">
            <a:avLst/>
          </a:prstGeom>
        </p:spPr>
        <p:txBody>
          <a:bodyPr lIns="0" tIns="0" rIns="0" bIns="0" rtlCol="0" anchor="t">
            <a:spAutoFit/>
          </a:bodyPr>
          <a:lstStyle/>
          <a:p>
            <a:pPr algn="ctr">
              <a:lnSpc>
                <a:spcPts val="4032"/>
              </a:lnSpc>
            </a:pPr>
            <a:r>
              <a:rPr lang="en-US" sz="4800" b="1">
                <a:solidFill>
                  <a:srgbClr val="EBBD25"/>
                </a:solidFill>
                <a:latin typeface="Arial Bold"/>
                <a:ea typeface="Arial Bold"/>
                <a:cs typeface="Arial Bold"/>
                <a:sym typeface="Arial Bold"/>
              </a:rPr>
              <a:t>Multiobjective Optimization: Objective Functions</a:t>
            </a:r>
          </a:p>
        </p:txBody>
      </p:sp>
      <p:sp>
        <p:nvSpPr>
          <p:cNvPr id="7" name="TextBox 7"/>
          <p:cNvSpPr txBox="1"/>
          <p:nvPr/>
        </p:nvSpPr>
        <p:spPr>
          <a:xfrm>
            <a:off x="2847082" y="6257787"/>
            <a:ext cx="13799946" cy="360099"/>
          </a:xfrm>
          <a:prstGeom prst="rect">
            <a:avLst/>
          </a:prstGeom>
        </p:spPr>
        <p:txBody>
          <a:bodyPr lIns="0" tIns="0" rIns="0" bIns="0" rtlCol="0" anchor="t">
            <a:spAutoFit/>
          </a:bodyPr>
          <a:lstStyle/>
          <a:p>
            <a:pPr algn="l">
              <a:lnSpc>
                <a:spcPts val="2879"/>
              </a:lnSpc>
            </a:pPr>
            <a:r>
              <a:rPr lang="en-US" sz="2399" b="1" dirty="0">
                <a:solidFill>
                  <a:srgbClr val="000000"/>
                </a:solidFill>
                <a:latin typeface="Arial Bold"/>
                <a:ea typeface="Arial Bold"/>
                <a:cs typeface="Arial Bold"/>
                <a:sym typeface="Arial Bold"/>
              </a:rPr>
              <a:t>Objective Function 1:     </a:t>
            </a:r>
            <a:r>
              <a:rPr lang="en-US" sz="2399" dirty="0">
                <a:solidFill>
                  <a:srgbClr val="000000"/>
                </a:solidFill>
                <a:latin typeface="Arial"/>
                <a:ea typeface="Arial"/>
                <a:cs typeface="Arial"/>
                <a:sym typeface="Arial"/>
              </a:rPr>
              <a:t>Minimize Dispersion F,    OR equivalently,     </a:t>
            </a:r>
            <a:r>
              <a:rPr lang="en-US" sz="2399" b="1" u="sng" dirty="0">
                <a:solidFill>
                  <a:schemeClr val="tx2"/>
                </a:solidFill>
                <a:latin typeface="Arial Bold"/>
                <a:ea typeface="Arial Bold"/>
                <a:cs typeface="Arial Bold"/>
                <a:sym typeface="Arial Bold"/>
              </a:rPr>
              <a:t>Maximize Focusing Fc</a:t>
            </a:r>
          </a:p>
        </p:txBody>
      </p:sp>
      <p:sp>
        <p:nvSpPr>
          <p:cNvPr id="8" name="TextBox 8"/>
          <p:cNvSpPr txBox="1"/>
          <p:nvPr/>
        </p:nvSpPr>
        <p:spPr>
          <a:xfrm>
            <a:off x="2847082" y="7701057"/>
            <a:ext cx="12152112" cy="363241"/>
          </a:xfrm>
          <a:prstGeom prst="rect">
            <a:avLst/>
          </a:prstGeom>
        </p:spPr>
        <p:txBody>
          <a:bodyPr lIns="0" tIns="0" rIns="0" bIns="0" rtlCol="0" anchor="t">
            <a:spAutoFit/>
          </a:bodyPr>
          <a:lstStyle/>
          <a:p>
            <a:pPr algn="l">
              <a:lnSpc>
                <a:spcPts val="2879"/>
              </a:lnSpc>
            </a:pPr>
            <a:r>
              <a:rPr lang="en-US" sz="2399" b="1" dirty="0">
                <a:solidFill>
                  <a:srgbClr val="000000"/>
                </a:solidFill>
                <a:latin typeface="Arial Bold"/>
                <a:ea typeface="Arial Bold"/>
                <a:cs typeface="Arial Bold"/>
                <a:sym typeface="Arial Bold"/>
              </a:rPr>
              <a:t>Objective Function 2:     </a:t>
            </a:r>
            <a:r>
              <a:rPr lang="en-US" sz="2399" b="1" u="sng" dirty="0">
                <a:solidFill>
                  <a:schemeClr val="tx2"/>
                </a:solidFill>
                <a:latin typeface="Arial Bold"/>
                <a:ea typeface="Arial Bold"/>
                <a:cs typeface="Arial Bold"/>
                <a:sym typeface="Arial Bold"/>
              </a:rPr>
              <a:t>Minimize Power Consumption P</a:t>
            </a:r>
          </a:p>
        </p:txBody>
      </p:sp>
      <p:sp>
        <p:nvSpPr>
          <p:cNvPr id="9" name="AutoShape 9"/>
          <p:cNvSpPr/>
          <p:nvPr/>
        </p:nvSpPr>
        <p:spPr>
          <a:xfrm>
            <a:off x="11060822" y="7101004"/>
            <a:ext cx="689354" cy="0"/>
          </a:xfrm>
          <a:prstGeom prst="line">
            <a:avLst/>
          </a:prstGeom>
          <a:ln w="28575" cap="rnd">
            <a:solidFill>
              <a:srgbClr val="CB2E2D"/>
            </a:solidFill>
            <a:prstDash val="solid"/>
            <a:headEnd type="none" w="sm" len="sm"/>
            <a:tailEnd type="triangle" w="lg" len="med"/>
          </a:ln>
        </p:spPr>
        <p:txBody>
          <a:bodyPr/>
          <a:lstStyle/>
          <a:p>
            <a:endParaRPr lang="es-ES"/>
          </a:p>
        </p:txBody>
      </p:sp>
      <p:sp>
        <p:nvSpPr>
          <p:cNvPr id="10" name="TextBox 10"/>
          <p:cNvSpPr txBox="1"/>
          <p:nvPr/>
        </p:nvSpPr>
        <p:spPr>
          <a:xfrm>
            <a:off x="10058400" y="1485900"/>
            <a:ext cx="7690915" cy="743793"/>
          </a:xfrm>
          <a:prstGeom prst="rect">
            <a:avLst/>
          </a:prstGeom>
        </p:spPr>
        <p:txBody>
          <a:bodyPr wrap="square" lIns="0" tIns="0" rIns="0" bIns="0" rtlCol="0" anchor="t">
            <a:spAutoFit/>
          </a:bodyPr>
          <a:lstStyle/>
          <a:p>
            <a:pPr algn="ctr">
              <a:lnSpc>
                <a:spcPts val="2879"/>
              </a:lnSpc>
            </a:pPr>
            <a:r>
              <a:rPr lang="en-US" sz="2399" dirty="0">
                <a:latin typeface="Arial"/>
                <a:ea typeface="Arial"/>
                <a:cs typeface="Arial"/>
                <a:sym typeface="Arial"/>
              </a:rPr>
              <a:t>Distribution </a:t>
            </a:r>
            <a:r>
              <a:rPr lang="en-US" sz="2399" dirty="0" smtClean="0">
                <a:latin typeface="Arial"/>
                <a:ea typeface="Arial"/>
                <a:cs typeface="Arial"/>
                <a:sym typeface="Arial"/>
              </a:rPr>
              <a:t>m </a:t>
            </a:r>
            <a:r>
              <a:rPr lang="en-US" sz="2399" dirty="0">
                <a:latin typeface="Arial"/>
                <a:ea typeface="Arial"/>
                <a:cs typeface="Arial"/>
                <a:sym typeface="Arial"/>
              </a:rPr>
              <a:t>/ </a:t>
            </a:r>
            <a:r>
              <a:rPr lang="en-US" sz="2399" dirty="0" smtClean="0">
                <a:latin typeface="Arial"/>
                <a:ea typeface="Arial"/>
                <a:cs typeface="Arial"/>
                <a:sym typeface="Arial"/>
              </a:rPr>
              <a:t>n </a:t>
            </a:r>
            <a:r>
              <a:rPr lang="en-US" sz="2399" dirty="0">
                <a:latin typeface="Arial"/>
                <a:ea typeface="Arial"/>
                <a:cs typeface="Arial"/>
                <a:sym typeface="Arial"/>
              </a:rPr>
              <a:t>of neurons is partitioned according to their nearest proximity to each electrode.</a:t>
            </a:r>
          </a:p>
        </p:txBody>
      </p:sp>
      <mc:AlternateContent xmlns:mc="http://schemas.openxmlformats.org/markup-compatibility/2006" xmlns:a14="http://schemas.microsoft.com/office/drawing/2010/main">
        <mc:Choice Requires="a14">
          <p:sp>
            <p:nvSpPr>
              <p:cNvPr id="20" name="Subtítulo 3">
                <a:extLst>
                  <a:ext uri="{FF2B5EF4-FFF2-40B4-BE49-F238E27FC236}">
                    <a16:creationId xmlns:a16="http://schemas.microsoft.com/office/drawing/2014/main" id="{C357FFCD-7DC3-D8A2-3974-34836EB3808D}"/>
                  </a:ext>
                </a:extLst>
              </p:cNvPr>
              <p:cNvSpPr txBox="1">
                <a:spLocks/>
              </p:cNvSpPr>
              <p:nvPr/>
            </p:nvSpPr>
            <p:spPr bwMode="auto">
              <a:xfrm>
                <a:off x="2047685" y="1650772"/>
                <a:ext cx="9357814" cy="2230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lvl1pPr marL="0" indent="0" algn="l" defTabSz="449263" rtl="0" eaLnBrk="0" fontAlgn="base" hangingPunct="0">
                  <a:spcBef>
                    <a:spcPts val="800"/>
                  </a:spcBef>
                  <a:spcAft>
                    <a:spcPct val="0"/>
                  </a:spcAft>
                  <a:buClr>
                    <a:srgbClr val="000000"/>
                  </a:buClr>
                  <a:buSzPct val="100000"/>
                  <a:buFont typeface="Times New Roman" panose="02020603050405020304" pitchFamily="18" charset="0"/>
                  <a:buNone/>
                  <a:defRPr sz="1800">
                    <a:solidFill>
                      <a:srgbClr val="565A5C"/>
                    </a:solidFill>
                    <a:latin typeface="+mn-lt"/>
                    <a:ea typeface="+mn-ea"/>
                    <a:cs typeface="+mn-cs"/>
                  </a:defRPr>
                </a:lvl1pPr>
                <a:lvl2pPr marL="342900" indent="0" algn="ctr" defTabSz="449263" rtl="0" eaLnBrk="0" fontAlgn="base" hangingPunct="0">
                  <a:spcBef>
                    <a:spcPts val="700"/>
                  </a:spcBef>
                  <a:spcAft>
                    <a:spcPct val="0"/>
                  </a:spcAft>
                  <a:buClr>
                    <a:srgbClr val="000000"/>
                  </a:buClr>
                  <a:buSzPct val="100000"/>
                  <a:buFont typeface="Times New Roman" panose="02020603050405020304" pitchFamily="18" charset="0"/>
                  <a:buNone/>
                  <a:defRPr sz="1500">
                    <a:solidFill>
                      <a:srgbClr val="000000"/>
                    </a:solidFill>
                    <a:latin typeface="+mn-lt"/>
                    <a:ea typeface="+mn-ea"/>
                  </a:defRPr>
                </a:lvl2pPr>
                <a:lvl3pPr marL="685800" indent="0" algn="ctr" defTabSz="449263" rtl="0" eaLnBrk="0" fontAlgn="base" hangingPunct="0">
                  <a:spcBef>
                    <a:spcPts val="600"/>
                  </a:spcBef>
                  <a:spcAft>
                    <a:spcPct val="0"/>
                  </a:spcAft>
                  <a:buClr>
                    <a:srgbClr val="000000"/>
                  </a:buClr>
                  <a:buSzPct val="100000"/>
                  <a:buFont typeface="Times New Roman" panose="02020603050405020304" pitchFamily="18" charset="0"/>
                  <a:buNone/>
                  <a:defRPr sz="1350">
                    <a:solidFill>
                      <a:srgbClr val="000000"/>
                    </a:solidFill>
                    <a:latin typeface="+mn-lt"/>
                    <a:ea typeface="+mn-ea"/>
                  </a:defRPr>
                </a:lvl3pPr>
                <a:lvl4pPr marL="1028700" indent="0" algn="ctr" defTabSz="449263" rtl="0" eaLnBrk="0" fontAlgn="base" hangingPunct="0">
                  <a:spcBef>
                    <a:spcPts val="500"/>
                  </a:spcBef>
                  <a:spcAft>
                    <a:spcPct val="0"/>
                  </a:spcAft>
                  <a:buClr>
                    <a:srgbClr val="000000"/>
                  </a:buClr>
                  <a:buSzPct val="100000"/>
                  <a:buFont typeface="Times New Roman" panose="02020603050405020304" pitchFamily="18" charset="0"/>
                  <a:buNone/>
                  <a:defRPr sz="1200">
                    <a:solidFill>
                      <a:srgbClr val="000000"/>
                    </a:solidFill>
                    <a:latin typeface="+mn-lt"/>
                    <a:ea typeface="+mn-ea"/>
                  </a:defRPr>
                </a:lvl4pPr>
                <a:lvl5pPr marL="1371600" indent="0" algn="ctr" defTabSz="449263" rtl="0" eaLnBrk="0" fontAlgn="base" hangingPunct="0">
                  <a:spcBef>
                    <a:spcPts val="500"/>
                  </a:spcBef>
                  <a:spcAft>
                    <a:spcPct val="0"/>
                  </a:spcAft>
                  <a:buClr>
                    <a:srgbClr val="000000"/>
                  </a:buClr>
                  <a:buSzPct val="100000"/>
                  <a:buFont typeface="Times New Roman" panose="02020603050405020304" pitchFamily="18" charset="0"/>
                  <a:buNone/>
                  <a:defRPr sz="1200">
                    <a:solidFill>
                      <a:srgbClr val="000000"/>
                    </a:solidFill>
                    <a:latin typeface="+mn-lt"/>
                    <a:ea typeface="+mn-ea"/>
                  </a:defRPr>
                </a:lvl5pPr>
                <a:lvl6pPr marL="1714500" indent="0" algn="ctr" defTabSz="449263" rtl="0" fontAlgn="base">
                  <a:spcBef>
                    <a:spcPts val="500"/>
                  </a:spcBef>
                  <a:spcAft>
                    <a:spcPct val="0"/>
                  </a:spcAft>
                  <a:buClr>
                    <a:srgbClr val="000000"/>
                  </a:buClr>
                  <a:buSzPct val="100000"/>
                  <a:buFont typeface="Times New Roman" pitchFamily="18" charset="0"/>
                  <a:buNone/>
                  <a:defRPr sz="1200">
                    <a:solidFill>
                      <a:srgbClr val="000000"/>
                    </a:solidFill>
                    <a:latin typeface="+mn-lt"/>
                    <a:ea typeface="+mn-ea"/>
                  </a:defRPr>
                </a:lvl6pPr>
                <a:lvl7pPr marL="2057400" indent="0" algn="ctr" defTabSz="449263" rtl="0" fontAlgn="base">
                  <a:spcBef>
                    <a:spcPts val="500"/>
                  </a:spcBef>
                  <a:spcAft>
                    <a:spcPct val="0"/>
                  </a:spcAft>
                  <a:buClr>
                    <a:srgbClr val="000000"/>
                  </a:buClr>
                  <a:buSzPct val="100000"/>
                  <a:buFont typeface="Times New Roman" pitchFamily="18" charset="0"/>
                  <a:buNone/>
                  <a:defRPr sz="1200">
                    <a:solidFill>
                      <a:srgbClr val="000000"/>
                    </a:solidFill>
                    <a:latin typeface="+mn-lt"/>
                    <a:ea typeface="+mn-ea"/>
                  </a:defRPr>
                </a:lvl7pPr>
                <a:lvl8pPr marL="2400300" indent="0" algn="ctr" defTabSz="449263" rtl="0" fontAlgn="base">
                  <a:spcBef>
                    <a:spcPts val="500"/>
                  </a:spcBef>
                  <a:spcAft>
                    <a:spcPct val="0"/>
                  </a:spcAft>
                  <a:buClr>
                    <a:srgbClr val="000000"/>
                  </a:buClr>
                  <a:buSzPct val="100000"/>
                  <a:buFont typeface="Times New Roman" pitchFamily="18" charset="0"/>
                  <a:buNone/>
                  <a:defRPr sz="1200">
                    <a:solidFill>
                      <a:srgbClr val="000000"/>
                    </a:solidFill>
                    <a:latin typeface="+mn-lt"/>
                    <a:ea typeface="+mn-ea"/>
                  </a:defRPr>
                </a:lvl8pPr>
                <a:lvl9pPr marL="2743200" indent="0" algn="ctr" defTabSz="449263" rtl="0" fontAlgn="base">
                  <a:spcBef>
                    <a:spcPts val="500"/>
                  </a:spcBef>
                  <a:spcAft>
                    <a:spcPct val="0"/>
                  </a:spcAft>
                  <a:buClr>
                    <a:srgbClr val="000000"/>
                  </a:buClr>
                  <a:buSzPct val="100000"/>
                  <a:buFont typeface="Times New Roman" pitchFamily="18" charset="0"/>
                  <a:buNone/>
                  <a:defRPr sz="1200">
                    <a:solidFill>
                      <a:srgbClr val="000000"/>
                    </a:solidFill>
                    <a:latin typeface="+mn-lt"/>
                    <a:ea typeface="+mn-ea"/>
                  </a:defRPr>
                </a:lvl9pPr>
              </a:lstStyle>
              <a:p>
                <a:pPr defTabSz="685800" eaLnBrk="1" fontAlgn="auto" hangingPunct="1">
                  <a:spcBef>
                    <a:spcPts val="0"/>
                  </a:spcBef>
                  <a:spcAft>
                    <a:spcPts val="0"/>
                  </a:spcAft>
                  <a:buClrTx/>
                  <a:buSzTx/>
                </a:pPr>
                <a:r>
                  <a:rPr lang="es-ES" sz="2200" b="1" dirty="0">
                    <a:solidFill>
                      <a:prstClr val="black"/>
                    </a:solidFill>
                    <a:latin typeface="Arial" panose="020B0604020202020204" pitchFamily="34" charset="0"/>
                    <a:cs typeface="Arial" panose="020B0604020202020204" pitchFamily="34" charset="0"/>
                  </a:rPr>
                  <a:t>Input: </a:t>
                </a:r>
                <a14:m>
                  <m:oMath xmlns:m="http://schemas.openxmlformats.org/officeDocument/2006/math">
                    <m:r>
                      <a:rPr lang="es-ES" sz="2200" b="1" i="1">
                        <a:solidFill>
                          <a:prstClr val="black"/>
                        </a:solidFill>
                        <a:latin typeface="Cambria Math" panose="02040503050406030204" pitchFamily="18" charset="0"/>
                      </a:rPr>
                      <m:t>𝜶</m:t>
                    </m:r>
                    <m:r>
                      <a:rPr lang="es-ES" sz="2200">
                        <a:solidFill>
                          <a:prstClr val="black"/>
                        </a:solidFill>
                        <a:latin typeface="Cambria Math" panose="02040503050406030204" pitchFamily="18" charset="0"/>
                      </a:rPr>
                      <m:t>=</m:t>
                    </m:r>
                  </m:oMath>
                </a14:m>
                <a:r>
                  <a:rPr lang="es-ES" sz="2200" dirty="0">
                    <a:solidFill>
                      <a:prstClr val="black"/>
                    </a:solidFill>
                    <a:latin typeface="Calibri" panose="020F0502020204030204"/>
                  </a:rPr>
                  <a:t> </a:t>
                </a:r>
                <a:r>
                  <a:rPr lang="es-ES" sz="2200" dirty="0">
                    <a:solidFill>
                      <a:prstClr val="black"/>
                    </a:solidFill>
                    <a:latin typeface="Arial" panose="020B0604020202020204" pitchFamily="34" charset="0"/>
                    <a:cs typeface="Arial" panose="020B0604020202020204" pitchFamily="34" charset="0"/>
                  </a:rPr>
                  <a:t>vector of </a:t>
                </a:r>
                <a:r>
                  <a:rPr lang="es-ES" sz="2200" dirty="0" err="1">
                    <a:solidFill>
                      <a:prstClr val="black"/>
                    </a:solidFill>
                    <a:latin typeface="Arial" panose="020B0604020202020204" pitchFamily="34" charset="0"/>
                    <a:cs typeface="Arial" panose="020B0604020202020204" pitchFamily="34" charset="0"/>
                  </a:rPr>
                  <a:t>normalized</a:t>
                </a:r>
                <a:r>
                  <a:rPr lang="es-ES" sz="2200" dirty="0">
                    <a:solidFill>
                      <a:prstClr val="black"/>
                    </a:solidFill>
                    <a:latin typeface="Arial" panose="020B0604020202020204" pitchFamily="34" charset="0"/>
                    <a:cs typeface="Arial" panose="020B0604020202020204" pitchFamily="34" charset="0"/>
                  </a:rPr>
                  <a:t> </a:t>
                </a:r>
                <a:r>
                  <a:rPr lang="es-ES" sz="2200" dirty="0" err="1">
                    <a:solidFill>
                      <a:prstClr val="black"/>
                    </a:solidFill>
                    <a:latin typeface="Arial" panose="020B0604020202020204" pitchFamily="34" charset="0"/>
                    <a:cs typeface="Arial" panose="020B0604020202020204" pitchFamily="34" charset="0"/>
                  </a:rPr>
                  <a:t>currents</a:t>
                </a:r>
                <a:r>
                  <a:rPr lang="es-ES" sz="2200" dirty="0">
                    <a:solidFill>
                      <a:prstClr val="black"/>
                    </a:solidFill>
                    <a:latin typeface="Arial" panose="020B0604020202020204" pitchFamily="34" charset="0"/>
                    <a:cs typeface="Arial" panose="020B0604020202020204" pitchFamily="34" charset="0"/>
                  </a:rPr>
                  <a:t> at </a:t>
                </a:r>
                <a:r>
                  <a:rPr lang="es-ES" sz="2200" dirty="0" err="1">
                    <a:solidFill>
                      <a:prstClr val="black"/>
                    </a:solidFill>
                    <a:latin typeface="Arial" panose="020B0604020202020204" pitchFamily="34" charset="0"/>
                    <a:cs typeface="Arial" panose="020B0604020202020204" pitchFamily="34" charset="0"/>
                  </a:rPr>
                  <a:t>electrodes</a:t>
                </a:r>
                <a:r>
                  <a:rPr lang="es-ES" sz="2200" dirty="0">
                    <a:solidFill>
                      <a:prstClr val="black"/>
                    </a:solidFill>
                    <a:latin typeface="Arial" panose="020B0604020202020204" pitchFamily="34" charset="0"/>
                    <a:cs typeface="Arial" panose="020B0604020202020204" pitchFamily="34" charset="0"/>
                  </a:rPr>
                  <a:t> (22)</a:t>
                </a:r>
              </a:p>
            </p:txBody>
          </p:sp>
        </mc:Choice>
        <mc:Fallback xmlns="">
          <p:sp>
            <p:nvSpPr>
              <p:cNvPr id="20" name="Subtítulo 3">
                <a:extLst>
                  <a:ext uri="{FF2B5EF4-FFF2-40B4-BE49-F238E27FC236}">
                    <a16:creationId xmlns:a16="http://schemas.microsoft.com/office/drawing/2014/main" id="{C357FFCD-7DC3-D8A2-3974-34836EB3808D}"/>
                  </a:ext>
                </a:extLst>
              </p:cNvPr>
              <p:cNvSpPr txBox="1">
                <a:spLocks noRot="1" noChangeAspect="1" noMove="1" noResize="1" noEditPoints="1" noAdjustHandles="1" noChangeArrowheads="1" noChangeShapeType="1" noTextEdit="1"/>
              </p:cNvSpPr>
              <p:nvPr/>
            </p:nvSpPr>
            <p:spPr bwMode="auto">
              <a:xfrm>
                <a:off x="2047685" y="1650772"/>
                <a:ext cx="9357814" cy="223049"/>
              </a:xfrm>
              <a:prstGeom prst="rect">
                <a:avLst/>
              </a:prstGeom>
              <a:blipFill>
                <a:blip r:embed="rId4"/>
                <a:stretch>
                  <a:fillRect l="-1824" t="-41667" b="-127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3DA2741C-550D-EB59-B22D-212D6C24A684}"/>
                  </a:ext>
                </a:extLst>
              </p:cNvPr>
              <p:cNvSpPr txBox="1"/>
              <p:nvPr/>
            </p:nvSpPr>
            <p:spPr>
              <a:xfrm>
                <a:off x="4215888" y="6685966"/>
                <a:ext cx="6710885" cy="896207"/>
              </a:xfrm>
              <a:prstGeom prst="rect">
                <a:avLst/>
              </a:prstGeom>
              <a:noFill/>
            </p:spPr>
            <p:txBody>
              <a:bodyPr wrap="square" lIns="0" tIns="0" rIns="0" bIns="0" rtlCol="0">
                <a:spAutoFit/>
              </a:bodyPr>
              <a:lstStyle/>
              <a:p>
                <a:pPr defTabSz="685800" eaLnBrk="1" fontAlgn="auto" hangingPunct="1">
                  <a:spcBef>
                    <a:spcPts val="0"/>
                  </a:spcBef>
                  <a:spcAft>
                    <a:spcPts val="0"/>
                  </a:spcAft>
                  <a:buClrTx/>
                  <a:buSzTx/>
                </a:pPr>
                <a14:m>
                  <m:oMathPara xmlns:m="http://schemas.openxmlformats.org/officeDocument/2006/math">
                    <m:oMathParaPr>
                      <m:jc m:val="centerGroup"/>
                    </m:oMathParaPr>
                    <m:oMath xmlns:m="http://schemas.openxmlformats.org/officeDocument/2006/math">
                      <m:r>
                        <a:rPr lang="es-ES" sz="2400" i="1" smtClean="0">
                          <a:solidFill>
                            <a:prstClr val="black"/>
                          </a:solidFill>
                          <a:latin typeface="Cambria Math" panose="02040503050406030204" pitchFamily="18" charset="0"/>
                          <a:ea typeface="+mn-ea"/>
                        </a:rPr>
                        <m:t>𝐹</m:t>
                      </m:r>
                      <m:d>
                        <m:dPr>
                          <m:ctrlPr>
                            <a:rPr lang="es-ES" sz="2400" i="1">
                              <a:solidFill>
                                <a:prstClr val="black"/>
                              </a:solidFill>
                              <a:latin typeface="Cambria Math" panose="02040503050406030204" pitchFamily="18" charset="0"/>
                              <a:ea typeface="+mn-ea"/>
                            </a:rPr>
                          </m:ctrlPr>
                        </m:dPr>
                        <m:e>
                          <m:r>
                            <a:rPr lang="es-ES" sz="2400" b="1" i="1">
                              <a:solidFill>
                                <a:prstClr val="black"/>
                              </a:solidFill>
                              <a:latin typeface="Cambria Math" panose="02040503050406030204" pitchFamily="18" charset="0"/>
                              <a:ea typeface="+mn-ea"/>
                            </a:rPr>
                            <m:t>𝜶</m:t>
                          </m:r>
                        </m:e>
                      </m:d>
                      <m:r>
                        <a:rPr lang="es-ES" sz="2400" i="1">
                          <a:solidFill>
                            <a:prstClr val="black"/>
                          </a:solidFill>
                          <a:latin typeface="Cambria Math" panose="02040503050406030204" pitchFamily="18" charset="0"/>
                          <a:ea typeface="+mn-ea"/>
                        </a:rPr>
                        <m:t>=</m:t>
                      </m:r>
                      <m:r>
                        <a:rPr lang="es-ES" sz="2400" i="1">
                          <a:solidFill>
                            <a:prstClr val="black"/>
                          </a:solidFill>
                          <a:latin typeface="Cambria Math" panose="02040503050406030204" pitchFamily="18" charset="0"/>
                          <a:ea typeface="+mn-ea"/>
                        </a:rPr>
                        <m:t>𝜔</m:t>
                      </m:r>
                      <m:nary>
                        <m:naryPr>
                          <m:chr m:val="∑"/>
                          <m:supHide m:val="on"/>
                          <m:ctrlPr>
                            <a:rPr lang="es-ES" sz="2400" i="1">
                              <a:solidFill>
                                <a:srgbClr val="FFA100"/>
                              </a:solidFill>
                              <a:latin typeface="Cambria Math" panose="02040503050406030204" pitchFamily="18" charset="0"/>
                              <a:ea typeface="+mn-ea"/>
                            </a:rPr>
                          </m:ctrlPr>
                        </m:naryPr>
                        <m:sub>
                          <m:r>
                            <a:rPr lang="es-ES" sz="2400" b="0" i="1" smtClean="0">
                              <a:solidFill>
                                <a:srgbClr val="FFA100"/>
                              </a:solidFill>
                              <a:latin typeface="Cambria Math" panose="02040503050406030204" pitchFamily="18" charset="0"/>
                              <a:ea typeface="+mn-ea"/>
                            </a:rPr>
                            <m:t>𝑛</m:t>
                          </m:r>
                        </m:sub>
                        <m:sup/>
                        <m:e>
                          <m:sSup>
                            <m:sSupPr>
                              <m:ctrlPr>
                                <a:rPr lang="es-ES" sz="2400" i="1">
                                  <a:solidFill>
                                    <a:srgbClr val="FFA100"/>
                                  </a:solidFill>
                                  <a:latin typeface="Cambria Math" panose="02040503050406030204" pitchFamily="18" charset="0"/>
                                  <a:ea typeface="+mn-ea"/>
                                </a:rPr>
                              </m:ctrlPr>
                            </m:sSupPr>
                            <m:e>
                              <m:d>
                                <m:dPr>
                                  <m:ctrlPr>
                                    <a:rPr lang="es-ES" sz="2400" i="1">
                                      <a:solidFill>
                                        <a:srgbClr val="FFA100"/>
                                      </a:solidFill>
                                      <a:latin typeface="Cambria Math" panose="02040503050406030204" pitchFamily="18" charset="0"/>
                                      <a:ea typeface="+mn-ea"/>
                                    </a:rPr>
                                  </m:ctrlPr>
                                </m:dPr>
                                <m:e>
                                  <m:sSubSup>
                                    <m:sSubSupPr>
                                      <m:ctrlPr>
                                        <a:rPr lang="es-ES" sz="2400" i="1">
                                          <a:solidFill>
                                            <a:srgbClr val="FFA100"/>
                                          </a:solidFill>
                                          <a:latin typeface="Cambria Math" panose="02040503050406030204" pitchFamily="18" charset="0"/>
                                          <a:ea typeface="+mn-ea"/>
                                        </a:rPr>
                                      </m:ctrlPr>
                                    </m:sSubSupPr>
                                    <m:e>
                                      <m:r>
                                        <a:rPr lang="es-ES" sz="2400" i="1">
                                          <a:solidFill>
                                            <a:srgbClr val="FFA100"/>
                                          </a:solidFill>
                                          <a:latin typeface="Cambria Math" panose="02040503050406030204" pitchFamily="18" charset="0"/>
                                          <a:ea typeface="+mn-ea"/>
                                        </a:rPr>
                                        <m:t>𝑗</m:t>
                                      </m:r>
                                    </m:e>
                                    <m:sub>
                                      <m:r>
                                        <a:rPr lang="es-ES" sz="2400" i="1">
                                          <a:solidFill>
                                            <a:srgbClr val="FFA100"/>
                                          </a:solidFill>
                                          <a:latin typeface="Cambria Math" panose="02040503050406030204" pitchFamily="18" charset="0"/>
                                          <a:ea typeface="+mn-ea"/>
                                        </a:rPr>
                                        <m:t>𝑚𝑎𝑥</m:t>
                                      </m:r>
                                    </m:sub>
                                    <m:sup>
                                      <m:r>
                                        <a:rPr lang="es-ES" sz="2400" b="0" i="1" smtClean="0">
                                          <a:solidFill>
                                            <a:srgbClr val="FFA100"/>
                                          </a:solidFill>
                                          <a:latin typeface="Cambria Math" panose="02040503050406030204" pitchFamily="18" charset="0"/>
                                          <a:ea typeface="+mn-ea"/>
                                        </a:rPr>
                                        <m:t>𝑛</m:t>
                                      </m:r>
                                    </m:sup>
                                  </m:sSubSup>
                                  <m:d>
                                    <m:dPr>
                                      <m:ctrlPr>
                                        <a:rPr lang="es-ES" sz="2400" i="1">
                                          <a:solidFill>
                                            <a:srgbClr val="FFA100"/>
                                          </a:solidFill>
                                          <a:latin typeface="Cambria Math" panose="02040503050406030204" pitchFamily="18" charset="0"/>
                                          <a:ea typeface="+mn-ea"/>
                                        </a:rPr>
                                      </m:ctrlPr>
                                    </m:dPr>
                                    <m:e>
                                      <m:r>
                                        <a:rPr lang="es-ES" sz="2400" b="1" i="1">
                                          <a:solidFill>
                                            <a:srgbClr val="FFA100"/>
                                          </a:solidFill>
                                          <a:latin typeface="Cambria Math" panose="02040503050406030204" pitchFamily="18" charset="0"/>
                                          <a:ea typeface="+mn-ea"/>
                                        </a:rPr>
                                        <m:t>𝜶</m:t>
                                      </m:r>
                                    </m:e>
                                  </m:d>
                                </m:e>
                              </m:d>
                            </m:e>
                            <m:sup>
                              <m:r>
                                <a:rPr lang="es-ES" sz="2400" i="1">
                                  <a:solidFill>
                                    <a:srgbClr val="FFA100"/>
                                  </a:solidFill>
                                  <a:latin typeface="Cambria Math" panose="02040503050406030204" pitchFamily="18" charset="0"/>
                                  <a:ea typeface="+mn-ea"/>
                                </a:rPr>
                                <m:t>2</m:t>
                              </m:r>
                            </m:sup>
                          </m:sSup>
                        </m:e>
                      </m:nary>
                      <m:r>
                        <a:rPr lang="es-ES" sz="2400" i="1">
                          <a:solidFill>
                            <a:prstClr val="black"/>
                          </a:solidFill>
                          <a:latin typeface="Cambria Math" panose="02040503050406030204" pitchFamily="18" charset="0"/>
                          <a:ea typeface="+mn-ea"/>
                        </a:rPr>
                        <m:t>+</m:t>
                      </m:r>
                      <m:nary>
                        <m:naryPr>
                          <m:chr m:val="∑"/>
                          <m:supHide m:val="on"/>
                          <m:ctrlPr>
                            <a:rPr lang="es-ES" sz="2400" i="1">
                              <a:solidFill>
                                <a:srgbClr val="0066A1"/>
                              </a:solidFill>
                              <a:latin typeface="Cambria Math" panose="02040503050406030204" pitchFamily="18" charset="0"/>
                              <a:ea typeface="+mn-ea"/>
                            </a:rPr>
                          </m:ctrlPr>
                        </m:naryPr>
                        <m:sub>
                          <m:r>
                            <a:rPr lang="es-ES" sz="2400" b="0" i="1" smtClean="0">
                              <a:solidFill>
                                <a:srgbClr val="0066A1"/>
                              </a:solidFill>
                              <a:latin typeface="Cambria Math" panose="02040503050406030204" pitchFamily="18" charset="0"/>
                              <a:ea typeface="+mn-ea"/>
                            </a:rPr>
                            <m:t>𝑚</m:t>
                          </m:r>
                        </m:sub>
                        <m:sup/>
                        <m:e>
                          <m:sSup>
                            <m:sSupPr>
                              <m:ctrlPr>
                                <a:rPr lang="es-ES" sz="2400" i="1">
                                  <a:solidFill>
                                    <a:srgbClr val="0066A1"/>
                                  </a:solidFill>
                                  <a:latin typeface="Cambria Math" panose="02040503050406030204" pitchFamily="18" charset="0"/>
                                  <a:ea typeface="+mn-ea"/>
                                </a:rPr>
                              </m:ctrlPr>
                            </m:sSupPr>
                            <m:e>
                              <m:d>
                                <m:dPr>
                                  <m:ctrlPr>
                                    <a:rPr lang="es-ES" sz="2400" i="1">
                                      <a:solidFill>
                                        <a:srgbClr val="0066A1"/>
                                      </a:solidFill>
                                      <a:latin typeface="Cambria Math" panose="02040503050406030204" pitchFamily="18" charset="0"/>
                                      <a:ea typeface="+mn-ea"/>
                                    </a:rPr>
                                  </m:ctrlPr>
                                </m:dPr>
                                <m:e>
                                  <m:r>
                                    <a:rPr lang="es-ES" sz="2400" b="0" i="1" smtClean="0">
                                      <a:solidFill>
                                        <a:srgbClr val="0066A1"/>
                                      </a:solidFill>
                                      <a:latin typeface="Cambria Math" panose="02040503050406030204" pitchFamily="18" charset="0"/>
                                      <a:ea typeface="+mn-ea"/>
                                    </a:rPr>
                                    <m:t>1−</m:t>
                                  </m:r>
                                  <m:sSubSup>
                                    <m:sSubSupPr>
                                      <m:ctrlPr>
                                        <a:rPr lang="es-ES" sz="2400" i="1">
                                          <a:solidFill>
                                            <a:srgbClr val="0066A1"/>
                                          </a:solidFill>
                                          <a:latin typeface="Cambria Math" panose="02040503050406030204" pitchFamily="18" charset="0"/>
                                          <a:ea typeface="+mn-ea"/>
                                        </a:rPr>
                                      </m:ctrlPr>
                                    </m:sSubSupPr>
                                    <m:e>
                                      <m:r>
                                        <a:rPr lang="es-ES" sz="2400" i="1">
                                          <a:solidFill>
                                            <a:srgbClr val="0066A1"/>
                                          </a:solidFill>
                                          <a:latin typeface="Cambria Math" panose="02040503050406030204" pitchFamily="18" charset="0"/>
                                          <a:ea typeface="+mn-ea"/>
                                        </a:rPr>
                                        <m:t>𝑗</m:t>
                                      </m:r>
                                    </m:e>
                                    <m:sub>
                                      <m:r>
                                        <a:rPr lang="es-ES" sz="2400" i="1">
                                          <a:solidFill>
                                            <a:srgbClr val="0066A1"/>
                                          </a:solidFill>
                                          <a:latin typeface="Cambria Math" panose="02040503050406030204" pitchFamily="18" charset="0"/>
                                          <a:ea typeface="+mn-ea"/>
                                        </a:rPr>
                                        <m:t>𝑚𝑎𝑥</m:t>
                                      </m:r>
                                    </m:sub>
                                    <m:sup>
                                      <m:r>
                                        <a:rPr lang="es-ES" sz="2400" b="0" i="1" smtClean="0">
                                          <a:solidFill>
                                            <a:srgbClr val="0066A1"/>
                                          </a:solidFill>
                                          <a:latin typeface="Cambria Math" panose="02040503050406030204" pitchFamily="18" charset="0"/>
                                          <a:ea typeface="+mn-ea"/>
                                        </a:rPr>
                                        <m:t>𝑚</m:t>
                                      </m:r>
                                    </m:sup>
                                  </m:sSubSup>
                                  <m:d>
                                    <m:dPr>
                                      <m:ctrlPr>
                                        <a:rPr lang="es-ES" sz="2400" i="1">
                                          <a:solidFill>
                                            <a:srgbClr val="0066A1"/>
                                          </a:solidFill>
                                          <a:latin typeface="Cambria Math" panose="02040503050406030204" pitchFamily="18" charset="0"/>
                                          <a:ea typeface="+mn-ea"/>
                                        </a:rPr>
                                      </m:ctrlPr>
                                    </m:dPr>
                                    <m:e>
                                      <m:r>
                                        <a:rPr lang="es-ES" sz="2400" b="1" i="1">
                                          <a:solidFill>
                                            <a:srgbClr val="0066A1"/>
                                          </a:solidFill>
                                          <a:latin typeface="Cambria Math" panose="02040503050406030204" pitchFamily="18" charset="0"/>
                                          <a:ea typeface="+mn-ea"/>
                                        </a:rPr>
                                        <m:t>𝜶</m:t>
                                      </m:r>
                                    </m:e>
                                  </m:d>
                                </m:e>
                              </m:d>
                            </m:e>
                            <m:sup>
                              <m:r>
                                <a:rPr lang="es-ES" sz="2400" i="1">
                                  <a:solidFill>
                                    <a:srgbClr val="0066A1"/>
                                  </a:solidFill>
                                  <a:latin typeface="Cambria Math" panose="02040503050406030204" pitchFamily="18" charset="0"/>
                                  <a:ea typeface="+mn-ea"/>
                                </a:rPr>
                                <m:t>2</m:t>
                              </m:r>
                            </m:sup>
                          </m:sSup>
                        </m:e>
                      </m:nary>
                    </m:oMath>
                  </m:oMathPara>
                </a14:m>
                <a:endParaRPr lang="es-ES" sz="2400" dirty="0">
                  <a:solidFill>
                    <a:prstClr val="black"/>
                  </a:solidFill>
                  <a:latin typeface="Calibri" panose="020F0502020204030204"/>
                  <a:ea typeface="+mn-ea"/>
                </a:endParaRPr>
              </a:p>
            </p:txBody>
          </p:sp>
        </mc:Choice>
        <mc:Fallback xmlns="">
          <p:sp>
            <p:nvSpPr>
              <p:cNvPr id="21" name="CuadroTexto 20">
                <a:extLst>
                  <a:ext uri="{FF2B5EF4-FFF2-40B4-BE49-F238E27FC236}">
                    <a16:creationId xmlns:a16="http://schemas.microsoft.com/office/drawing/2014/main" id="{3DA2741C-550D-EB59-B22D-212D6C24A684}"/>
                  </a:ext>
                </a:extLst>
              </p:cNvPr>
              <p:cNvSpPr txBox="1">
                <a:spLocks noRot="1" noChangeAspect="1" noMove="1" noResize="1" noEditPoints="1" noAdjustHandles="1" noChangeArrowheads="1" noChangeShapeType="1" noTextEdit="1"/>
              </p:cNvSpPr>
              <p:nvPr/>
            </p:nvSpPr>
            <p:spPr>
              <a:xfrm>
                <a:off x="4215888" y="6685966"/>
                <a:ext cx="6710885" cy="89620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208FC225-5C1A-AF5F-8C60-33431FB4AE90}"/>
                  </a:ext>
                </a:extLst>
              </p:cNvPr>
              <p:cNvSpPr txBox="1"/>
              <p:nvPr/>
            </p:nvSpPr>
            <p:spPr>
              <a:xfrm>
                <a:off x="7781718" y="8236897"/>
                <a:ext cx="2282840" cy="369332"/>
              </a:xfrm>
              <a:prstGeom prst="rect">
                <a:avLst/>
              </a:prstGeom>
              <a:noFill/>
            </p:spPr>
            <p:txBody>
              <a:bodyPr wrap="square" lIns="0" tIns="0" rIns="0" bIns="0" rtlCol="0">
                <a:spAutoFit/>
              </a:bodyPr>
              <a:lstStyle/>
              <a:p>
                <a:pPr defTabSz="685800" eaLnBrk="1" fontAlgn="auto" hangingPunct="1">
                  <a:spcBef>
                    <a:spcPts val="0"/>
                  </a:spcBef>
                  <a:spcAft>
                    <a:spcPts val="0"/>
                  </a:spcAft>
                  <a:buClrTx/>
                  <a:buSzTx/>
                </a:pPr>
                <a14:m>
                  <m:oMathPara xmlns:m="http://schemas.openxmlformats.org/officeDocument/2006/math">
                    <m:oMathParaPr>
                      <m:jc m:val="centerGroup"/>
                    </m:oMathParaPr>
                    <m:oMath xmlns:m="http://schemas.openxmlformats.org/officeDocument/2006/math">
                      <m:r>
                        <a:rPr lang="es-ES" sz="2400" i="1">
                          <a:solidFill>
                            <a:prstClr val="black"/>
                          </a:solidFill>
                          <a:latin typeface="Cambria Math" panose="02040503050406030204" pitchFamily="18" charset="0"/>
                          <a:ea typeface="+mn-ea"/>
                        </a:rPr>
                        <m:t>𝑃</m:t>
                      </m:r>
                      <m:d>
                        <m:dPr>
                          <m:ctrlPr>
                            <a:rPr lang="es-ES" sz="2400" i="1">
                              <a:solidFill>
                                <a:prstClr val="black"/>
                              </a:solidFill>
                              <a:latin typeface="Cambria Math" panose="02040503050406030204" pitchFamily="18" charset="0"/>
                              <a:ea typeface="+mn-ea"/>
                            </a:rPr>
                          </m:ctrlPr>
                        </m:dPr>
                        <m:e>
                          <m:r>
                            <a:rPr lang="es-ES" sz="2400" b="1" i="1">
                              <a:solidFill>
                                <a:prstClr val="black"/>
                              </a:solidFill>
                              <a:latin typeface="Cambria Math" panose="02040503050406030204" pitchFamily="18" charset="0"/>
                              <a:ea typeface="+mn-ea"/>
                            </a:rPr>
                            <m:t>𝜶</m:t>
                          </m:r>
                        </m:e>
                      </m:d>
                      <m:r>
                        <a:rPr lang="es-ES" sz="2400" i="1">
                          <a:solidFill>
                            <a:prstClr val="black"/>
                          </a:solidFill>
                          <a:latin typeface="Cambria Math" panose="02040503050406030204" pitchFamily="18" charset="0"/>
                          <a:ea typeface="+mn-ea"/>
                        </a:rPr>
                        <m:t>=</m:t>
                      </m:r>
                      <m:sSup>
                        <m:sSupPr>
                          <m:ctrlPr>
                            <a:rPr lang="es-ES" sz="2400" i="1">
                              <a:solidFill>
                                <a:prstClr val="black"/>
                              </a:solidFill>
                              <a:latin typeface="Cambria Math" panose="02040503050406030204" pitchFamily="18" charset="0"/>
                              <a:ea typeface="+mn-ea"/>
                            </a:rPr>
                          </m:ctrlPr>
                        </m:sSupPr>
                        <m:e>
                          <m:r>
                            <a:rPr lang="es-ES" sz="2400" b="1" i="1">
                              <a:solidFill>
                                <a:prstClr val="black"/>
                              </a:solidFill>
                              <a:latin typeface="Cambria Math" panose="02040503050406030204" pitchFamily="18" charset="0"/>
                              <a:ea typeface="+mn-ea"/>
                            </a:rPr>
                            <m:t>𝜶</m:t>
                          </m:r>
                        </m:e>
                        <m:sup>
                          <m:r>
                            <a:rPr lang="es-ES" sz="2400" i="1">
                              <a:solidFill>
                                <a:prstClr val="black"/>
                              </a:solidFill>
                              <a:latin typeface="Cambria Math" panose="02040503050406030204" pitchFamily="18" charset="0"/>
                              <a:ea typeface="+mn-ea"/>
                            </a:rPr>
                            <m:t>𝑇</m:t>
                          </m:r>
                        </m:sup>
                      </m:sSup>
                      <m:sSub>
                        <m:sSubPr>
                          <m:ctrlPr>
                            <a:rPr lang="es-ES" sz="2400" i="1">
                              <a:solidFill>
                                <a:prstClr val="black"/>
                              </a:solidFill>
                              <a:latin typeface="Cambria Math" panose="02040503050406030204" pitchFamily="18" charset="0"/>
                              <a:ea typeface="+mn-ea"/>
                            </a:rPr>
                          </m:ctrlPr>
                        </m:sSubPr>
                        <m:e>
                          <m:r>
                            <a:rPr lang="es-ES" sz="2400" i="1">
                              <a:solidFill>
                                <a:prstClr val="black"/>
                              </a:solidFill>
                              <a:latin typeface="Cambria Math" panose="02040503050406030204" pitchFamily="18" charset="0"/>
                              <a:ea typeface="+mn-ea"/>
                            </a:rPr>
                            <m:t>𝑍</m:t>
                          </m:r>
                        </m:e>
                        <m:sub>
                          <m:r>
                            <a:rPr lang="es-ES" sz="2400" i="1">
                              <a:solidFill>
                                <a:prstClr val="black"/>
                              </a:solidFill>
                              <a:latin typeface="Cambria Math" panose="02040503050406030204" pitchFamily="18" charset="0"/>
                              <a:ea typeface="+mn-ea"/>
                            </a:rPr>
                            <m:t>𝑐</m:t>
                          </m:r>
                        </m:sub>
                      </m:sSub>
                      <m:r>
                        <a:rPr lang="es-ES" sz="2400" b="1" i="1">
                          <a:solidFill>
                            <a:prstClr val="black"/>
                          </a:solidFill>
                          <a:latin typeface="Cambria Math" panose="02040503050406030204" pitchFamily="18" charset="0"/>
                          <a:ea typeface="+mn-ea"/>
                        </a:rPr>
                        <m:t>𝜶</m:t>
                      </m:r>
                    </m:oMath>
                  </m:oMathPara>
                </a14:m>
                <a:endParaRPr lang="es-ES" sz="2400" b="1" dirty="0">
                  <a:solidFill>
                    <a:prstClr val="black"/>
                  </a:solidFill>
                  <a:latin typeface="Calibri" panose="020F0502020204030204"/>
                  <a:ea typeface="+mn-ea"/>
                </a:endParaRPr>
              </a:p>
            </p:txBody>
          </p:sp>
        </mc:Choice>
        <mc:Fallback xmlns="">
          <p:sp>
            <p:nvSpPr>
              <p:cNvPr id="22" name="CuadroTexto 21">
                <a:extLst>
                  <a:ext uri="{FF2B5EF4-FFF2-40B4-BE49-F238E27FC236}">
                    <a16:creationId xmlns:a16="http://schemas.microsoft.com/office/drawing/2014/main" id="{208FC225-5C1A-AF5F-8C60-33431FB4AE90}"/>
                  </a:ext>
                </a:extLst>
              </p:cNvPr>
              <p:cNvSpPr txBox="1">
                <a:spLocks noRot="1" noChangeAspect="1" noMove="1" noResize="1" noEditPoints="1" noAdjustHandles="1" noChangeArrowheads="1" noChangeShapeType="1" noTextEdit="1"/>
              </p:cNvSpPr>
              <p:nvPr/>
            </p:nvSpPr>
            <p:spPr>
              <a:xfrm>
                <a:off x="7781718" y="8236897"/>
                <a:ext cx="2282840" cy="369332"/>
              </a:xfrm>
              <a:prstGeom prst="rect">
                <a:avLst/>
              </a:prstGeom>
              <a:blipFill>
                <a:blip r:embed="rId6"/>
                <a:stretch>
                  <a:fillRect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D63F6A2C-D798-9452-A11D-B8167EF83D21}"/>
                  </a:ext>
                </a:extLst>
              </p:cNvPr>
              <p:cNvSpPr txBox="1"/>
              <p:nvPr/>
            </p:nvSpPr>
            <p:spPr>
              <a:xfrm>
                <a:off x="12269556" y="6949403"/>
                <a:ext cx="3268601" cy="369332"/>
              </a:xfrm>
              <a:prstGeom prst="rect">
                <a:avLst/>
              </a:prstGeom>
              <a:noFill/>
            </p:spPr>
            <p:txBody>
              <a:bodyPr wrap="square" lIns="0" tIns="0" rIns="0" bIns="0" rtlCol="0">
                <a:spAutoFit/>
              </a:bodyPr>
              <a:lstStyle/>
              <a:p>
                <a:pPr defTabSz="685800" eaLnBrk="1" fontAlgn="auto" hangingPunct="1">
                  <a:spcBef>
                    <a:spcPts val="0"/>
                  </a:spcBef>
                  <a:spcAft>
                    <a:spcPts val="0"/>
                  </a:spcAft>
                  <a:buClrTx/>
                  <a:buSzTx/>
                </a:pPr>
                <a14:m>
                  <m:oMathPara xmlns:m="http://schemas.openxmlformats.org/officeDocument/2006/math">
                    <m:oMathParaPr>
                      <m:jc m:val="centerGroup"/>
                    </m:oMathParaPr>
                    <m:oMath xmlns:m="http://schemas.openxmlformats.org/officeDocument/2006/math">
                      <m:sSub>
                        <m:sSubPr>
                          <m:ctrlPr>
                            <a:rPr lang="es-ES" sz="2400" i="1">
                              <a:solidFill>
                                <a:prstClr val="black"/>
                              </a:solidFill>
                              <a:latin typeface="Cambria Math" panose="02040503050406030204" pitchFamily="18" charset="0"/>
                              <a:ea typeface="+mn-ea"/>
                            </a:rPr>
                          </m:ctrlPr>
                        </m:sSubPr>
                        <m:e>
                          <m:r>
                            <a:rPr lang="es-ES" sz="2400" i="1">
                              <a:solidFill>
                                <a:prstClr val="black"/>
                              </a:solidFill>
                              <a:latin typeface="Cambria Math" panose="02040503050406030204" pitchFamily="18" charset="0"/>
                              <a:ea typeface="+mn-ea"/>
                            </a:rPr>
                            <m:t>𝐹</m:t>
                          </m:r>
                        </m:e>
                        <m:sub>
                          <m:r>
                            <a:rPr lang="es-ES" sz="2400" i="1">
                              <a:solidFill>
                                <a:prstClr val="black"/>
                              </a:solidFill>
                              <a:latin typeface="Cambria Math" panose="02040503050406030204" pitchFamily="18" charset="0"/>
                              <a:ea typeface="+mn-ea"/>
                            </a:rPr>
                            <m:t>𝑐</m:t>
                          </m:r>
                        </m:sub>
                      </m:sSub>
                      <m:d>
                        <m:dPr>
                          <m:ctrlPr>
                            <a:rPr lang="es-ES" sz="2400" i="1">
                              <a:solidFill>
                                <a:prstClr val="black"/>
                              </a:solidFill>
                              <a:latin typeface="Cambria Math" panose="02040503050406030204" pitchFamily="18" charset="0"/>
                              <a:ea typeface="+mn-ea"/>
                            </a:rPr>
                          </m:ctrlPr>
                        </m:dPr>
                        <m:e>
                          <m:r>
                            <a:rPr lang="es-ES" sz="2400" b="1" i="1">
                              <a:solidFill>
                                <a:prstClr val="black"/>
                              </a:solidFill>
                              <a:latin typeface="Cambria Math" panose="02040503050406030204" pitchFamily="18" charset="0"/>
                              <a:ea typeface="+mn-ea"/>
                            </a:rPr>
                            <m:t>𝜶</m:t>
                          </m:r>
                        </m:e>
                      </m:d>
                      <m:r>
                        <a:rPr lang="es-ES" sz="2400" i="1">
                          <a:solidFill>
                            <a:prstClr val="black"/>
                          </a:solidFill>
                          <a:latin typeface="Cambria Math" panose="02040503050406030204" pitchFamily="18" charset="0"/>
                          <a:ea typeface="+mn-ea"/>
                        </a:rPr>
                        <m:t>=</m:t>
                      </m:r>
                      <m:sSub>
                        <m:sSubPr>
                          <m:ctrlPr>
                            <a:rPr lang="es-ES" sz="2400" i="1">
                              <a:solidFill>
                                <a:prstClr val="black"/>
                              </a:solidFill>
                              <a:latin typeface="Cambria Math" panose="02040503050406030204" pitchFamily="18" charset="0"/>
                              <a:ea typeface="+mn-ea"/>
                            </a:rPr>
                          </m:ctrlPr>
                        </m:sSubPr>
                        <m:e>
                          <m:r>
                            <a:rPr lang="es-ES" sz="2400" i="1">
                              <a:solidFill>
                                <a:prstClr val="black"/>
                              </a:solidFill>
                              <a:latin typeface="Cambria Math" panose="02040503050406030204" pitchFamily="18" charset="0"/>
                              <a:ea typeface="+mn-ea"/>
                            </a:rPr>
                            <m:t>𝐹</m:t>
                          </m:r>
                        </m:e>
                        <m:sub>
                          <m:r>
                            <a:rPr lang="es-ES" sz="2400" i="1">
                              <a:solidFill>
                                <a:prstClr val="black"/>
                              </a:solidFill>
                              <a:latin typeface="Cambria Math" panose="02040503050406030204" pitchFamily="18" charset="0"/>
                              <a:ea typeface="+mn-ea"/>
                            </a:rPr>
                            <m:t>𝑚𝑎𝑥</m:t>
                          </m:r>
                        </m:sub>
                      </m:sSub>
                      <m:r>
                        <a:rPr lang="es-ES" sz="2400" i="1">
                          <a:solidFill>
                            <a:prstClr val="black"/>
                          </a:solidFill>
                          <a:latin typeface="Cambria Math" panose="02040503050406030204" pitchFamily="18" charset="0"/>
                          <a:ea typeface="+mn-ea"/>
                        </a:rPr>
                        <m:t>−</m:t>
                      </m:r>
                      <m:r>
                        <a:rPr lang="es-ES" sz="2400" i="1">
                          <a:solidFill>
                            <a:prstClr val="black"/>
                          </a:solidFill>
                          <a:latin typeface="Cambria Math" panose="02040503050406030204" pitchFamily="18" charset="0"/>
                          <a:ea typeface="+mn-ea"/>
                        </a:rPr>
                        <m:t>𝐹</m:t>
                      </m:r>
                      <m:d>
                        <m:dPr>
                          <m:ctrlPr>
                            <a:rPr lang="es-ES" sz="2400" i="1">
                              <a:solidFill>
                                <a:prstClr val="black"/>
                              </a:solidFill>
                              <a:latin typeface="Cambria Math" panose="02040503050406030204" pitchFamily="18" charset="0"/>
                              <a:ea typeface="+mn-ea"/>
                            </a:rPr>
                          </m:ctrlPr>
                        </m:dPr>
                        <m:e>
                          <m:r>
                            <a:rPr lang="es-ES" sz="2400" b="1" i="1">
                              <a:solidFill>
                                <a:prstClr val="black"/>
                              </a:solidFill>
                              <a:latin typeface="Cambria Math" panose="02040503050406030204" pitchFamily="18" charset="0"/>
                              <a:ea typeface="+mn-ea"/>
                            </a:rPr>
                            <m:t>𝜶</m:t>
                          </m:r>
                        </m:e>
                      </m:d>
                    </m:oMath>
                  </m:oMathPara>
                </a14:m>
                <a:endParaRPr lang="es-ES" sz="2400" dirty="0">
                  <a:solidFill>
                    <a:prstClr val="black"/>
                  </a:solidFill>
                  <a:latin typeface="Calibri" panose="020F0502020204030204"/>
                  <a:ea typeface="+mn-ea"/>
                </a:endParaRPr>
              </a:p>
            </p:txBody>
          </p:sp>
        </mc:Choice>
        <mc:Fallback xmlns="">
          <p:sp>
            <p:nvSpPr>
              <p:cNvPr id="23" name="CuadroTexto 22">
                <a:extLst>
                  <a:ext uri="{FF2B5EF4-FFF2-40B4-BE49-F238E27FC236}">
                    <a16:creationId xmlns:a16="http://schemas.microsoft.com/office/drawing/2014/main" id="{D63F6A2C-D798-9452-A11D-B8167EF83D21}"/>
                  </a:ext>
                </a:extLst>
              </p:cNvPr>
              <p:cNvSpPr txBox="1">
                <a:spLocks noRot="1" noChangeAspect="1" noMove="1" noResize="1" noEditPoints="1" noAdjustHandles="1" noChangeArrowheads="1" noChangeShapeType="1" noTextEdit="1"/>
              </p:cNvSpPr>
              <p:nvPr/>
            </p:nvSpPr>
            <p:spPr>
              <a:xfrm>
                <a:off x="12269556" y="6949403"/>
                <a:ext cx="3268601" cy="369332"/>
              </a:xfrm>
              <a:prstGeom prst="rect">
                <a:avLst/>
              </a:prstGeom>
              <a:blipFill>
                <a:blip r:embed="rId7"/>
                <a:stretch>
                  <a:fillRect b="-8197"/>
                </a:stretch>
              </a:blipFill>
            </p:spPr>
            <p:txBody>
              <a:bodyPr/>
              <a:lstStyle/>
              <a:p>
                <a:r>
                  <a:rPr lang="es-ES">
                    <a:noFill/>
                  </a:rPr>
                  <a:t> </a:t>
                </a:r>
              </a:p>
            </p:txBody>
          </p:sp>
        </mc:Fallback>
      </mc:AlternateContent>
      <p:sp>
        <p:nvSpPr>
          <p:cNvPr id="14" name="Marcador de número de diapositiva 10">
            <a:extLst>
              <a:ext uri="{FF2B5EF4-FFF2-40B4-BE49-F238E27FC236}">
                <a16:creationId xmlns:a16="http://schemas.microsoft.com/office/drawing/2014/main" id="{333D711D-7E0E-9597-E749-B5C50448C0CB}"/>
              </a:ext>
            </a:extLst>
          </p:cNvPr>
          <p:cNvSpPr>
            <a:spLocks noGrp="1"/>
          </p:cNvSpPr>
          <p:nvPr>
            <p:ph type="sldNum" sz="quarter" idx="12"/>
          </p:nvPr>
        </p:nvSpPr>
        <p:spPr>
          <a:xfrm>
            <a:off x="16193589" y="9921875"/>
            <a:ext cx="2133600" cy="365125"/>
          </a:xfrm>
        </p:spPr>
        <p:txBody>
          <a:bodyPr/>
          <a:lstStyle/>
          <a:p>
            <a:fld id="{D2E00D46-D6CA-4169-B17E-E79643882BDF}" type="slidenum">
              <a:rPr lang="en-US" b="1" smtClean="0">
                <a:solidFill>
                  <a:schemeClr val="tx2"/>
                </a:solidFill>
              </a:rPr>
              <a:pPr/>
              <a:t>9</a:t>
            </a:fld>
            <a:r>
              <a:rPr lang="en-US" b="1" dirty="0">
                <a:solidFill>
                  <a:schemeClr val="tx2"/>
                </a:solidFill>
              </a:rPr>
              <a:t>/15</a:t>
            </a:r>
          </a:p>
        </p:txBody>
      </p:sp>
      <p:pic>
        <p:nvPicPr>
          <p:cNvPr id="2" name="Imagen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38263" y="2324100"/>
            <a:ext cx="13468317" cy="37767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2387</Words>
  <Application>Microsoft Office PowerPoint</Application>
  <PresentationFormat>Personalizado</PresentationFormat>
  <Paragraphs>158</Paragraphs>
  <Slides>15</Slides>
  <Notes>15</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15</vt:i4>
      </vt:variant>
    </vt:vector>
  </HeadingPairs>
  <TitlesOfParts>
    <vt:vector size="25" baseType="lpstr">
      <vt:lpstr>Cambria Math</vt:lpstr>
      <vt:lpstr>Trebuchet MS Bold</vt:lpstr>
      <vt:lpstr>Calibri</vt:lpstr>
      <vt:lpstr>Times New Roman</vt:lpstr>
      <vt:lpstr>Arial Bold</vt:lpstr>
      <vt:lpstr>Arial Bold Italics</vt:lpstr>
      <vt:lpstr>Arial Italics</vt:lpstr>
      <vt:lpstr>Arial</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Humies-GECCO2025-DGSetal-vD.pptx (Presentación)</dc:title>
  <dc:creator>usuario</dc:creator>
  <cp:lastModifiedBy>usuario</cp:lastModifiedBy>
  <cp:revision>131</cp:revision>
  <cp:lastPrinted>2025-06-27T11:59:57Z</cp:lastPrinted>
  <dcterms:created xsi:type="dcterms:W3CDTF">2006-08-16T00:00:00Z</dcterms:created>
  <dcterms:modified xsi:type="dcterms:W3CDTF">2025-06-27T12:02:09Z</dcterms:modified>
  <dc:identifier>DAGrGa6NxD4</dc:identifier>
</cp:coreProperties>
</file>