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6" r:id="rId2"/>
    <p:sldId id="267" r:id="rId3"/>
    <p:sldId id="273" r:id="rId4"/>
    <p:sldId id="316" r:id="rId5"/>
    <p:sldId id="317" r:id="rId6"/>
    <p:sldId id="318" r:id="rId7"/>
    <p:sldId id="321" r:id="rId8"/>
    <p:sldId id="283" r:id="rId9"/>
    <p:sldId id="270" r:id="rId10"/>
    <p:sldId id="284" r:id="rId11"/>
    <p:sldId id="320" r:id="rId12"/>
    <p:sldId id="319" r:id="rId13"/>
    <p:sldId id="272" r:id="rId14"/>
    <p:sldId id="297" r:id="rId15"/>
    <p:sldId id="298" r:id="rId16"/>
    <p:sldId id="299" r:id="rId17"/>
    <p:sldId id="271" r:id="rId18"/>
    <p:sldId id="306" r:id="rId19"/>
    <p:sldId id="263" r:id="rId20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2" autoAdjust="0"/>
    <p:restoredTop sz="79906" autoAdjust="0"/>
  </p:normalViewPr>
  <p:slideViewPr>
    <p:cSldViewPr snapToGrid="0">
      <p:cViewPr varScale="1">
        <p:scale>
          <a:sx n="66" d="100"/>
          <a:sy n="66" d="100"/>
        </p:scale>
        <p:origin x="1171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24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A9CE2D-3E64-7959-71B7-ACE512559A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C4D1C7-FE66-2AFF-E76E-6DA6B12AA4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E262B-89F9-4959-A489-1E6B76C4207B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A6136E-3FD9-52E1-4FE0-726E2A6ACF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49073-1066-1C79-1C7C-7802307EDF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1D982-44B7-4D76-B2AF-4327A1114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79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95D09-DF6D-4739-A089-233D2598F8E3}" type="datetimeFigureOut">
              <a:rPr lang="en-NL" smtClean="0"/>
              <a:t>06/21/2024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B473A-4D2B-4499-9385-87C6AD705BB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34019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Ship encountered a problem in heavy weather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B473A-4D2B-4499-9385-87C6AD705BBD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94602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the convergence plot and the pareto frontier. Again we see that IOC-SAMO-COBRA performs better than SA-NSGA-II. All solutions dominate the SA-NSGA-II results and more solutions are found among the Pareto frontier.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B473A-4D2B-4499-9385-87C6AD705BBD}" type="slidenum">
              <a:rPr lang="en-NL" smtClean="0"/>
              <a:t>15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77269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Two results highlighted from the two extremes of the pareto frontier. One collision might sink the first ship because penetration of the hull will lead to a leak towards the cargo hold. </a:t>
            </a:r>
          </a:p>
          <a:p>
            <a:r>
              <a:rPr lang="en-GB" dirty="0"/>
              <a:t>The second ship is much safer due to the larger pumproom. However the cargo hold is smaller.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B473A-4D2B-4499-9385-87C6AD705BBD}" type="slidenum">
              <a:rPr lang="en-NL" smtClean="0"/>
              <a:t>16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42252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After losing cargo and part of the crane the ship nearly sank because the cargo hold was making water.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B473A-4D2B-4499-9385-87C6AD705BBD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11237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Cross section of a ship. Centre line and top view.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B473A-4D2B-4499-9385-87C6AD705BBD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5488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Bulkhead positions is to be determined. Again a top view and a side view. Every bulkhead has 3 parameters, the </a:t>
            </a:r>
            <a:r>
              <a:rPr lang="en-GB" dirty="0" err="1"/>
              <a:t>x,y,and</a:t>
            </a:r>
            <a:r>
              <a:rPr lang="en-GB" dirty="0"/>
              <a:t> z direction.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B473A-4D2B-4499-9385-87C6AD705BBD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63298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Formally this problem can be formulated as follows.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B473A-4D2B-4499-9385-87C6AD705BBD}" type="slidenum">
              <a:rPr lang="en-NL" smtClean="0"/>
              <a:t>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77824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problems can be solved with </a:t>
            </a:r>
            <a:r>
              <a:rPr lang="en-GB" dirty="0" err="1"/>
              <a:t>optimiztaion</a:t>
            </a:r>
            <a:r>
              <a:rPr lang="en-GB" dirty="0"/>
              <a:t> algorithms. This is the algorithm that I proposed to solve this. It exploits inexpensive functions directly when searching for promising solutions on the surrogates.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B473A-4D2B-4499-9385-87C6AD705BBD}" type="slidenum">
              <a:rPr lang="en-NL" smtClean="0"/>
              <a:t>10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38071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Selecting of solutions is based on the new acquisition function that optimizes the hypervolume of a set of solutions simultaneously. This allows that multiple solutions are proposed per iteration so that evaluation software can be run in parallel.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B473A-4D2B-4499-9385-87C6AD705BBD}" type="slidenum">
              <a:rPr lang="en-NL" smtClean="0"/>
              <a:t>11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41377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algorithm proved to be very efficient on an academic test suite. As can be seen in the Empirical Cumulative Distribution function plot.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B473A-4D2B-4499-9385-87C6AD705BBD}" type="slidenum">
              <a:rPr lang="en-NL" smtClean="0"/>
              <a:t>12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29108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had 17 parameters, 2 objectives, 1 expensive, one inexpensive, (maximize cargo volume, and maximize damage stability criteria), 4 constraints, 3 inexpensive, and 1 expensive. Damage stability should comply with rules and regulations, volumes of fuel tanks should be large enough to be able to sail x amount of days, and the pumproom should be large enough to be able to pump out potential water that enters the cargo hold.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B473A-4D2B-4499-9385-87C6AD705BBD}" type="slidenum">
              <a:rPr lang="en-NL" smtClean="0"/>
              <a:t>14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88485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ark&#10;&#10;Description automatically generated">
            <a:extLst>
              <a:ext uri="{FF2B5EF4-FFF2-40B4-BE49-F238E27FC236}">
                <a16:creationId xmlns:a16="http://schemas.microsoft.com/office/drawing/2014/main" id="{1B278FBE-1C1F-B319-60BC-4918B94734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" y="0"/>
            <a:ext cx="12193268" cy="61097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5711A0-9530-3844-E271-DC0795A27F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8" b="12388"/>
          <a:stretch/>
        </p:blipFill>
        <p:spPr>
          <a:xfrm>
            <a:off x="0" y="0"/>
            <a:ext cx="12192000" cy="61097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3CA267-C025-1AC9-2708-0DEBBF9FFE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327" y="1958275"/>
            <a:ext cx="9144000" cy="642843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4275FB-4713-7A6B-606C-5DE803E3D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2601119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en-N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4CC4F3-EEED-E1E9-BAB5-3F7DE5B034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5804916"/>
            <a:ext cx="12192000" cy="304800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0A0101E6-6AEB-5E59-64F6-BEAD48559A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136525"/>
            <a:ext cx="1355687" cy="394382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A8DA839-B773-DD58-0ABD-473EEDB96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DE140-6F5D-4687-A143-6B31DFC46CA3}" type="datetime4">
              <a:rPr lang="en-US" smtClean="0"/>
              <a:t>June 21, 2024</a:t>
            </a:fld>
            <a:endParaRPr lang="en-NL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FA35A5E-8881-E98C-B339-C6A27D1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- Confidential</a:t>
            </a:r>
            <a:endParaRPr lang="en-NL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59B542F-3B05-4075-4736-543FFC8D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32174-606E-4032-AD15-0BE8F5A3D0C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975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assenger vess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ark&#10;&#10;Description automatically generated">
            <a:extLst>
              <a:ext uri="{FF2B5EF4-FFF2-40B4-BE49-F238E27FC236}">
                <a16:creationId xmlns:a16="http://schemas.microsoft.com/office/drawing/2014/main" id="{1B278FBE-1C1F-B319-60BC-4918B94734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" y="0"/>
            <a:ext cx="12193268" cy="61097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5711A0-9530-3844-E271-DC0795A27F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0716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3CA267-C025-1AC9-2708-0DEBBF9FFE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327" y="1958275"/>
            <a:ext cx="9144000" cy="642843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4275FB-4713-7A6B-606C-5DE803E3D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2601119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en-N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4CC4F3-EEED-E1E9-BAB5-3F7DE5B034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5804916"/>
            <a:ext cx="12192000" cy="304800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0A0101E6-6AEB-5E59-64F6-BEAD48559A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136525"/>
            <a:ext cx="1355687" cy="394382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FD2A3-3850-1801-57FF-3690AAB24A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4DFDF7-D29F-41B4-A6F9-851932841F8D}" type="datetime4">
              <a:rPr lang="en-US" smtClean="0"/>
              <a:t>June 21, 2024</a:t>
            </a:fld>
            <a:endParaRPr lang="en-NL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0013D6B-4FFD-467C-A447-7E8C38EAE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Presentation title - Confidential</a:t>
            </a:r>
            <a:endParaRPr lang="en-NL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527A8A-8816-87E6-9E6E-D294AEDDA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332174-606E-4032-AD15-0BE8F5A3D0C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9191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FF9E9FA7-3835-3C91-8B9F-D8913D402F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9363"/>
            <a:ext cx="12192000" cy="5286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AEE765-0EB6-DFEF-C575-E525830BC1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666750"/>
            <a:ext cx="10515600" cy="768668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F3C5E"/>
                </a:solidFill>
                <a:latin typeface="+mn-lt"/>
              </a:defRPr>
            </a:lvl1pPr>
          </a:lstStyle>
          <a:p>
            <a:r>
              <a:rPr lang="en-US" dirty="0"/>
              <a:t>Slide title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875D5-ACED-E04B-EA10-007F4C27E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531"/>
            <a:ext cx="10515600" cy="436244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C008B7-F745-0542-5563-17BFCD3FB6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3"/>
            <a:ext cx="12192000" cy="30480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4316B23-B203-FF7B-9954-97C37EDD17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1" y="136525"/>
            <a:ext cx="1366896" cy="398678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1A7BB8-9D95-BF31-C093-3027C8BEA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DBA5AE-E4B3-49BB-98F9-332C0B6F1EE0}" type="datetime4">
              <a:rPr lang="en-US" smtClean="0"/>
              <a:t>June 21, 2024</a:t>
            </a:fld>
            <a:endParaRPr lang="en-NL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E58B914-ECD7-9512-0880-BBFED0BCC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- Confidential</a:t>
            </a:r>
            <a:endParaRPr lang="en-NL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3FCABF0-7C08-AA17-1634-ACB4F42CD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332174-606E-4032-AD15-0BE8F5A3D0C4}" type="slidenum">
              <a:rPr lang="en-NL" smtClean="0"/>
              <a:pPr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7521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logo to show pictur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FF9E9FA7-3835-3C91-8B9F-D8913D402F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9363"/>
            <a:ext cx="12192000" cy="5286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AEE765-0EB6-DFEF-C575-E525830BC1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666750"/>
            <a:ext cx="10515600" cy="768668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F3C5E"/>
                </a:solidFill>
                <a:latin typeface="+mn-lt"/>
              </a:defRPr>
            </a:lvl1pPr>
          </a:lstStyle>
          <a:p>
            <a:r>
              <a:rPr lang="en-US" dirty="0"/>
              <a:t>Slide title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875D5-ACED-E04B-EA10-007F4C27E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531"/>
            <a:ext cx="10515600" cy="436244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C008B7-F745-0542-5563-17BFCD3FB6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3"/>
            <a:ext cx="12192000" cy="30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BF7063-69EC-BC9B-2E8D-48182B878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7" t="-4026" r="-1425" b="-2743"/>
          <a:stretch/>
        </p:blipFill>
        <p:spPr>
          <a:xfrm>
            <a:off x="155292" y="136525"/>
            <a:ext cx="1365813" cy="41605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205EC4-E5CB-E9C6-AC58-20B006F18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85AA9C-1861-4ED8-B3BE-791114178983}" type="datetime4">
              <a:rPr lang="en-US" smtClean="0"/>
              <a:t>June 21, 2024</a:t>
            </a:fld>
            <a:endParaRPr lang="en-NL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86B814-C959-57B6-427E-AAE2351A9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- Confidential</a:t>
            </a:r>
            <a:endParaRPr lang="en-NL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CB78753-6156-28BD-B1FB-C5A8F41D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332174-606E-4032-AD15-0BE8F5A3D0C4}" type="slidenum">
              <a:rPr lang="en-NL" smtClean="0"/>
              <a:pPr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97843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A2AE1612-A29A-4114-6741-977B28D44C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9363"/>
            <a:ext cx="12192000" cy="5286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D7FFD0-2795-563A-2565-871A324B6B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3"/>
            <a:ext cx="12192000" cy="3048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A5135E0-174B-469C-C8F5-6A4CC53216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40730" y="657384"/>
            <a:ext cx="4813070" cy="52441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F4414-6DA0-94EF-2F06-AF6442DC0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49604"/>
            <a:ext cx="5181600" cy="722948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F3C5E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49D13-B7E9-1A6F-CFDD-8DF4410CC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93520"/>
            <a:ext cx="5181600" cy="440801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EA3898B-92EE-4CF4-3D2D-07A2B342BE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1" y="134460"/>
            <a:ext cx="1366896" cy="398678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A3F91C6A-8045-CDE6-0CD0-362207B37CE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A978D8-1FAE-4556-8E0C-641BDF521B87}" type="datetime4">
              <a:rPr lang="en-US" smtClean="0"/>
              <a:t>June 21, 2024</a:t>
            </a:fld>
            <a:endParaRPr lang="en-NL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DC464EB-1840-D3AE-D8C5-13762DE7EF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- Confidential</a:t>
            </a:r>
            <a:endParaRPr lang="en-NL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2875DDF-B6B6-13FA-EEB6-4F0F4C154E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332174-606E-4032-AD15-0BE8F5A3D0C4}" type="slidenum">
              <a:rPr lang="en-NL" smtClean="0"/>
              <a:pPr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6950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CDAAC440-61AF-8B49-A085-C973C8E597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9714"/>
            <a:ext cx="12192000" cy="777240"/>
          </a:xfrm>
          <a:prstGeom prst="rect">
            <a:avLst/>
          </a:prstGeom>
        </p:spPr>
      </p:pic>
      <p:pic>
        <p:nvPicPr>
          <p:cNvPr id="9" name="Picture 8" descr="A picture containing dark&#10;&#10;Description automatically generated">
            <a:extLst>
              <a:ext uri="{FF2B5EF4-FFF2-40B4-BE49-F238E27FC236}">
                <a16:creationId xmlns:a16="http://schemas.microsoft.com/office/drawing/2014/main" id="{61408D41-74D0-9C9A-2AEA-DF061EE34F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" y="-2"/>
            <a:ext cx="12193268" cy="6109716"/>
          </a:xfrm>
          <a:prstGeom prst="rect">
            <a:avLst/>
          </a:prstGeom>
        </p:spPr>
      </p:pic>
      <p:pic>
        <p:nvPicPr>
          <p:cNvPr id="10" name="Picture 9" descr="A picture containing dark&#10;&#10;Description automatically generated">
            <a:extLst>
              <a:ext uri="{FF2B5EF4-FFF2-40B4-BE49-F238E27FC236}">
                <a16:creationId xmlns:a16="http://schemas.microsoft.com/office/drawing/2014/main" id="{1B278FBE-1C1F-B319-60BC-4918B94734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" y="0"/>
            <a:ext cx="12193268" cy="61097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5711A0-9530-3844-E271-DC0795A27F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10971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64275FB-4713-7A6B-606C-5DE803E3D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327" y="3063169"/>
            <a:ext cx="9144000" cy="11600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www.c-job.com</a:t>
            </a:r>
          </a:p>
          <a:p>
            <a:r>
              <a:rPr lang="en-US" dirty="0"/>
              <a:t>info@c-job.com</a:t>
            </a:r>
          </a:p>
          <a:p>
            <a:r>
              <a:rPr lang="en-US" dirty="0"/>
              <a:t>+31 (0)88 0243 700</a:t>
            </a:r>
            <a:endParaRPr lang="en-NL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0097A1-943B-6203-E01E-414396017FC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4915"/>
            <a:ext cx="12192000" cy="304800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1141B67D-AE32-DD95-C7D3-0E10D253E1A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270" y="1402714"/>
            <a:ext cx="4912114" cy="1432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D4110A-A01D-8424-9D23-FE05B665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2A5AA4-F6B2-4F23-9363-D75969ED7D5F}" type="datetime4">
              <a:rPr lang="en-US" smtClean="0"/>
              <a:t>June 21, 2024</a:t>
            </a:fld>
            <a:endParaRPr lang="en-NL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C5D7C0E-F8C3-0579-15B1-4B626A09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- Confidential</a:t>
            </a:r>
            <a:endParaRPr lang="en-NL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189CC69-FDD3-C6FE-B023-D9F10E4FA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332174-606E-4032-AD15-0BE8F5A3D0C4}" type="slidenum">
              <a:rPr lang="en-NL" smtClean="0"/>
              <a:pPr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93257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ark&#10;&#10;Description automatically generated">
            <a:extLst>
              <a:ext uri="{FF2B5EF4-FFF2-40B4-BE49-F238E27FC236}">
                <a16:creationId xmlns:a16="http://schemas.microsoft.com/office/drawing/2014/main" id="{1B278FBE-1C1F-B319-60BC-4918B94734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" y="0"/>
            <a:ext cx="12193268" cy="6109716"/>
          </a:xfrm>
          <a:prstGeom prst="rect">
            <a:avLst/>
          </a:prstGeom>
        </p:spPr>
      </p:pic>
      <p:pic>
        <p:nvPicPr>
          <p:cNvPr id="8" name="Picture 7" descr="A picture containing footwear&#10;&#10;Description automatically generated">
            <a:extLst>
              <a:ext uri="{FF2B5EF4-FFF2-40B4-BE49-F238E27FC236}">
                <a16:creationId xmlns:a16="http://schemas.microsoft.com/office/drawing/2014/main" id="{1E5711A0-9530-3844-E271-DC0795A27F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1097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3CA267-C025-1AC9-2708-0DEBBF9FFE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327" y="1958275"/>
            <a:ext cx="9144000" cy="642843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4275FB-4713-7A6B-606C-5DE803E3D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2601119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en-N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4CC4F3-EEED-E1E9-BAB5-3F7DE5B034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5804916"/>
            <a:ext cx="12192000" cy="304800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0A0101E6-6AEB-5E59-64F6-BEAD48559A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136525"/>
            <a:ext cx="1355687" cy="394382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29DADA5-7708-A13B-7FD1-46775895D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89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AEAD63E-521F-463B-AA85-8E9297C1A20B}" type="datetime4">
              <a:rPr lang="en-US" smtClean="0"/>
              <a:t>June 21, 2024</a:t>
            </a:fld>
            <a:endParaRPr lang="en-NL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2070C02-98DD-1EE5-4A41-BDCA933E0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76550" y="6356350"/>
            <a:ext cx="6438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- Confidential</a:t>
            </a:r>
            <a:endParaRPr lang="en-NL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1EBCFAF-1223-ED36-B943-486096F6E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5150" y="6356350"/>
            <a:ext cx="189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E332174-606E-4032-AD15-0BE8F5A3D0C4}" type="slidenum">
              <a:rPr lang="en-NL" smtClean="0"/>
              <a:pPr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3151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ns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ark&#10;&#10;Description automatically generated">
            <a:extLst>
              <a:ext uri="{FF2B5EF4-FFF2-40B4-BE49-F238E27FC236}">
                <a16:creationId xmlns:a16="http://schemas.microsoft.com/office/drawing/2014/main" id="{1B278FBE-1C1F-B319-60BC-4918B94734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" y="0"/>
            <a:ext cx="12193268" cy="61097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5711A0-9530-3844-E271-DC0795A27F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1" b="15491"/>
          <a:stretch/>
        </p:blipFill>
        <p:spPr>
          <a:xfrm>
            <a:off x="0" y="0"/>
            <a:ext cx="12192000" cy="61097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3CA267-C025-1AC9-2708-0DEBBF9FFE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327" y="1958275"/>
            <a:ext cx="9144000" cy="642843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4275FB-4713-7A6B-606C-5DE803E3D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2601119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en-N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4CC4F3-EEED-E1E9-BAB5-3F7DE5B034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5804916"/>
            <a:ext cx="12192000" cy="304800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0A0101E6-6AEB-5E59-64F6-BEAD48559A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136525"/>
            <a:ext cx="1355687" cy="394382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A97449-C092-D760-49C5-F63FD4B10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3F37-880E-45E4-A2BD-FDC874CE8749}" type="datetime4">
              <a:rPr lang="en-US" smtClean="0"/>
              <a:t>June 21, 2024</a:t>
            </a:fld>
            <a:endParaRPr lang="en-NL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810AAB1-21E3-685A-3A06-BA87944A8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- Confidential</a:t>
            </a:r>
            <a:endParaRPr lang="en-NL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FB92E37-B224-7B66-1159-10D9F3EE5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32174-606E-4032-AD15-0BE8F5A3D0C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50128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ffsh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ark&#10;&#10;Description automatically generated">
            <a:extLst>
              <a:ext uri="{FF2B5EF4-FFF2-40B4-BE49-F238E27FC236}">
                <a16:creationId xmlns:a16="http://schemas.microsoft.com/office/drawing/2014/main" id="{1B278FBE-1C1F-B319-60BC-4918B94734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" y="0"/>
            <a:ext cx="12193268" cy="61097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5711A0-9530-3844-E271-DC0795A27F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4" b="12194"/>
          <a:stretch/>
        </p:blipFill>
        <p:spPr>
          <a:xfrm>
            <a:off x="-1342" y="0"/>
            <a:ext cx="12193342" cy="61097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3CA267-C025-1AC9-2708-0DEBBF9FFE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327" y="1958275"/>
            <a:ext cx="9144000" cy="642843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4275FB-4713-7A6B-606C-5DE803E3D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2601119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en-N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4CC4F3-EEED-E1E9-BAB5-3F7DE5B034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5804916"/>
            <a:ext cx="12192000" cy="304800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0A0101E6-6AEB-5E59-64F6-BEAD48559A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136525"/>
            <a:ext cx="1355687" cy="394382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1D9C3C-EDC9-EBA1-B684-F944454DC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345C-51A5-4447-951F-6978B60358AE}" type="datetime4">
              <a:rPr lang="en-US" smtClean="0"/>
              <a:t>June 21, 2024</a:t>
            </a:fld>
            <a:endParaRPr lang="en-NL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583CADE-C313-58D1-2D05-EDADE5AEC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- Confidential</a:t>
            </a:r>
            <a:endParaRPr lang="en-NL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384C7BB-8810-2D12-0CD2-4A91E2FF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32174-606E-4032-AD15-0BE8F5A3D0C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10592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dredg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ark&#10;&#10;Description automatically generated">
            <a:extLst>
              <a:ext uri="{FF2B5EF4-FFF2-40B4-BE49-F238E27FC236}">
                <a16:creationId xmlns:a16="http://schemas.microsoft.com/office/drawing/2014/main" id="{1B278FBE-1C1F-B319-60BC-4918B94734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" y="0"/>
            <a:ext cx="12193268" cy="61097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5711A0-9530-3844-E271-DC0795A27F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0716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3CA267-C025-1AC9-2708-0DEBBF9FFE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327" y="1958275"/>
            <a:ext cx="9144000" cy="642843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4275FB-4713-7A6B-606C-5DE803E3D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2601119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en-N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4CC4F3-EEED-E1E9-BAB5-3F7DE5B034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5804916"/>
            <a:ext cx="12192000" cy="304800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0A0101E6-6AEB-5E59-64F6-BEAD48559A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136525"/>
            <a:ext cx="1355687" cy="394382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0507BC-4222-648E-8F16-420FE12E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68386-E5EB-4661-B298-45DF6686D84B}" type="datetime4">
              <a:rPr lang="en-US" smtClean="0"/>
              <a:t>June 21, 2024</a:t>
            </a:fld>
            <a:endParaRPr lang="en-NL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534A133-9107-6483-B289-913698382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- Confidential</a:t>
            </a:r>
            <a:endParaRPr lang="en-NL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3E9E133-AA39-A640-91F3-580730F89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32174-606E-4032-AD15-0BE8F5A3D0C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47811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A5D250-67F0-9D48-4091-DE8F9AD4F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DFBB4-9AD3-2717-7820-91212429D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952CC-BA81-7372-1EC0-10C137A14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89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AEAD63E-521F-463B-AA85-8E9297C1A20B}" type="datetime4">
              <a:rPr lang="en-US" smtClean="0"/>
              <a:t>June 21, 2024</a:t>
            </a:fld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60299-4CC3-EE97-1B97-4F7A601C77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76550" y="6356350"/>
            <a:ext cx="6438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- Confidential</a:t>
            </a: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56541-4E58-1DA1-F000-29B15C9D4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5150" y="6356350"/>
            <a:ext cx="189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E332174-606E-4032-AD15-0BE8F5A3D0C4}" type="slidenum">
              <a:rPr lang="en-NL" smtClean="0"/>
              <a:pPr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3504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60" r:id="rId3"/>
    <p:sldLayoutId id="2147483652" r:id="rId4"/>
    <p:sldLayoutId id="2147483653" r:id="rId5"/>
    <p:sldLayoutId id="2147483649" r:id="rId6"/>
    <p:sldLayoutId id="2147483655" r:id="rId7"/>
    <p:sldLayoutId id="2147483657" r:id="rId8"/>
    <p:sldLayoutId id="2147483658" r:id="rId9"/>
    <p:sldLayoutId id="2147483659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81BE3-7526-33A3-B70C-944059A33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038" y="1958275"/>
            <a:ext cx="10090673" cy="642843"/>
          </a:xfrm>
        </p:spPr>
        <p:txBody>
          <a:bodyPr>
            <a:normAutofit fontScale="90000"/>
          </a:bodyPr>
          <a:lstStyle/>
          <a:p>
            <a:r>
              <a:rPr lang="en-US" dirty="0"/>
              <a:t>Parallel Multi-Objective Optimization for </a:t>
            </a:r>
            <a:br>
              <a:rPr lang="en-US" dirty="0"/>
            </a:br>
            <a:r>
              <a:rPr lang="en-US" dirty="0"/>
              <a:t>Expensive and Inexpensive Objectives and Constraints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B038D6-B191-293A-6573-8EE0EF27C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327" y="301780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Roy de Winter*, </a:t>
            </a:r>
            <a:r>
              <a:rPr lang="en-US" dirty="0"/>
              <a:t>Bas </a:t>
            </a:r>
            <a:r>
              <a:rPr lang="en-US" dirty="0" err="1"/>
              <a:t>Milatz</a:t>
            </a:r>
            <a:r>
              <a:rPr lang="en-US" dirty="0"/>
              <a:t>, Julian Blank,</a:t>
            </a:r>
          </a:p>
          <a:p>
            <a:r>
              <a:rPr lang="en-US" dirty="0"/>
              <a:t>Niki van Stein, Thomas </a:t>
            </a:r>
            <a:r>
              <a:rPr lang="en-US" dirty="0" err="1"/>
              <a:t>Bäck</a:t>
            </a:r>
            <a:r>
              <a:rPr lang="en-US" dirty="0"/>
              <a:t>, Kalyanmoy Deb</a:t>
            </a:r>
          </a:p>
          <a:p>
            <a:endParaRPr lang="en-US" dirty="0"/>
          </a:p>
          <a:p>
            <a:r>
              <a:rPr lang="en-US" dirty="0"/>
              <a:t>Human Competitive Awards – July 20</a:t>
            </a:r>
            <a:r>
              <a:rPr lang="en-US" baseline="30000" dirty="0"/>
              <a:t>th</a:t>
            </a:r>
            <a:r>
              <a:rPr lang="en-US" dirty="0"/>
              <a:t> 2024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6DB3D-CDA8-165D-ADC9-9EBCB0C0F9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DF32647-B766-4533-8809-C08AA6B11A25}" type="datetime4">
              <a:rPr lang="en-US" smtClean="0"/>
              <a:t>June 21, 2024</a:t>
            </a:fld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465EA-0DCC-7DBF-A1A1-85930DA90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Algorithmic Ship Design Optimization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E55FC-E071-AE04-6FA4-332407984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332174-606E-4032-AD15-0BE8F5A3D0C4}" type="slidenum">
              <a:rPr lang="en-NL" smtClean="0"/>
              <a:pPr/>
              <a:t>1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060159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E0903-59D0-D429-3331-054C05A32A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34C2296-8B2C-4305-96E7-D14DAED2D972}" type="datetime4">
              <a:rPr lang="en-US" smtClean="0"/>
              <a:t>June 21, 2024</a:t>
            </a:fld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24CDA-3D18-0861-5388-CB47F8F8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Algorithmic Ship Design Optimization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45AED-7FD3-F975-235F-362F30738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332174-606E-4032-AD15-0BE8F5A3D0C4}" type="slidenum">
              <a:rPr lang="en-NL" smtClean="0"/>
              <a:pPr/>
              <a:t>10</a:t>
            </a:fld>
            <a:endParaRPr lang="en-NL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C4A5238-E09D-FFA9-BF13-8E3EDA00E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(In)expensive</a:t>
            </a:r>
          </a:p>
          <a:p>
            <a:pPr marL="0" indent="0">
              <a:buNone/>
            </a:pPr>
            <a:r>
              <a:rPr lang="en-GB" b="1" dirty="0"/>
              <a:t>Objectives</a:t>
            </a:r>
          </a:p>
          <a:p>
            <a:pPr marL="0" indent="0">
              <a:buNone/>
            </a:pPr>
            <a:r>
              <a:rPr lang="en-GB" b="1" dirty="0"/>
              <a:t>Constraints</a:t>
            </a:r>
          </a:p>
          <a:p>
            <a:pPr marL="0" indent="0">
              <a:buNone/>
            </a:pPr>
            <a:r>
              <a:rPr lang="en-GB" b="1" dirty="0"/>
              <a:t>- </a:t>
            </a:r>
          </a:p>
          <a:p>
            <a:pPr marL="0" indent="0">
              <a:buNone/>
            </a:pPr>
            <a:r>
              <a:rPr lang="en-GB" b="1" dirty="0"/>
              <a:t>Self-Adaptive</a:t>
            </a:r>
          </a:p>
          <a:p>
            <a:pPr marL="0" indent="0">
              <a:buNone/>
            </a:pPr>
            <a:r>
              <a:rPr lang="en-GB" b="1" dirty="0"/>
              <a:t>Multi-Objective</a:t>
            </a:r>
          </a:p>
          <a:p>
            <a:pPr marL="0" indent="0">
              <a:buNone/>
            </a:pPr>
            <a:r>
              <a:rPr lang="en-GB" b="1" dirty="0"/>
              <a:t>-</a:t>
            </a:r>
          </a:p>
          <a:p>
            <a:pPr marL="0" indent="0">
              <a:buNone/>
            </a:pPr>
            <a:r>
              <a:rPr lang="en-GB" b="1" dirty="0"/>
              <a:t>Constrained </a:t>
            </a:r>
          </a:p>
          <a:p>
            <a:pPr marL="0" indent="0">
              <a:buNone/>
            </a:pPr>
            <a:r>
              <a:rPr lang="en-GB" b="1" dirty="0"/>
              <a:t>Optimization algorithm</a:t>
            </a:r>
          </a:p>
          <a:p>
            <a:pPr marL="0" indent="0">
              <a:buNone/>
            </a:pPr>
            <a:r>
              <a:rPr lang="en-GB" b="1" dirty="0"/>
              <a:t>By using </a:t>
            </a:r>
          </a:p>
          <a:p>
            <a:pPr marL="0" indent="0">
              <a:buNone/>
            </a:pPr>
            <a:r>
              <a:rPr lang="en-GB" b="1" dirty="0"/>
              <a:t>Radial Basis function </a:t>
            </a:r>
          </a:p>
          <a:p>
            <a:pPr marL="0" indent="0">
              <a:buNone/>
            </a:pPr>
            <a:r>
              <a:rPr lang="en-GB" b="1" dirty="0"/>
              <a:t>Approximations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AD37F6-C0B2-A0E3-0F68-D6F75AC89A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6138"/>
            <a:ext cx="3284756" cy="8737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BA850D-81A1-1714-025D-2AD2FB503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756" y="796032"/>
            <a:ext cx="8879707" cy="510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66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E0903-59D0-D429-3331-054C05A32A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34C2296-8B2C-4305-96E7-D14DAED2D972}" type="datetime4">
              <a:rPr lang="en-US" smtClean="0"/>
              <a:t>June 21, 2024</a:t>
            </a:fld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24CDA-3D18-0861-5388-CB47F8F8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Algorithmic Ship Design Optimization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45AED-7FD3-F975-235F-362F30738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332174-606E-4032-AD15-0BE8F5A3D0C4}" type="slidenum">
              <a:rPr lang="en-NL" smtClean="0"/>
              <a:pPr/>
              <a:t>11</a:t>
            </a:fld>
            <a:endParaRPr lang="en-NL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C4A5238-E09D-FFA9-BF13-8E3EDA00E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(In)expensive</a:t>
            </a:r>
          </a:p>
          <a:p>
            <a:pPr marL="0" indent="0">
              <a:buNone/>
            </a:pPr>
            <a:r>
              <a:rPr lang="en-GB" b="1" dirty="0"/>
              <a:t>Objectives</a:t>
            </a:r>
          </a:p>
          <a:p>
            <a:pPr marL="0" indent="0">
              <a:buNone/>
            </a:pPr>
            <a:r>
              <a:rPr lang="en-GB" b="1" dirty="0"/>
              <a:t>Constraints</a:t>
            </a:r>
          </a:p>
          <a:p>
            <a:pPr marL="0" indent="0">
              <a:buNone/>
            </a:pPr>
            <a:r>
              <a:rPr lang="en-GB" b="1" dirty="0"/>
              <a:t>- </a:t>
            </a:r>
          </a:p>
          <a:p>
            <a:pPr marL="0" indent="0">
              <a:buNone/>
            </a:pPr>
            <a:r>
              <a:rPr lang="en-GB" b="1" dirty="0"/>
              <a:t>Self-Adaptive</a:t>
            </a:r>
          </a:p>
          <a:p>
            <a:pPr marL="0" indent="0">
              <a:buNone/>
            </a:pPr>
            <a:r>
              <a:rPr lang="en-GB" b="1" dirty="0"/>
              <a:t>Multi-Objective</a:t>
            </a:r>
          </a:p>
          <a:p>
            <a:pPr marL="0" indent="0">
              <a:buNone/>
            </a:pPr>
            <a:r>
              <a:rPr lang="en-GB" b="1" dirty="0"/>
              <a:t>-</a:t>
            </a:r>
          </a:p>
          <a:p>
            <a:pPr marL="0" indent="0">
              <a:buNone/>
            </a:pPr>
            <a:r>
              <a:rPr lang="en-GB" b="1" dirty="0"/>
              <a:t>Constrained </a:t>
            </a:r>
          </a:p>
          <a:p>
            <a:pPr marL="0" indent="0">
              <a:buNone/>
            </a:pPr>
            <a:r>
              <a:rPr lang="en-GB" b="1" dirty="0"/>
              <a:t>Optimization algorithm</a:t>
            </a:r>
          </a:p>
          <a:p>
            <a:pPr marL="0" indent="0">
              <a:buNone/>
            </a:pPr>
            <a:r>
              <a:rPr lang="en-GB" b="1" dirty="0"/>
              <a:t>By using </a:t>
            </a:r>
          </a:p>
          <a:p>
            <a:pPr marL="0" indent="0">
              <a:buNone/>
            </a:pPr>
            <a:r>
              <a:rPr lang="en-GB" b="1" dirty="0"/>
              <a:t>Radial Basis function </a:t>
            </a:r>
          </a:p>
          <a:p>
            <a:pPr marL="0" indent="0">
              <a:buNone/>
            </a:pPr>
            <a:r>
              <a:rPr lang="en-GB" b="1" dirty="0"/>
              <a:t>Approximations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AD37F6-C0B2-A0E3-0F68-D6F75AC89A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6138"/>
            <a:ext cx="3284756" cy="8737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BA850D-81A1-1714-025D-2AD2FB503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756" y="796032"/>
            <a:ext cx="8879707" cy="51026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E2F4F4-7AE3-CEA2-ED42-E8E8FFC01D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4756" y="1482965"/>
            <a:ext cx="9110622" cy="452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88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E0903-59D0-D429-3331-054C05A32A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34C2296-8B2C-4305-96E7-D14DAED2D972}" type="datetime4">
              <a:rPr lang="en-US" smtClean="0"/>
              <a:t>June 21, 2024</a:t>
            </a:fld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24CDA-3D18-0861-5388-CB47F8F8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Algorithmic Ship Design Optimization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45AED-7FD3-F975-235F-362F30738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332174-606E-4032-AD15-0BE8F5A3D0C4}" type="slidenum">
              <a:rPr lang="en-NL" smtClean="0"/>
              <a:pPr/>
              <a:t>12</a:t>
            </a:fld>
            <a:endParaRPr lang="en-NL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D24427-85B6-5E32-BC0F-0DF6D3685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66750"/>
            <a:ext cx="10515600" cy="768668"/>
          </a:xfrm>
        </p:spPr>
        <p:txBody>
          <a:bodyPr/>
          <a:lstStyle/>
          <a:p>
            <a:r>
              <a:rPr lang="en-US" dirty="0"/>
              <a:t>Comparison to other algorithms - benchmark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E6A175-8EE2-223E-8E6C-630234911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745" y="1263296"/>
            <a:ext cx="9624507" cy="47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36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3E0F8-3B82-3F03-2DEA-FA2476713E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Optimization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26668-0B1D-415C-B6E6-55013D8A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68386-E5EB-4661-B298-45DF6686D84B}" type="datetime4">
              <a:rPr lang="en-US" smtClean="0"/>
              <a:t>June 21, 2024</a:t>
            </a:fld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BC9EA-E109-3911-39AF-89CE5E047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Algorithmic Ship Design Optimization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3B740-43A0-A777-77A2-0935BC1EF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32174-606E-4032-AD15-0BE8F5A3D0C4}" type="slidenum">
              <a:rPr lang="en-NL" smtClean="0"/>
              <a:t>13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0572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CD625-EDF9-A597-CA2A-C038EF568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188" y="28121"/>
            <a:ext cx="10515600" cy="768668"/>
          </a:xfrm>
        </p:spPr>
        <p:txBody>
          <a:bodyPr>
            <a:normAutofit/>
          </a:bodyPr>
          <a:lstStyle/>
          <a:p>
            <a:r>
              <a:rPr lang="en-US" dirty="0"/>
              <a:t>Optimization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E0903-59D0-D429-3331-054C05A32A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34C2296-8B2C-4305-96E7-D14DAED2D972}" type="datetime4">
              <a:rPr lang="en-US" smtClean="0"/>
              <a:t>June 21, 2024</a:t>
            </a:fld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24CDA-3D18-0861-5388-CB47F8F8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Algorithmic Ship Design Optimization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45AED-7FD3-F975-235F-362F30738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332174-606E-4032-AD15-0BE8F5A3D0C4}" type="slidenum">
              <a:rPr lang="en-NL" smtClean="0"/>
              <a:pPr/>
              <a:t>14</a:t>
            </a:fld>
            <a:endParaRPr lang="en-NL" dirty="0"/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51277AD-93F5-3D31-693B-B89349BFA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98" y="1621240"/>
            <a:ext cx="11992403" cy="361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6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CD625-EDF9-A597-CA2A-C038EF568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188" y="28121"/>
            <a:ext cx="10515600" cy="768668"/>
          </a:xfrm>
        </p:spPr>
        <p:txBody>
          <a:bodyPr/>
          <a:lstStyle/>
          <a:p>
            <a:r>
              <a:rPr lang="en-US" dirty="0"/>
              <a:t>Optimization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E0903-59D0-D429-3331-054C05A32A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34C2296-8B2C-4305-96E7-D14DAED2D972}" type="datetime4">
              <a:rPr lang="en-US" smtClean="0"/>
              <a:t>June 21, 2024</a:t>
            </a:fld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24CDA-3D18-0861-5388-CB47F8F8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Algorithmic Ship Design Optimization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45AED-7FD3-F975-235F-362F30738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332174-606E-4032-AD15-0BE8F5A3D0C4}" type="slidenum">
              <a:rPr lang="en-NL" smtClean="0"/>
              <a:pPr/>
              <a:t>15</a:t>
            </a:fld>
            <a:endParaRPr lang="en-N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0001F4-DA31-1C01-DCE8-1E06CBECF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105" y="1377665"/>
            <a:ext cx="5617508" cy="37676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EE10D1-F109-FFCF-BA7D-03AE6CBF4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27" y="1375279"/>
            <a:ext cx="5581747" cy="377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68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CD625-EDF9-A597-CA2A-C038EF568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188" y="28121"/>
            <a:ext cx="10515600" cy="768668"/>
          </a:xfrm>
        </p:spPr>
        <p:txBody>
          <a:bodyPr/>
          <a:lstStyle/>
          <a:p>
            <a:r>
              <a:rPr lang="en-US" dirty="0"/>
              <a:t>Optimization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E0903-59D0-D429-3331-054C05A32A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34C2296-8B2C-4305-96E7-D14DAED2D972}" type="datetime4">
              <a:rPr lang="en-US" smtClean="0"/>
              <a:t>June 21, 2024</a:t>
            </a:fld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24CDA-3D18-0861-5388-CB47F8F8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Algorithmic Ship Design Optimization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45AED-7FD3-F975-235F-362F30738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332174-606E-4032-AD15-0BE8F5A3D0C4}" type="slidenum">
              <a:rPr lang="en-NL" smtClean="0"/>
              <a:pPr/>
              <a:t>16</a:t>
            </a:fld>
            <a:endParaRPr lang="en-N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D9061E-5793-24DD-52B7-64D86045C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737" y="700087"/>
            <a:ext cx="8010525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05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5B679-E03E-9ED4-4154-66E314CC4A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1DA15-47B3-3674-1A77-DFC9D38869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F6B85-E852-859B-77E4-9BC326439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345C-51A5-4447-951F-6978B60358AE}" type="datetime4">
              <a:rPr lang="en-US" smtClean="0"/>
              <a:t>June 21, 2024</a:t>
            </a:fld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38AD6-53AC-D610-F7B2-E6DBF7792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Algorithmic Ship Design Optimization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CDAA2-E347-A8E1-0553-3E1E3AA6C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32174-606E-4032-AD15-0BE8F5A3D0C4}" type="slidenum">
              <a:rPr lang="en-NL" smtClean="0"/>
              <a:t>17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88675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BE965A-C717-26D4-9507-748C66438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010" y="28121"/>
            <a:ext cx="5428989" cy="269689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E0903-59D0-D429-3331-054C05A32A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34C2296-8B2C-4305-96E7-D14DAED2D972}" type="datetime4">
              <a:rPr lang="en-US" smtClean="0"/>
              <a:t>June 21, 2024</a:t>
            </a:fld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24CDA-3D18-0861-5388-CB47F8F8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Algorithmic Ship Design Optimization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45AED-7FD3-F975-235F-362F30738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332174-606E-4032-AD15-0BE8F5A3D0C4}" type="slidenum">
              <a:rPr lang="en-NL" smtClean="0"/>
              <a:pPr/>
              <a:t>18</a:t>
            </a:fld>
            <a:endParaRPr lang="en-N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F885ED-0A41-D6FF-D401-50FD67D6E315}"/>
              </a:ext>
            </a:extLst>
          </p:cNvPr>
          <p:cNvSpPr txBox="1"/>
          <p:nvPr/>
        </p:nvSpPr>
        <p:spPr>
          <a:xfrm>
            <a:off x="96460" y="1974481"/>
            <a:ext cx="1306949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IOC-SAMO-COBRA is introduced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Exploits inexpensive function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Can propose multiple solutions per iteration</a:t>
            </a:r>
          </a:p>
          <a:p>
            <a:pPr lvl="1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Outperforms competitor algorithms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Used to solve highly complex ship design problems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Too difficult for teams of experts to fully manage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Solutions are significantly safer compared to expert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Can be used in other disciplines</a:t>
            </a:r>
          </a:p>
          <a:p>
            <a:pPr lvl="7"/>
            <a:r>
              <a:rPr lang="en-GB" dirty="0"/>
              <a:t>					    Full Paper	         Code &amp; Experiments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Picture 9" descr="A qr code with a dinosaur&#10;&#10;Description automatically generated">
            <a:extLst>
              <a:ext uri="{FF2B5EF4-FFF2-40B4-BE49-F238E27FC236}">
                <a16:creationId xmlns:a16="http://schemas.microsoft.com/office/drawing/2014/main" id="{FF539398-94A0-8A0E-42E2-D740CC256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643" y="2562266"/>
            <a:ext cx="2696897" cy="2696897"/>
          </a:xfrm>
          <a:prstGeom prst="rect">
            <a:avLst/>
          </a:prstGeom>
        </p:spPr>
      </p:pic>
      <p:pic>
        <p:nvPicPr>
          <p:cNvPr id="12" name="Picture 11" descr="A qr code with a dinosaur&#10;&#10;Description automatically generated">
            <a:extLst>
              <a:ext uri="{FF2B5EF4-FFF2-40B4-BE49-F238E27FC236}">
                <a16:creationId xmlns:a16="http://schemas.microsoft.com/office/drawing/2014/main" id="{96774754-53A1-7D9A-765D-D7BFFE11FD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85" y="2562266"/>
            <a:ext cx="2696897" cy="2696897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69AF7F48-4306-7959-DF2A-3536AC72A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79099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9BA000E-348D-EFD3-8164-E953E4FE4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327" y="3063169"/>
            <a:ext cx="9144000" cy="1641996"/>
          </a:xfrm>
        </p:spPr>
        <p:txBody>
          <a:bodyPr>
            <a:normAutofit/>
          </a:bodyPr>
          <a:lstStyle/>
          <a:p>
            <a:r>
              <a:rPr lang="en-US" dirty="0"/>
              <a:t>Questions:</a:t>
            </a:r>
          </a:p>
          <a:p>
            <a:r>
              <a:rPr lang="en-US" dirty="0"/>
              <a:t>r.dewinter@c-job.com</a:t>
            </a:r>
          </a:p>
          <a:p>
            <a:r>
              <a:rPr lang="en-US" dirty="0"/>
              <a:t>r.de.winter@liacs.leidenuniv.nl</a:t>
            </a:r>
          </a:p>
          <a:p>
            <a:r>
              <a:rPr lang="en-US" dirty="0"/>
              <a:t>Or contact me via </a:t>
            </a:r>
            <a:r>
              <a:rPr lang="en-US" dirty="0" err="1"/>
              <a:t>Whova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CA1173-40C3-E5EC-7A47-E8CCC5E593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75062E4-B256-403D-9845-9512025A2B94}" type="datetime4">
              <a:rPr lang="en-US" smtClean="0"/>
              <a:t>June 21, 2024</a:t>
            </a:fld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6DE2B-439F-E859-1916-95FC75455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Algorithmic Ship Design Optimization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B5DEF1-9760-D13D-7147-03A755E4D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332174-606E-4032-AD15-0BE8F5A3D0C4}" type="slidenum">
              <a:rPr lang="en-NL" smtClean="0"/>
              <a:pPr/>
              <a:t>19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347167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E9AC6A-1481-22C6-C82C-B7233668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  <a:endParaRPr lang="en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ECA79-FA50-69AB-5F02-7A4A9A1C269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0E5FD77-D919-4397-8EF9-0F820B9955D0}" type="datetime4">
              <a:rPr lang="en-US" smtClean="0"/>
              <a:t>June 21, 2024</a:t>
            </a:fld>
            <a:endParaRPr lang="en-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C5DAE-390C-5AFC-3BE5-B5DE4A8C9D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Algorithmic Ship Design Optimization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80DA70-DEF4-4EE4-0F89-C84BA34521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332174-606E-4032-AD15-0BE8F5A3D0C4}" type="slidenum">
              <a:rPr lang="en-NL" smtClean="0"/>
              <a:pPr/>
              <a:t>2</a:t>
            </a:fld>
            <a:endParaRPr lang="en-NL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FC8E812-B27F-510D-9E85-2BF4FAD47E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Problem Statement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Proposed Solution(s)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Optimization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Conclusions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Future works</a:t>
            </a:r>
            <a:endParaRPr lang="en-NL" dirty="0"/>
          </a:p>
        </p:txBody>
      </p:sp>
      <p:pic>
        <p:nvPicPr>
          <p:cNvPr id="13" name="Content Placeholder 8">
            <a:extLst>
              <a:ext uri="{FF2B5EF4-FFF2-40B4-BE49-F238E27FC236}">
                <a16:creationId xmlns:a16="http://schemas.microsoft.com/office/drawing/2014/main" id="{C0CA99D9-97B8-588F-E872-533F6F4517C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" b="23"/>
          <a:stretch/>
        </p:blipFill>
        <p:spPr>
          <a:xfrm>
            <a:off x="6540500" y="657225"/>
            <a:ext cx="4813300" cy="5243513"/>
          </a:xfrm>
          <a:noFill/>
        </p:spPr>
      </p:pic>
    </p:spTree>
    <p:extLst>
      <p:ext uri="{BB962C8B-B14F-4D97-AF65-F5344CB8AC3E}">
        <p14:creationId xmlns:p14="http://schemas.microsoft.com/office/powerpoint/2010/main" val="1842369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48A5D-14D3-A0CB-F9D5-60D70FE838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Problem Statement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FA627-34A3-8ECB-661D-35A362CB8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3F37-880E-45E4-A2BD-FDC874CE8749}" type="datetime4">
              <a:rPr lang="en-US" smtClean="0"/>
              <a:t>June 21, 2024</a:t>
            </a:fld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B28C0-A685-0A7E-693F-66C5ACD27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Algorithmic Ship Design Optimization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FAE90-0E00-9CAA-5809-FF6AF5F2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32174-606E-4032-AD15-0BE8F5A3D0C4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52105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D5FBEC6-D199-5C8A-F7A5-BD4A89EF0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496" y="2138227"/>
            <a:ext cx="8273116" cy="2494214"/>
          </a:xfrm>
          <a:prstGeom prst="rect">
            <a:avLst/>
          </a:prstGeom>
        </p:spPr>
      </p:pic>
      <p:pic>
        <p:nvPicPr>
          <p:cNvPr id="7" name="Picture 4" descr="The incredible story of the Eemslift Hendrika as told by someone who  experienced it - Daily Nautica">
            <a:extLst>
              <a:ext uri="{FF2B5EF4-FFF2-40B4-BE49-F238E27FC236}">
                <a16:creationId xmlns:a16="http://schemas.microsoft.com/office/drawing/2014/main" id="{2246956E-733A-9C15-0A11-8F6AC8FF2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96" y="1212850"/>
            <a:ext cx="8656202" cy="486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3CD625-EDF9-A597-CA2A-C038EF56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 – Practice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E0903-59D0-D429-3331-054C05A32A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34C2296-8B2C-4305-96E7-D14DAED2D972}" type="datetime4">
              <a:rPr lang="en-US" smtClean="0"/>
              <a:t>June 21, 2024</a:t>
            </a:fld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24CDA-3D18-0861-5388-CB47F8F8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Algorithmic Ship Design Optimization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45AED-7FD3-F975-235F-362F30738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332174-606E-4032-AD15-0BE8F5A3D0C4}" type="slidenum">
              <a:rPr lang="en-NL" smtClean="0"/>
              <a:pPr/>
              <a:t>4</a:t>
            </a:fld>
            <a:endParaRPr lang="en-NL" dirty="0"/>
          </a:p>
        </p:txBody>
      </p:sp>
      <p:pic>
        <p:nvPicPr>
          <p:cNvPr id="3" name="Picture 6" descr="Heavy Lift Vessel Eemslift Hendrika Abandoned in Storm - Video – Heavy Lift  News">
            <a:extLst>
              <a:ext uri="{FF2B5EF4-FFF2-40B4-BE49-F238E27FC236}">
                <a16:creationId xmlns:a16="http://schemas.microsoft.com/office/drawing/2014/main" id="{766B6EED-1A0F-C538-F9F3-FD1581CB5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60" y="1212850"/>
            <a:ext cx="9855273" cy="486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49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D5FBEC6-D199-5C8A-F7A5-BD4A89EF0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496" y="2138227"/>
            <a:ext cx="8273116" cy="2494214"/>
          </a:xfrm>
          <a:prstGeom prst="rect">
            <a:avLst/>
          </a:prstGeom>
        </p:spPr>
      </p:pic>
      <p:pic>
        <p:nvPicPr>
          <p:cNvPr id="7" name="Picture 4" descr="The incredible story of the Eemslift Hendrika as told by someone who  experienced it - Daily Nautica">
            <a:extLst>
              <a:ext uri="{FF2B5EF4-FFF2-40B4-BE49-F238E27FC236}">
                <a16:creationId xmlns:a16="http://schemas.microsoft.com/office/drawing/2014/main" id="{2246956E-733A-9C15-0A11-8F6AC8FF2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96" y="1212850"/>
            <a:ext cx="8656202" cy="486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3CD625-EDF9-A597-CA2A-C038EF56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 – Practice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E0903-59D0-D429-3331-054C05A32A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34C2296-8B2C-4305-96E7-D14DAED2D972}" type="datetime4">
              <a:rPr lang="en-US" smtClean="0"/>
              <a:t>June 21, 2024</a:t>
            </a:fld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24CDA-3D18-0861-5388-CB47F8F8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Algorithmic Ship Design Optimization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45AED-7FD3-F975-235F-362F30738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332174-606E-4032-AD15-0BE8F5A3D0C4}" type="slidenum">
              <a:rPr lang="en-NL" smtClean="0"/>
              <a:pPr/>
              <a:t>5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29116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D5FBEC6-D199-5C8A-F7A5-BD4A89EF0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28" y="1657758"/>
            <a:ext cx="11750144" cy="35424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3CD625-EDF9-A597-CA2A-C038EF56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 – Practice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E0903-59D0-D429-3331-054C05A32A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34C2296-8B2C-4305-96E7-D14DAED2D972}" type="datetime4">
              <a:rPr lang="en-US" smtClean="0"/>
              <a:t>June 21, 2024</a:t>
            </a:fld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24CDA-3D18-0861-5388-CB47F8F8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Algorithmic Ship Design Optimization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45AED-7FD3-F975-235F-362F30738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332174-606E-4032-AD15-0BE8F5A3D0C4}" type="slidenum">
              <a:rPr lang="en-NL" smtClean="0"/>
              <a:pPr/>
              <a:t>6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797037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CD625-EDF9-A597-CA2A-C038EF56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 – Practice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E0903-59D0-D429-3331-054C05A32A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34C2296-8B2C-4305-96E7-D14DAED2D972}" type="datetime4">
              <a:rPr lang="en-US" smtClean="0"/>
              <a:t>June 21, 2024</a:t>
            </a:fld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24CDA-3D18-0861-5388-CB47F8F8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Algorithmic Ship Design Optimization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45AED-7FD3-F975-235F-362F30738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332174-606E-4032-AD15-0BE8F5A3D0C4}" type="slidenum">
              <a:rPr lang="en-NL" smtClean="0"/>
              <a:pPr/>
              <a:t>7</a:t>
            </a:fld>
            <a:endParaRPr lang="en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2A00FE2-41DB-677A-2316-BAC23795B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7013"/>
            <a:ext cx="12192000" cy="38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813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CD625-EDF9-A597-CA2A-C038EF56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 – Formal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DF73A-23C2-2C6E-7ACC-1EBB14017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K </a:t>
            </a:r>
            <a:r>
              <a:rPr lang="nl-NL" dirty="0" err="1"/>
              <a:t>objectives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M </a:t>
            </a:r>
            <a:r>
              <a:rPr lang="nl-NL" dirty="0" err="1"/>
              <a:t>constraints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D </a:t>
            </a:r>
            <a:r>
              <a:rPr lang="nl-NL" dirty="0" err="1"/>
              <a:t>decision</a:t>
            </a:r>
            <a:r>
              <a:rPr lang="nl-NL" dirty="0"/>
              <a:t>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f </a:t>
            </a:r>
            <a:r>
              <a:rPr lang="nl-NL" dirty="0" err="1"/>
              <a:t>and</a:t>
            </a:r>
            <a:r>
              <a:rPr lang="nl-NL" dirty="0"/>
              <a:t> g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computationally</a:t>
            </a:r>
            <a:r>
              <a:rPr lang="nl-NL" dirty="0"/>
              <a:t> </a:t>
            </a:r>
            <a:r>
              <a:rPr lang="nl-NL" dirty="0" err="1"/>
              <a:t>expensive</a:t>
            </a:r>
            <a:r>
              <a:rPr lang="nl-NL" dirty="0"/>
              <a:t> but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computationally</a:t>
            </a:r>
            <a:r>
              <a:rPr lang="nl-NL" dirty="0"/>
              <a:t> </a:t>
            </a:r>
            <a:r>
              <a:rPr lang="nl-NL" dirty="0" err="1"/>
              <a:t>cheap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/>
              <a:t>Problems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Bayesian</a:t>
            </a:r>
            <a:r>
              <a:rPr lang="nl-NL" dirty="0"/>
              <a:t> </a:t>
            </a:r>
            <a:r>
              <a:rPr lang="nl-NL" dirty="0" err="1"/>
              <a:t>Optimization</a:t>
            </a:r>
            <a:r>
              <a:rPr lang="nl-NL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What</a:t>
            </a:r>
            <a:r>
              <a:rPr lang="nl-NL" dirty="0"/>
              <a:t> do </a:t>
            </a:r>
            <a:r>
              <a:rPr lang="nl-NL" dirty="0" err="1"/>
              <a:t>do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computationally</a:t>
            </a:r>
            <a:r>
              <a:rPr lang="nl-NL" dirty="0"/>
              <a:t> </a:t>
            </a:r>
            <a:r>
              <a:rPr lang="nl-NL" dirty="0" err="1"/>
              <a:t>cheap</a:t>
            </a:r>
            <a:r>
              <a:rPr lang="nl-NL" dirty="0"/>
              <a:t> </a:t>
            </a:r>
            <a:r>
              <a:rPr lang="nl-NL" dirty="0" err="1"/>
              <a:t>functions</a:t>
            </a:r>
            <a:r>
              <a:rPr lang="nl-NL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How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propose</a:t>
            </a:r>
            <a:r>
              <a:rPr lang="nl-NL" dirty="0"/>
              <a:t> multiple </a:t>
            </a:r>
            <a:r>
              <a:rPr lang="nl-NL" dirty="0" err="1"/>
              <a:t>solutions</a:t>
            </a:r>
            <a:r>
              <a:rPr lang="nl-NL" dirty="0"/>
              <a:t> </a:t>
            </a:r>
            <a:r>
              <a:rPr lang="nl-NL" dirty="0" err="1"/>
              <a:t>simultaneously</a:t>
            </a:r>
            <a:r>
              <a:rPr lang="nl-NL" dirty="0"/>
              <a:t>?	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E0903-59D0-D429-3331-054C05A32A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34C2296-8B2C-4305-96E7-D14DAED2D972}" type="datetime4">
              <a:rPr lang="en-US" smtClean="0"/>
              <a:t>June 21, 2024</a:t>
            </a:fld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24CDA-3D18-0861-5388-CB47F8F8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Algorithmic Ship Design Optimization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45AED-7FD3-F975-235F-362F30738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332174-606E-4032-AD15-0BE8F5A3D0C4}" type="slidenum">
              <a:rPr lang="en-NL" smtClean="0"/>
              <a:pPr/>
              <a:t>8</a:t>
            </a:fld>
            <a:endParaRPr lang="en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3CB6A8-4042-B753-3AFE-5954D40587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320"/>
          <a:stretch/>
        </p:blipFill>
        <p:spPr>
          <a:xfrm>
            <a:off x="3046562" y="2085109"/>
            <a:ext cx="7239000" cy="134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37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879B4-A086-60EB-0367-45FA4EDC8F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Proposed Solution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E909A-3156-5357-EA20-509FF28537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D1AC9-F68D-E764-F6E5-897F300E1F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AEAD63E-521F-463B-AA85-8E9297C1A20B}" type="datetime4">
              <a:rPr lang="en-US" smtClean="0"/>
              <a:t>June 21, 2024</a:t>
            </a:fld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6EB72-38CB-D65C-992D-0B34C3FA0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Algorithmic Ship Design Optimization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0736D-F030-89C8-2FDD-3DB1890D6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332174-606E-4032-AD15-0BE8F5A3D0C4}" type="slidenum">
              <a:rPr lang="en-NL" smtClean="0"/>
              <a:pPr/>
              <a:t>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04025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-Job colors">
      <a:dk1>
        <a:sysClr val="windowText" lastClr="000000"/>
      </a:dk1>
      <a:lt1>
        <a:sysClr val="window" lastClr="FFFFFF"/>
      </a:lt1>
      <a:dk2>
        <a:srgbClr val="1F3B5D"/>
      </a:dk2>
      <a:lt2>
        <a:srgbClr val="EEECE1"/>
      </a:lt2>
      <a:accent1>
        <a:srgbClr val="515151"/>
      </a:accent1>
      <a:accent2>
        <a:srgbClr val="1F3B5D"/>
      </a:accent2>
      <a:accent3>
        <a:srgbClr val="60765E"/>
      </a:accent3>
      <a:accent4>
        <a:srgbClr val="C29247"/>
      </a:accent4>
      <a:accent5>
        <a:srgbClr val="E42313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2023 v3.potx" id="{0C9579CC-3EDF-4A2E-8942-CB70FEDAB04C}" vid="{904FD104-0FEA-4CE4-B7AC-C4153C5B5B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2023 (1)</Template>
  <TotalTime>3375</TotalTime>
  <Words>726</Words>
  <Application>Microsoft Office PowerPoint</Application>
  <PresentationFormat>Widescreen</PresentationFormat>
  <Paragraphs>166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Wingdings</vt:lpstr>
      <vt:lpstr>Office Theme</vt:lpstr>
      <vt:lpstr>Parallel Multi-Objective Optimization for  Expensive and Inexpensive Objectives and Constraints</vt:lpstr>
      <vt:lpstr>Outline</vt:lpstr>
      <vt:lpstr>Problem Statement</vt:lpstr>
      <vt:lpstr>Problem Statement – Practice </vt:lpstr>
      <vt:lpstr>Problem Statement – Practice </vt:lpstr>
      <vt:lpstr>Problem Statement – Practice </vt:lpstr>
      <vt:lpstr>Problem Statement – Practice </vt:lpstr>
      <vt:lpstr>Problem Statement – Formal</vt:lpstr>
      <vt:lpstr>Proposed Solution</vt:lpstr>
      <vt:lpstr>PowerPoint Presentation</vt:lpstr>
      <vt:lpstr>PowerPoint Presentation</vt:lpstr>
      <vt:lpstr>Comparison to other algorithms - benchmark</vt:lpstr>
      <vt:lpstr>Optimization Results</vt:lpstr>
      <vt:lpstr>Optimization Results</vt:lpstr>
      <vt:lpstr>Optimization Results</vt:lpstr>
      <vt:lpstr>Optimization Results</vt:lpstr>
      <vt:lpstr>Conclusion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Algorithmic Ship Design Optimization and Generative Models for the Maritime Industry</dc:title>
  <dc:creator>Roy de Winter | C-Job Naval Architects</dc:creator>
  <cp:lastModifiedBy>Roy de Winter | C-Job Naval Architects</cp:lastModifiedBy>
  <cp:revision>17</cp:revision>
  <dcterms:created xsi:type="dcterms:W3CDTF">2023-10-25T12:49:57Z</dcterms:created>
  <dcterms:modified xsi:type="dcterms:W3CDTF">2024-06-21T14:10:25Z</dcterms:modified>
</cp:coreProperties>
</file>