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685" r:id="rId3"/>
    <p:sldMasterId id="2147483688" r:id="rId4"/>
    <p:sldMasterId id="2147483719" r:id="rId5"/>
    <p:sldMasterId id="2147483730" r:id="rId6"/>
    <p:sldMasterId id="2147483734" r:id="rId7"/>
    <p:sldMasterId id="2147483744" r:id="rId8"/>
    <p:sldMasterId id="2147483760" r:id="rId9"/>
    <p:sldMasterId id="2147483768" r:id="rId10"/>
    <p:sldMasterId id="2147483785" r:id="rId11"/>
    <p:sldMasterId id="2147483799" r:id="rId12"/>
    <p:sldMasterId id="2147483824" r:id="rId13"/>
    <p:sldMasterId id="2147483829" r:id="rId14"/>
    <p:sldMasterId id="2147483842" r:id="rId15"/>
    <p:sldMasterId id="2147483855" r:id="rId16"/>
    <p:sldMasterId id="2147483868" r:id="rId17"/>
  </p:sldMasterIdLst>
  <p:notesMasterIdLst>
    <p:notesMasterId r:id="rId32"/>
  </p:notesMasterIdLst>
  <p:handoutMasterIdLst>
    <p:handoutMasterId r:id="rId33"/>
  </p:handoutMasterIdLst>
  <p:sldIdLst>
    <p:sldId id="284" r:id="rId18"/>
    <p:sldId id="359" r:id="rId19"/>
    <p:sldId id="392" r:id="rId20"/>
    <p:sldId id="372" r:id="rId21"/>
    <p:sldId id="396" r:id="rId22"/>
    <p:sldId id="402" r:id="rId23"/>
    <p:sldId id="401" r:id="rId24"/>
    <p:sldId id="398" r:id="rId25"/>
    <p:sldId id="399" r:id="rId26"/>
    <p:sldId id="393" r:id="rId27"/>
    <p:sldId id="386" r:id="rId28"/>
    <p:sldId id="291" r:id="rId29"/>
    <p:sldId id="404" r:id="rId30"/>
    <p:sldId id="403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6B"/>
    <a:srgbClr val="0073FF"/>
    <a:srgbClr val="0F3D4C"/>
    <a:srgbClr val="333233"/>
    <a:srgbClr val="D1D1D1"/>
    <a:srgbClr val="A2347A"/>
    <a:srgbClr val="E4B53C"/>
    <a:srgbClr val="1E7C9A"/>
    <a:srgbClr val="A8DDEE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8" autoAdjust="0"/>
    <p:restoredTop sz="98120" autoAdjust="0"/>
  </p:normalViewPr>
  <p:slideViewPr>
    <p:cSldViewPr>
      <p:cViewPr>
        <p:scale>
          <a:sx n="66" d="100"/>
          <a:sy n="66" d="100"/>
        </p:scale>
        <p:origin x="2880" y="1386"/>
      </p:cViewPr>
      <p:guideLst>
        <p:guide orient="horz" pos="34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27494-02F5-47A1-ADB7-D6FFF00FD109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0F95-8FAF-4B58-9867-ACE7D498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4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89EE-55A6-4CC3-8905-BD3C126A02D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290EB-CFC5-441B-85C4-4373831DD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6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8603FCC-55BD-CA47-911C-CAB63EA457C1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3D950DA-2AF9-40A2-B619-C769FCC05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</p:spPr>
      </p:sp>
      <p:sp>
        <p:nvSpPr>
          <p:cNvPr id="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158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EA4662-B4D2-C541-A7DF-B704344C465F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3D950DA-2AF9-40A2-B619-C769FCC05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245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720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920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gold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492896"/>
            <a:ext cx="6408738" cy="100806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4B53C"/>
              </a:buClr>
              <a:buFont typeface="Wingdings" panose="05000000000000000000" pitchFamily="2" charset="2"/>
              <a:buChar char="§"/>
              <a:defRPr b="1" baseline="0"/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6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42827527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196977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11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pink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2347A"/>
              </a:buClr>
              <a:buFont typeface="Wingdings" panose="05000000000000000000" pitchFamily="2" charset="2"/>
              <a:buChar char="§"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4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3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pink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2347A"/>
              </a:buClr>
              <a:buFont typeface="Wingdings" panose="05000000000000000000" pitchFamily="2" charset="2"/>
              <a:buChar char="§"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2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160771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115888"/>
            <a:ext cx="105489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4B53C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256FDD-2DA1-1F4B-B71D-8C23394EC3B3}" type="datetimeFigureOut">
              <a:rPr lang="en-GB"/>
              <a:pPr>
                <a:defRPr/>
              </a:pPr>
              <a:t>04/07/2018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D46E0E-94AD-5548-B6FA-F7AE0655A6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1495C6A-8286-1C4C-8F13-95C59C5946DD}" type="datetimeFigureOut">
              <a:rPr lang="en-GB"/>
              <a:pPr>
                <a:defRPr/>
              </a:pPr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58F56C-FB43-264E-8B42-07A279FC5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9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pink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2347A"/>
              </a:buClr>
              <a:buFont typeface="Wingdings" panose="05000000000000000000" pitchFamily="2" charset="2"/>
              <a:buChar char="§"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21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74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81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3681285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Web Address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0B820CE-7ED9-774E-B51F-3B5A88B0BA1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32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gold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4B53C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6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757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2684836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42A0-C65D-CD4E-AE9B-CEA3806657A1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906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8D26-B138-5B41-A9C2-4A1EBEDFA1D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19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1270-E17D-4E4A-B73C-9556255970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4C11-9A72-4655-8F4F-8FD5A789D1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58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4EB3-2D34-044D-A95C-57A14F4678C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86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pink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2347A"/>
              </a:buClr>
              <a:buFont typeface="Wingdings" panose="05000000000000000000" pitchFamily="2" charset="2"/>
              <a:buChar char="§"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0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709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6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3509988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Web Address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0B820CE-7ED9-774E-B51F-3B5A88B0BA1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94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4EB3-2D34-044D-A95C-57A14F4678C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926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gold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4B53C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33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083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388530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720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920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pink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492896"/>
            <a:ext cx="6408738" cy="100806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2347A"/>
              </a:buClr>
              <a:buFont typeface="Wingdings" panose="05000000000000000000" pitchFamily="2" charset="2"/>
              <a:buChar char="§"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95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A3878A-56F0-134B-8544-2AF1F650379C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68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DFF2BB-9194-1E4E-8354-806F0CDD4D44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39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4B0055-4FCB-864B-85C4-C29A45D562EC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84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8C6C03-3C68-7046-B98B-F2ADD96F5D74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0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1B9DE6-5C0A-7643-8E27-C08C4C4C7418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05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12EBCF-FF7B-F64C-8F01-D3406FBF46E0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79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EC3FB6-2947-CA42-A838-F6303ABF415E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75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9E5CF-C6DD-944D-A57D-F77CA451A058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25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EF0EAF-6826-644D-AA84-3532FD458942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99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D7094-2207-1340-8483-4EF5C6EC43A3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8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1607717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A14CF6-FDAE-4F49-AD05-01AC3904CFAD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52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B03129-D21A-B249-BA8C-8F55AC6EFCBB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11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pink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2347A"/>
              </a:buClr>
              <a:buFont typeface="Wingdings" panose="05000000000000000000" pitchFamily="2" charset="2"/>
              <a:buChar char="§"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26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094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2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4280336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4EB3-2D34-044D-A95C-57A14F4678C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3354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E1F-DCA3-465A-B61C-51BADB4836D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C773-CE10-47D1-923E-C6AE882BB41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383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pink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2347A"/>
              </a:buClr>
              <a:buFont typeface="Wingdings" panose="05000000000000000000" pitchFamily="2" charset="2"/>
              <a:buChar char="§"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28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52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0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7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964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78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96977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1626536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224AF-53C9-724D-A5DC-EDAC48C388C2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6497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EEFBA-A179-D34B-808C-E680BEB0FEC3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35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D90AD-3D4F-DD4B-9F74-AFE802B8671D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466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A386C-15C4-BA45-9392-952CEC32FDF2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5278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1B9FCA-5B23-A346-B2AC-3D4CD6C7CEE3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25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C87B1-EF78-BC43-9EBD-C20ABE6B50C6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0638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9736F-0DB4-C540-8CDE-D704200CD617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107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B3CB4-9491-5142-AD52-DEBCF1818CAA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29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83517-E6E6-CB42-BE65-A686BEF80B52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2698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30CD7-F65F-1744-8060-03DF60F24513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8841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5D732-B725-C948-93E6-625CC38DFAD3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31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F8C5E-0FBB-324D-91B5-3EF93F5D68A5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581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224AF-53C9-724D-A5DC-EDAC48C388C2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8208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EEFBA-A179-D34B-808C-E680BEB0FEC3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9044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D90AD-3D4F-DD4B-9F74-AFE802B8671D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351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A386C-15C4-BA45-9392-952CEC32FDF2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4224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1B9FCA-5B23-A346-B2AC-3D4CD6C7CEE3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9048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C87B1-EF78-BC43-9EBD-C20ABE6B50C6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17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(use gold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4B53C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Bullet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0469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9736F-0DB4-C540-8CDE-D704200CD617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350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B3CB4-9491-5142-AD52-DEBCF1818CAA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010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83517-E6E6-CB42-BE65-A686BEF80B52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47348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30CD7-F65F-1744-8060-03DF60F24513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686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5D732-B725-C948-93E6-625CC38DFAD3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3925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Web Address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F8C5E-0FBB-324D-91B5-3EF93F5D68A5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6614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 rot="-180000">
            <a:off x="460375" y="-739775"/>
            <a:ext cx="9140825" cy="7216775"/>
            <a:chOff x="182" y="-418"/>
            <a:chExt cx="5758" cy="4546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2469088E-0807-4D6C-BBD9-84936E6D68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" y="-418"/>
              <a:ext cx="5748" cy="412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pic>
          <p:nvPicPr>
            <p:cNvPr id="6" name="Picture 10" descr="Parkinson'sUK_Logo_Long_RGB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">
              <a:off x="182" y="3672"/>
              <a:ext cx="4618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76400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05000"/>
            <a:ext cx="7239000" cy="334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239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281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251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600200"/>
            <a:ext cx="4025900" cy="1941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00200"/>
            <a:ext cx="4025900" cy="1941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7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293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17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374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4676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1745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67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096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488950"/>
            <a:ext cx="2051050" cy="305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488950"/>
            <a:ext cx="6000750" cy="305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058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88950"/>
            <a:ext cx="8204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600" y="1600200"/>
            <a:ext cx="4025900" cy="1941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00200"/>
            <a:ext cx="4025900" cy="1941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356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115888"/>
            <a:ext cx="105489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5" y="2420938"/>
            <a:ext cx="6408738" cy="1008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4B53C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D06782-A1C0-47BD-B2F2-3D92067FB9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BC7596E-990B-F04B-B24F-6AC3B2AC08FA}" type="datetimeFigureOut">
              <a:rPr lang="en-GB"/>
              <a:pPr>
                <a:defRPr/>
              </a:pPr>
              <a:t>04/07/2018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06A6CE-24BA-4167-98BC-93242ADB1D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108C83-1127-4D7A-AC83-C4C52A46D8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903EE5A-D48D-AA48-813B-3AF1EEF0C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311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8B8BD-4B0C-43A3-8827-8FFA2563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096E4F8-7E8C-6043-822B-4FDD9CF4B706}" type="datetimeFigureOut">
              <a:rPr lang="en-GB"/>
              <a:pPr>
                <a:defRPr/>
              </a:pPr>
              <a:t>04/07/2018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15170-1EE2-46F8-93B9-34B9390B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984B3-5748-4185-B501-3C7F1DD9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77425FF-B4ED-2A4B-B2F4-8204D07137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97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71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A2347A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28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54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5" r:id="rId5"/>
    <p:sldLayoutId id="214748380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7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2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488950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600200"/>
            <a:ext cx="8204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55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rgbClr val="00AEE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AEEF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AEEF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AEEF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AEEF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rgbClr val="00AEEF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rgbClr val="00AEEF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rgbClr val="00AEEF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rgbClr val="00AEEF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Clr>
          <a:srgbClr val="00AEEF"/>
        </a:buClr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indent="290513" algn="l" rtl="0" eaLnBrk="0" fontAlgn="base" hangingPunct="0">
        <a:spcBef>
          <a:spcPct val="20000"/>
        </a:spcBef>
        <a:spcAft>
          <a:spcPct val="0"/>
        </a:spcAft>
        <a:buClr>
          <a:srgbClr val="00AEEF"/>
        </a:buClr>
        <a:buFont typeface="Times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93688" indent="252413" algn="l" rtl="0" eaLnBrk="0" fontAlgn="base" hangingPunct="0">
        <a:spcBef>
          <a:spcPct val="20000"/>
        </a:spcBef>
        <a:spcAft>
          <a:spcPct val="0"/>
        </a:spcAft>
        <a:buClr>
          <a:srgbClr val="00AEEF"/>
        </a:buClr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547688" indent="239713" algn="l" rtl="0" eaLnBrk="0" fontAlgn="base" hangingPunct="0">
        <a:spcBef>
          <a:spcPct val="20000"/>
        </a:spcBef>
        <a:spcAft>
          <a:spcPct val="0"/>
        </a:spcAft>
        <a:buClr>
          <a:srgbClr val="00AEEF"/>
        </a:buClr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788988" indent="265113" algn="l" rtl="0" eaLnBrk="0" fontAlgn="base" hangingPunct="0">
        <a:spcBef>
          <a:spcPct val="20000"/>
        </a:spcBef>
        <a:spcAft>
          <a:spcPct val="0"/>
        </a:spcAft>
        <a:buClr>
          <a:srgbClr val="00AEEF"/>
        </a:buClr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AF363-E41B-472C-A1C1-2BEC49820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5B076DD5-78B8-7846-A52F-7E9382F4F363}" type="datetimeFigureOut">
              <a:rPr lang="en-GB"/>
              <a:pPr>
                <a:defRPr/>
              </a:pPr>
              <a:t>04/07/2018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173C6-D08A-4754-8FEB-D91DD210F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F8CBC-8BEA-4938-A706-9089DF65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43033135-DC1D-3B46-B691-3164B61DC9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23" r:id="rId3"/>
    <p:sldLayoutId id="214748372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A2347A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2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B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1EB9BF5-2E46-1143-A921-392E6901FEAD}" type="datetimeFigureOut">
              <a:rPr lang="en-GB"/>
              <a:pPr>
                <a:defRPr/>
              </a:pPr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BBD9634-3EFC-BA4C-B299-4526C7F33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4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04/07/2018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32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9" Type="http://schemas.openxmlformats.org/officeDocument/2006/relationships/image" Target="../media/image60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34" Type="http://schemas.openxmlformats.org/officeDocument/2006/relationships/image" Target="../media/image55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jpeg"/><Relationship Id="rId37" Type="http://schemas.openxmlformats.org/officeDocument/2006/relationships/image" Target="../media/image58.jpeg"/><Relationship Id="rId40" Type="http://schemas.openxmlformats.org/officeDocument/2006/relationships/image" Target="../media/image61.pn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98864" cy="648072"/>
          </a:xfrm>
        </p:spPr>
        <p:txBody>
          <a:bodyPr>
            <a:noAutofit/>
          </a:bodyPr>
          <a:lstStyle/>
          <a:p>
            <a:r>
              <a:rPr lang="en-GB" b="0" dirty="0">
                <a:latin typeface="+mj-lt"/>
              </a:rPr>
              <a:t>A New Evolutionary Algorithm-Based Home Monitoring Device for Parkinson’s Dyskinesia</a:t>
            </a:r>
            <a:endParaRPr lang="en-US" dirty="0"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4824536" cy="4104456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>
                <a:latin typeface="+mn-lt"/>
              </a:rPr>
              <a:t>Michael A. Lones</a:t>
            </a:r>
            <a:r>
              <a:rPr lang="en-US" b="0" baseline="30000" dirty="0">
                <a:latin typeface="+mn-lt"/>
              </a:rPr>
              <a:t>1</a:t>
            </a:r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Jane E. Alty</a:t>
            </a:r>
            <a:r>
              <a:rPr lang="en-US" b="0" baseline="30000" dirty="0">
                <a:latin typeface="+mn-lt"/>
              </a:rPr>
              <a:t>2</a:t>
            </a:r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Jeremy Cosgrove</a:t>
            </a:r>
            <a:r>
              <a:rPr lang="en-US" b="0" baseline="30000" dirty="0">
                <a:latin typeface="+mn-lt"/>
              </a:rPr>
              <a:t>2</a:t>
            </a:r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Philippa Duggan-Carter</a:t>
            </a:r>
            <a:r>
              <a:rPr lang="en-US" b="0" baseline="30000" dirty="0">
                <a:latin typeface="+mn-lt"/>
              </a:rPr>
              <a:t>2</a:t>
            </a:r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Stuart Jamieson</a:t>
            </a:r>
            <a:r>
              <a:rPr lang="en-US" b="0" baseline="30000" dirty="0">
                <a:latin typeface="+mn-lt"/>
              </a:rPr>
              <a:t>2</a:t>
            </a:r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Rebecca F. Naylor</a:t>
            </a:r>
            <a:r>
              <a:rPr lang="en-US" b="0" baseline="30000" dirty="0">
                <a:latin typeface="+mn-lt"/>
              </a:rPr>
              <a:t>3</a:t>
            </a:r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Andrew J. Turner</a:t>
            </a:r>
            <a:r>
              <a:rPr lang="en-US" b="0" baseline="30000" dirty="0">
                <a:latin typeface="+mn-lt"/>
              </a:rPr>
              <a:t>3</a:t>
            </a:r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Stephen L. Smith</a:t>
            </a:r>
            <a:r>
              <a:rPr lang="en-US" b="0" baseline="30000" dirty="0">
                <a:latin typeface="+mn-lt"/>
              </a:rPr>
              <a:t>3</a:t>
            </a:r>
            <a:endParaRPr lang="en-US" b="0" dirty="0">
              <a:latin typeface="+mn-lt"/>
            </a:endParaRPr>
          </a:p>
          <a:p>
            <a:endParaRPr lang="en-US" b="0" dirty="0">
              <a:latin typeface="+mn-lt"/>
            </a:endParaRPr>
          </a:p>
          <a:p>
            <a:r>
              <a:rPr lang="en-US" b="0" baseline="30000" dirty="0">
                <a:latin typeface="+mn-lt"/>
              </a:rPr>
              <a:t>1</a:t>
            </a:r>
            <a:r>
              <a:rPr lang="en-US" b="0" dirty="0">
                <a:latin typeface="+mn-lt"/>
              </a:rPr>
              <a:t>Heriot-Watt University, UK</a:t>
            </a:r>
          </a:p>
          <a:p>
            <a:r>
              <a:rPr lang="en-US" b="0" baseline="30000" dirty="0">
                <a:latin typeface="+mn-lt"/>
              </a:rPr>
              <a:t>2</a:t>
            </a:r>
            <a:r>
              <a:rPr lang="en-US" b="0" dirty="0">
                <a:latin typeface="+mn-lt"/>
              </a:rPr>
              <a:t>Leeds General Infirmary, UK</a:t>
            </a:r>
          </a:p>
          <a:p>
            <a:r>
              <a:rPr lang="en-US" b="0" baseline="30000" dirty="0">
                <a:latin typeface="+mn-lt"/>
              </a:rPr>
              <a:t>3</a:t>
            </a:r>
            <a:r>
              <a:rPr lang="en-US" b="0" dirty="0">
                <a:latin typeface="+mn-lt"/>
              </a:rPr>
              <a:t>University of York, UK</a:t>
            </a:r>
          </a:p>
        </p:txBody>
      </p:sp>
      <p:pic>
        <p:nvPicPr>
          <p:cNvPr id="5" name="Picture 4" descr="DSC_002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7" r="24048"/>
          <a:stretch/>
        </p:blipFill>
        <p:spPr>
          <a:xfrm>
            <a:off x="4499991" y="2420888"/>
            <a:ext cx="385021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1" name="Title 6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25538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ea typeface="ＭＳ Ｐゴシック" charset="-128"/>
              </a:rPr>
              <a:t>Health Economic Modeling</a:t>
            </a:r>
            <a:br>
              <a:rPr lang="en-US" altLang="en-US" sz="3600" dirty="0">
                <a:solidFill>
                  <a:schemeClr val="tx1"/>
                </a:solidFill>
                <a:ea typeface="ＭＳ Ｐゴシック" charset="-128"/>
              </a:rPr>
            </a:br>
            <a:endParaRPr lang="en-US" altLang="en-US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3902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89" y="809625"/>
            <a:ext cx="1295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D2EDA4-6E7A-4BD8-888D-97201DDC5646}"/>
              </a:ext>
            </a:extLst>
          </p:cNvPr>
          <p:cNvSpPr/>
          <p:nvPr/>
        </p:nvSpPr>
        <p:spPr>
          <a:xfrm>
            <a:off x="1187624" y="6396335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Filby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A, Lewis L, Taylor M, Smith SL,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Dettmar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PW, Jamieson SD,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Alty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JE. Cost effectiveness analysis of a device to monitor levodopa-induced dyskinesia in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parkinson's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patients. Value in Health. 2015 Nov 1;18(7):A358.</a:t>
            </a:r>
          </a:p>
        </p:txBody>
      </p:sp>
      <p:graphicFrame>
        <p:nvGraphicFramePr>
          <p:cNvPr id="7" name="Group 95">
            <a:extLst>
              <a:ext uri="{FF2B5EF4-FFF2-40B4-BE49-F238E27FC236}">
                <a16:creationId xmlns:a16="http://schemas.microsoft.com/office/drawing/2014/main" id="{8729DE49-539D-4B2C-822A-9D429AB28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51375"/>
              </p:ext>
            </p:extLst>
          </p:nvPr>
        </p:nvGraphicFramePr>
        <p:xfrm>
          <a:off x="310763" y="1220490"/>
          <a:ext cx="8568952" cy="5125342"/>
        </p:xfrm>
        <a:graphic>
          <a:graphicData uri="http://schemas.openxmlformats.org/drawingml/2006/table">
            <a:tbl>
              <a:tblPr/>
              <a:tblGrid>
                <a:gridCol w="3489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610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2C2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Whole cohort results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2C2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LID monitor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2C2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Current practice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2C2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Incremental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Initial contact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£427,703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£427,703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£0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32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Cost of LID monitor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£4,095,273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£0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£4,095,273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Routine consultations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£10,341,961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£10,341,961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£0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Extra consultations as a result of LID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£0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£9,686,071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-£9,686,071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Hospital monitoring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£0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£1,536,201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-£1,536,201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458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Falls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£1,805,401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£2,206,410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-£401,009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Total costs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£16,670,337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£24,198,346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-£7,528,009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Total QALYs (for whole cohort)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19,653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15,817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3,836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ICER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Dominant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Net monetary</a:t>
                      </a:r>
                      <a:r>
                        <a:rPr lang="en-GB" sz="1800" b="1" i="0" u="none" strike="noStrike" baseline="0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 benefit</a:t>
                      </a:r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£84,250,822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Per patient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Total costs (per patient)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£566.60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£822.47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-£255.87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n-GB" sz="1800" b="0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QALYs (per patient)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0.668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0.538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82C2"/>
                          </a:solidFill>
                          <a:effectLst/>
                          <a:latin typeface="Arial"/>
                        </a:rPr>
                        <a:t>0.130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82C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288818"/>
      </p:ext>
    </p:extLst>
  </p:cSld>
  <p:clrMapOvr>
    <a:masterClrMapping/>
  </p:clrMapOvr>
  <p:transition spd="slow" advTm="2016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dirty="0">
                <a:latin typeface="+mn-lt"/>
              </a:rPr>
              <a:t>Getting the Technology to the Patient</a:t>
            </a:r>
            <a:endParaRPr lang="en-US" sz="3600" dirty="0">
              <a:latin typeface="+mn-lt"/>
            </a:endParaRP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 bwMode="auto">
          <a:xfrm>
            <a:off x="323528" y="1679438"/>
            <a:ext cx="5400848" cy="2698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latin typeface="Calibri" charset="0"/>
              </a:rPr>
              <a:t>University spinout company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Clinical validation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Patent applications published</a:t>
            </a:r>
          </a:p>
          <a:p>
            <a:pPr lvl="1"/>
            <a:r>
              <a:rPr lang="en-US" sz="2400" dirty="0">
                <a:latin typeface="Calibri" charset="0"/>
              </a:rPr>
              <a:t>four granted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CE Marking secured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112643" name="Picture 41" descr="C:\Users\sls5\Dropbox\RAE EEF\soiree\RAENG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227806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/>
          <a:stretch>
            <a:fillRect/>
          </a:stretch>
        </p:blipFill>
        <p:spPr bwMode="auto">
          <a:xfrm>
            <a:off x="395288" y="5876925"/>
            <a:ext cx="2916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1" descr="clearsky.logo(c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76" y="2187496"/>
            <a:ext cx="3080147" cy="84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80084-F7C1-4739-9A0C-368C24C46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755" y="3680086"/>
            <a:ext cx="3995936" cy="2996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FE04F-7196-4BFE-B8F9-5C874DEBF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3666354"/>
            <a:ext cx="809818" cy="5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5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Other Monitors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58" y="1484784"/>
            <a:ext cx="312420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454" y="1484784"/>
            <a:ext cx="31242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03" y="4221088"/>
            <a:ext cx="31242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399" y="4221088"/>
            <a:ext cx="3124200" cy="1562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82" y="3068960"/>
            <a:ext cx="4427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Monitoring the side-effects of medication for Parkinson’s disease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7478" y="3068960"/>
            <a:ext cx="2862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Confirming diagnosis</a:t>
            </a:r>
          </a:p>
          <a:p>
            <a:pPr algn="ctr"/>
            <a:r>
              <a:rPr lang="en-US" sz="2200" dirty="0">
                <a:solidFill>
                  <a:srgbClr val="FFFFFF"/>
                </a:solidFill>
              </a:rPr>
              <a:t>of Parkinson’s disease.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27" y="581097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Differentiating neurodegenerative</a:t>
            </a:r>
          </a:p>
          <a:p>
            <a:pPr algn="ctr"/>
            <a:r>
              <a:rPr lang="en-US" sz="2200" dirty="0">
                <a:solidFill>
                  <a:srgbClr val="FFFFFF"/>
                </a:solidFill>
              </a:rPr>
              <a:t>disorders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4288" y="581323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Objectively assessing</a:t>
            </a:r>
          </a:p>
          <a:p>
            <a:pPr algn="ctr"/>
            <a:r>
              <a:rPr lang="en-US" sz="2200" dirty="0" err="1">
                <a:solidFill>
                  <a:srgbClr val="FFFFFF"/>
                </a:solidFill>
              </a:rPr>
              <a:t>visuo</a:t>
            </a:r>
            <a:r>
              <a:rPr lang="en-US" sz="2200" dirty="0">
                <a:solidFill>
                  <a:srgbClr val="FFFFFF"/>
                </a:solidFill>
              </a:rPr>
              <a:t>-spatial ability</a:t>
            </a:r>
          </a:p>
        </p:txBody>
      </p:sp>
    </p:spTree>
    <p:extLst>
      <p:ext uri="{BB962C8B-B14F-4D97-AF65-F5344CB8AC3E}">
        <p14:creationId xmlns:p14="http://schemas.microsoft.com/office/powerpoint/2010/main" val="35926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8466E-A253-4F06-99B8-C61B16E83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0669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1. Why the result qualifies as being human-competitive:</a:t>
            </a:r>
          </a:p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Provides an automated </a:t>
            </a:r>
            <a:r>
              <a:rPr lang="en-GB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objective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analysis which is not feasible to achieve using humans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2. Why the judges should consider the entry as "best“:</a:t>
            </a:r>
          </a:p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Substantially reduces healthcare costs</a:t>
            </a:r>
          </a:p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Substantially improves the quality of life</a:t>
            </a:r>
          </a:p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Commercially available and adopted into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199041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13" descr="C:\Users\sls5\Dropbox\RAE EEF\soiree\SLS - examp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440" y="434975"/>
            <a:ext cx="1366837" cy="1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440" y="2235200"/>
            <a:ext cx="14747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463" y="2451100"/>
            <a:ext cx="1295400" cy="79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21"/>
          <p:cNvSpPr>
            <a:spLocks noChangeArrowheads="1"/>
          </p:cNvSpPr>
          <p:nvPr/>
        </p:nvSpPr>
        <p:spPr bwMode="auto">
          <a:xfrm rot="-5400000">
            <a:off x="3273426" y="4286252"/>
            <a:ext cx="552451" cy="2254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3797" name="AutoShape 21"/>
          <p:cNvSpPr>
            <a:spLocks noChangeArrowheads="1"/>
          </p:cNvSpPr>
          <p:nvPr/>
        </p:nvSpPr>
        <p:spPr bwMode="auto">
          <a:xfrm rot="5400000">
            <a:off x="5191126" y="2686052"/>
            <a:ext cx="552451" cy="2254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468813" y="4181477"/>
            <a:ext cx="1905000" cy="271463"/>
          </a:xfrm>
          <a:custGeom>
            <a:avLst/>
            <a:gdLst>
              <a:gd name="T0" fmla="*/ 0 w 1905141"/>
              <a:gd name="T1" fmla="*/ 152828 h 270199"/>
              <a:gd name="T2" fmla="*/ 108045 w 1905141"/>
              <a:gd name="T3" fmla="*/ 97255 h 270199"/>
              <a:gd name="T4" fmla="*/ 270113 w 1905141"/>
              <a:gd name="T5" fmla="*/ 138935 h 270199"/>
              <a:gd name="T6" fmla="*/ 297124 w 1905141"/>
              <a:gd name="T7" fmla="*/ 180615 h 270199"/>
              <a:gd name="T8" fmla="*/ 418675 w 1905141"/>
              <a:gd name="T9" fmla="*/ 180615 h 270199"/>
              <a:gd name="T10" fmla="*/ 499708 w 1905141"/>
              <a:gd name="T11" fmla="*/ 152828 h 270199"/>
              <a:gd name="T12" fmla="*/ 526720 w 1905141"/>
              <a:gd name="T13" fmla="*/ 111149 h 270199"/>
              <a:gd name="T14" fmla="*/ 634765 w 1905141"/>
              <a:gd name="T15" fmla="*/ 83361 h 270199"/>
              <a:gd name="T16" fmla="*/ 715799 w 1905141"/>
              <a:gd name="T17" fmla="*/ 97255 h 270199"/>
              <a:gd name="T18" fmla="*/ 877866 w 1905141"/>
              <a:gd name="T19" fmla="*/ 138935 h 270199"/>
              <a:gd name="T20" fmla="*/ 958900 w 1905141"/>
              <a:gd name="T21" fmla="*/ 83361 h 270199"/>
              <a:gd name="T22" fmla="*/ 999417 w 1905141"/>
              <a:gd name="T23" fmla="*/ 69467 h 270199"/>
              <a:gd name="T24" fmla="*/ 1039934 w 1905141"/>
              <a:gd name="T25" fmla="*/ 41679 h 270199"/>
              <a:gd name="T26" fmla="*/ 1120968 w 1905141"/>
              <a:gd name="T27" fmla="*/ 0 h 270199"/>
              <a:gd name="T28" fmla="*/ 1215507 w 1905141"/>
              <a:gd name="T29" fmla="*/ 13893 h 270199"/>
              <a:gd name="T30" fmla="*/ 1283035 w 1905141"/>
              <a:gd name="T31" fmla="*/ 138935 h 270199"/>
              <a:gd name="T32" fmla="*/ 1310047 w 1905141"/>
              <a:gd name="T33" fmla="*/ 166721 h 270199"/>
              <a:gd name="T34" fmla="*/ 1337058 w 1905141"/>
              <a:gd name="T35" fmla="*/ 208401 h 270199"/>
              <a:gd name="T36" fmla="*/ 1377575 w 1905141"/>
              <a:gd name="T37" fmla="*/ 222294 h 270199"/>
              <a:gd name="T38" fmla="*/ 1418092 w 1905141"/>
              <a:gd name="T39" fmla="*/ 250082 h 270199"/>
              <a:gd name="T40" fmla="*/ 1499125 w 1905141"/>
              <a:gd name="T41" fmla="*/ 277870 h 270199"/>
              <a:gd name="T42" fmla="*/ 1607171 w 1905141"/>
              <a:gd name="T43" fmla="*/ 208401 h 270199"/>
              <a:gd name="T44" fmla="*/ 1728721 w 1905141"/>
              <a:gd name="T45" fmla="*/ 138935 h 270199"/>
              <a:gd name="T46" fmla="*/ 1782744 w 1905141"/>
              <a:gd name="T47" fmla="*/ 125042 h 270199"/>
              <a:gd name="T48" fmla="*/ 1904295 w 1905141"/>
              <a:gd name="T49" fmla="*/ 152828 h 2701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05141" h="270199">
                <a:moveTo>
                  <a:pt x="0" y="148609"/>
                </a:moveTo>
                <a:cubicBezTo>
                  <a:pt x="6186" y="144898"/>
                  <a:pt x="82553" y="92442"/>
                  <a:pt x="108093" y="94570"/>
                </a:cubicBezTo>
                <a:cubicBezTo>
                  <a:pt x="168319" y="99588"/>
                  <a:pt x="216126" y="117067"/>
                  <a:pt x="270233" y="135100"/>
                </a:cubicBezTo>
                <a:cubicBezTo>
                  <a:pt x="279241" y="148610"/>
                  <a:pt x="284576" y="165487"/>
                  <a:pt x="297256" y="175629"/>
                </a:cubicBezTo>
                <a:cubicBezTo>
                  <a:pt x="331666" y="203153"/>
                  <a:pt x="385518" y="181185"/>
                  <a:pt x="418861" y="175629"/>
                </a:cubicBezTo>
                <a:cubicBezTo>
                  <a:pt x="445884" y="166622"/>
                  <a:pt x="484128" y="172308"/>
                  <a:pt x="499930" y="148609"/>
                </a:cubicBezTo>
                <a:cubicBezTo>
                  <a:pt x="508938" y="135099"/>
                  <a:pt x="514274" y="118223"/>
                  <a:pt x="526954" y="108080"/>
                </a:cubicBezTo>
                <a:cubicBezTo>
                  <a:pt x="540804" y="97002"/>
                  <a:pt x="631682" y="81733"/>
                  <a:pt x="635047" y="81060"/>
                </a:cubicBezTo>
                <a:cubicBezTo>
                  <a:pt x="662070" y="85563"/>
                  <a:pt x="689539" y="87926"/>
                  <a:pt x="716117" y="94570"/>
                </a:cubicBezTo>
                <a:cubicBezTo>
                  <a:pt x="930237" y="148094"/>
                  <a:pt x="666119" y="99748"/>
                  <a:pt x="878256" y="135100"/>
                </a:cubicBezTo>
                <a:cubicBezTo>
                  <a:pt x="1002384" y="104072"/>
                  <a:pt x="874497" y="148915"/>
                  <a:pt x="959326" y="81060"/>
                </a:cubicBezTo>
                <a:cubicBezTo>
                  <a:pt x="970448" y="72164"/>
                  <a:pt x="987122" y="73919"/>
                  <a:pt x="999861" y="67550"/>
                </a:cubicBezTo>
                <a:cubicBezTo>
                  <a:pt x="1014385" y="60289"/>
                  <a:pt x="1025872" y="47791"/>
                  <a:pt x="1040396" y="40530"/>
                </a:cubicBezTo>
                <a:cubicBezTo>
                  <a:pt x="1152277" y="-15403"/>
                  <a:pt x="1005300" y="77434"/>
                  <a:pt x="1121466" y="0"/>
                </a:cubicBezTo>
                <a:cubicBezTo>
                  <a:pt x="1152993" y="4503"/>
                  <a:pt x="1186477" y="1684"/>
                  <a:pt x="1216047" y="13510"/>
                </a:cubicBezTo>
                <a:cubicBezTo>
                  <a:pt x="1289993" y="43085"/>
                  <a:pt x="1230758" y="82263"/>
                  <a:pt x="1283605" y="135100"/>
                </a:cubicBezTo>
                <a:cubicBezTo>
                  <a:pt x="1292613" y="144106"/>
                  <a:pt x="1302671" y="152173"/>
                  <a:pt x="1310629" y="162119"/>
                </a:cubicBezTo>
                <a:cubicBezTo>
                  <a:pt x="1320773" y="174798"/>
                  <a:pt x="1324972" y="192506"/>
                  <a:pt x="1337652" y="202649"/>
                </a:cubicBezTo>
                <a:cubicBezTo>
                  <a:pt x="1348774" y="211545"/>
                  <a:pt x="1365448" y="209790"/>
                  <a:pt x="1378187" y="216159"/>
                </a:cubicBezTo>
                <a:cubicBezTo>
                  <a:pt x="1392711" y="223420"/>
                  <a:pt x="1403883" y="236585"/>
                  <a:pt x="1418722" y="243179"/>
                </a:cubicBezTo>
                <a:cubicBezTo>
                  <a:pt x="1444752" y="254747"/>
                  <a:pt x="1499791" y="270199"/>
                  <a:pt x="1499791" y="270199"/>
                </a:cubicBezTo>
                <a:cubicBezTo>
                  <a:pt x="1625169" y="245127"/>
                  <a:pt x="1518528" y="282068"/>
                  <a:pt x="1607885" y="202649"/>
                </a:cubicBezTo>
                <a:cubicBezTo>
                  <a:pt x="1653732" y="161900"/>
                  <a:pt x="1678787" y="149584"/>
                  <a:pt x="1729489" y="135100"/>
                </a:cubicBezTo>
                <a:cubicBezTo>
                  <a:pt x="1747345" y="129999"/>
                  <a:pt x="1765520" y="126093"/>
                  <a:pt x="1783536" y="121590"/>
                </a:cubicBezTo>
                <a:cubicBezTo>
                  <a:pt x="1888087" y="136524"/>
                  <a:pt x="1849631" y="120860"/>
                  <a:pt x="1905141" y="148609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799" name="AutoShape 21"/>
          <p:cNvSpPr>
            <a:spLocks noChangeArrowheads="1"/>
          </p:cNvSpPr>
          <p:nvPr/>
        </p:nvSpPr>
        <p:spPr bwMode="auto">
          <a:xfrm rot="-5400000">
            <a:off x="5343526" y="1109664"/>
            <a:ext cx="552451" cy="2254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>
              <a:solidFill>
                <a:srgbClr val="000000"/>
              </a:solidFill>
              <a:latin typeface="Verdana"/>
              <a:cs typeface="Verdana"/>
            </a:endParaRPr>
          </a:p>
        </p:txBody>
      </p:sp>
      <p:grpSp>
        <p:nvGrpSpPr>
          <p:cNvPr id="120840" name="Group 6"/>
          <p:cNvGrpSpPr>
            <a:grpSpLocks/>
          </p:cNvGrpSpPr>
          <p:nvPr/>
        </p:nvGrpSpPr>
        <p:grpSpPr bwMode="auto">
          <a:xfrm>
            <a:off x="323850" y="217488"/>
            <a:ext cx="8712200" cy="5227637"/>
            <a:chOff x="5478860" y="1651000"/>
            <a:chExt cx="7427158" cy="4710545"/>
          </a:xfrm>
        </p:grpSpPr>
        <p:sp>
          <p:nvSpPr>
            <p:cNvPr id="16" name="Rounded Rectangle 15"/>
            <p:cNvSpPr>
              <a:spLocks noChangeArrowheads="1"/>
            </p:cNvSpPr>
            <p:nvPr/>
          </p:nvSpPr>
          <p:spPr bwMode="auto">
            <a:xfrm>
              <a:off x="5478860" y="1651000"/>
              <a:ext cx="7427158" cy="4710545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00"/>
                </a:solidFill>
                <a:latin typeface="Verdana"/>
                <a:ea typeface="ＭＳ Ｐゴシック" pitchFamily="-65" charset="-128"/>
                <a:cs typeface="Verdana"/>
              </a:endParaRPr>
            </a:p>
          </p:txBody>
        </p:sp>
        <p:grpSp>
          <p:nvGrpSpPr>
            <p:cNvPr id="120882" name="Group 8"/>
            <p:cNvGrpSpPr>
              <a:grpSpLocks/>
            </p:cNvGrpSpPr>
            <p:nvPr/>
          </p:nvGrpSpPr>
          <p:grpSpPr bwMode="auto">
            <a:xfrm>
              <a:off x="5659031" y="1819574"/>
              <a:ext cx="3215980" cy="3251630"/>
              <a:chOff x="-15324" y="1786350"/>
              <a:chExt cx="3827091" cy="3869512"/>
            </a:xfrm>
          </p:grpSpPr>
          <p:grpSp>
            <p:nvGrpSpPr>
              <p:cNvPr id="120883" name="Group 9"/>
              <p:cNvGrpSpPr>
                <a:grpSpLocks/>
              </p:cNvGrpSpPr>
              <p:nvPr/>
            </p:nvGrpSpPr>
            <p:grpSpPr bwMode="auto">
              <a:xfrm>
                <a:off x="938995" y="1786350"/>
                <a:ext cx="2872772" cy="2457420"/>
                <a:chOff x="1117424" y="2151112"/>
                <a:chExt cx="2334411" cy="1996898"/>
              </a:xfrm>
            </p:grpSpPr>
            <p:pic>
              <p:nvPicPr>
                <p:cNvPr id="120889" name="Picture 2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4813" y="3218647"/>
                  <a:ext cx="697022" cy="929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890" name="Picture 2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7424" y="2151112"/>
                  <a:ext cx="704915" cy="938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0884" name="Picture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324" y="3102949"/>
                <a:ext cx="923526" cy="1137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0885" name="Group 11"/>
              <p:cNvGrpSpPr>
                <a:grpSpLocks/>
              </p:cNvGrpSpPr>
              <p:nvPr/>
            </p:nvGrpSpPr>
            <p:grpSpPr bwMode="auto">
              <a:xfrm>
                <a:off x="-10596" y="4462833"/>
                <a:ext cx="1842737" cy="1193029"/>
                <a:chOff x="3171069" y="6124961"/>
                <a:chExt cx="1497406" cy="969454"/>
              </a:xfrm>
            </p:grpSpPr>
            <p:pic>
              <p:nvPicPr>
                <p:cNvPr id="120887" name="Picture 1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1069" y="6124961"/>
                  <a:ext cx="681236" cy="958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888" name="Picture 19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8560" y="6124961"/>
                  <a:ext cx="739915" cy="9694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4083" name="TextBox 25"/>
              <p:cNvSpPr txBox="1">
                <a:spLocks noChangeArrowheads="1"/>
              </p:cNvSpPr>
              <p:nvPr/>
            </p:nvSpPr>
            <p:spPr bwMode="auto">
              <a:xfrm>
                <a:off x="992652" y="3048324"/>
                <a:ext cx="2074340" cy="693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320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320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320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320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Verdana" pitchFamily="34" charset="0"/>
                  </a:rPr>
                  <a:t>University of California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Verdana" pitchFamily="34" charset="0"/>
                  </a:rPr>
                  <a:t>San Francisco Medical Center</a:t>
                </a:r>
              </a:p>
            </p:txBody>
          </p:sp>
        </p:grpSp>
      </p:grpSp>
      <p:pic>
        <p:nvPicPr>
          <p:cNvPr id="120841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663" y="28860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0" y="2876551"/>
            <a:ext cx="9286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90" y="3213100"/>
            <a:ext cx="1768475" cy="6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TextBox 37"/>
          <p:cNvSpPr txBox="1">
            <a:spLocks noChangeArrowheads="1"/>
          </p:cNvSpPr>
          <p:nvPr/>
        </p:nvSpPr>
        <p:spPr bwMode="auto">
          <a:xfrm>
            <a:off x="7248525" y="2965452"/>
            <a:ext cx="146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Rashid Hospital Dubai, UAE</a:t>
            </a:r>
          </a:p>
        </p:txBody>
      </p:sp>
      <p:pic>
        <p:nvPicPr>
          <p:cNvPr id="120845" name="Picture 3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017" y="2237099"/>
            <a:ext cx="9874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AutoShape 41" descr="data:image/jpeg;base64,/9j/4AAQSkZJRgABAQAAAQABAAD/2wCEAAkGBhISERUUEBQWFRUWFhgYFRYYGBgbFxUXHBUVFhcXGhgeHCceGBojGhgXIDAgJCcpLSwsGCAxNTAsNyc3LCkBCQoKDgwOGg8PGi0kHyUsMC8qLy4yNCw0KSkpLCwvLCkvLywsLCwqLC8sLCwsKjAsKSwsLCwsLCwqLCwsLCksLP/AABEIAEsCWAMBIgACEQEDEQH/xAAcAAEAAgMBAQEAAAAAAAAAAAAABgcBBAUCAwj/xABPEAACAQMBBQUDBQoKCAcAAAABAgMABBEFBgcSITETIkFRYTJxgRQjQnKRM1JTYoKSobGysxUXJDVDc3ST0dIWJSZUg4TBwzREY6O04eL/xAAZAQEAAwEBAAAAAAAAAAAAAAAAAQIDBAX/xAAvEQACAgEDAgQEBgMBAAAAAAAAAQIDERIhMQRBE1Gx8GFxgdEUIjJCocEz4fFy/9oADAMBAAIRAxEAPwC8aVqyapCrFWljDDqC6gj3jORWRqcP4WP89f8AGpwyMo2aVrHUofwifnr/AI14OsQfhovz1/xphjKNylKVBIpSlAKUpQClKUApSlAKV8bi7RMdo6rnpxMBn3Z614/hOH8In56/41OGRlGzSvlb3aPns3VscjwkHB9cUnukTHGyrnpxEDPuz1qME5PrStU6pD+Fj/PX/GtqgFKUoBSlKAUpSgFKUoBSlKAUpSgFKUoBSlKAUpSgFKUoBSlKAUpSgFKUoBSlKAUpSgFKUoBSlKAUpSgFKUoBSo3tBth2My2trH8ou3GRGDhY1xnjlb6K4546n4iuBDtLq0Oo29tdJbuk+T80H7qD2iGJzlevMc61jVJrJm7EngsOuJtDps8kcnZ3TwAISvZqmcgZyzMCSM/e8NduoxvI1oW2nTNnDOvZJ9Z8ry9y8Tfk1WtNySRM8KLbK43Sa7dzajwyTyyKYnLh3Zhy4cHBJweIjn6mruqqNxei4We5Ye0REnuGHf8ATwD8k1a9b9W14jSMumT8PcVxNptsLawTiuH7xHcjXnI/uXy9TgetR/eDvMSyBht8SXJHPxWHPi3m3kvxPrGd3+wkl9J8v1ItIrHiRX5mY+DN/wCmPBeh+r1iFKUddmy9RK382iHPoSHS9V1XUvnIeCxtj7LlRJNIPNQ3dx64HpmpBabLyocm/u2PjxGEqfyTEcCu+BjpWazlZnhJI0UPN5PESkABjk+JxjPwr3SlZGgpSofvR2lazsiYnKTSOqRkYyOfE55g/RBGfAsKtCLnJRRWUlFNsl+azUL3W6TIlp8ouGZ5rnDszks3Z/0YyeeMEt+XU0qZx0yayIvUsilKVQsVd/F5FfapfvdCQIrRcHD3Q5aMcR4iOYHDjl51xt5O7q0sbRZbftOIyqh4mBGCrk8sDnlRV1VXu+/+b0/tCfu5a7Kbpysis7bHLbVFQbxuQjddsRbagLj5Rx/NmPh4GC+12mc8jn2RXf2p3V29t8me0WVmN1EjgnjHASSW5LywQOfTnWdwvS798P8A3qtmr33Tha0nt/opTVGVayt/9nL1zaOCzVWuC4Vs81jdwMYJLFVPCOfjXGj3p6axwkzufJYZifsCVItXXNvLn8G/7Bql9xo/l8n9mb97BWNVcZQlJ529+RrZZKM1Fdy6L7UkhiMr8XAACeFGZuZAHcUFj1HhUc/jW0zOO3bOcY7KbOfLHB1qWmqCulH+kX/PJ+8WlFcbM57LIuslDGO5eel6mlxGJIuLhOccSsh5Eg91gCOY8q4WobybCCRo5pHRlJBDQy88EgkHgwwyOo5VKBVUb+R3LT60v6o6rTCM56X3LWylCGpEp/jW0z8Of7qb/JW9oe3lleS9lbSF3CliOB1GAQDzZQPEVq7slH8F231G/ePW9ZWEEt413E/EyRtauoAwGWQO2TjPEDgUkoJtYe3vyEXNpPK39+Z3KUpWBsc/Wdn7e7ULcxLKFJKhvAkYJHkcV+a4tPQ3ghI7nygR+vD2vB188V+pK/MkH85D+2D/AORXo9E3iSOHqksxP0Xo+g29qpW2iWJWOSF8TjGT5nAprOgW92oW5iWVVOVDeBIwSPI4roUNefqec53O3CxgqPdXsjaStdtNEshhuOCMtz4QpJBHr05+lWlqWopBG0knFwrjPCrO3MhRhVBJ5kdBUG3Rdb/+1t/1qwjW/UNux5MaViGxF7Xebp0kixLP32bhAaORRxHkASygDny51Ka/Pm2GzsstzqNxEOJYLjEijqFYE8fqARz8s56ZxPt1W3/ylBa3LfPoO4x6yoP1uo6+Y5+BrS3p0oa4fX4FK725aZ/QlGt7a2lo/BcuyHAOeykK8847yqVzyPLNbeibQw3alrcsVGObRugORkY4lHEMeIrg72h/qm4/4f76OpTZD5tPqr+oVg1HQn3/AOGyb1tdjl67tja2bBblnTIB4uzkZOZIA4lUjPI8s5rTsN49hPIscMjuzEKOGGbALHAyeDCjPieVfPekP9VXP1U/ex1Fdw4+buvrxfsvWsa4Opz3yvfkZyskrFAsnVdVjtomlmJCLjiKqzEZIHsqCepqODezpf8AvB/upf8AJUvqht6+gfI79ZoRwJN84uByWVSOPHx4W/KNR09cLHplyTfOUFqRdulatHcxiSLi4SSBxIyHkcHusAf0Vx9U3hWNtI0c8jIynBzFLg8geTBcN18K6Wzesrd2sU6/0iAkfet0dfgwI+FQ7a+MX+q2tiOccA+UXHl4cKn3jA90tUhBObUuF/RacmopxJro+sxXUYlhLFCSAWRkJx4gMAcetcXUN5NhBI0c0joykghoZeeCQSDwYYZHUcjUoFVRv5HctPrS/qjqaYRsnpfci2UoQ1IlP8a2mfhz/dTf5K3dD28sryXsraQu/CWI4HXABAJyygeIrV3YKP4Ktvqv+9krfs7CCW8a7ifieNGtXUAYDCRXbJ68Q5D40koJtYe3vyEXNpPK39+Z0dU1RLeMyS8XCCAeFGc8zj2VBP6Kjf8AGxpf4c+7spc/sVL6oHQV/wBof+cm/alq1FcZqWrOyyVuslBrHcs4b2tMzgzsPfFKB+zUpsb6OaNZIXV0YZVlOQfjUJ3x6fC2ntI4XtUdBE3LiyXAZc9SCvEcfi58K1tx9tItlKz5CPMTHnocKqsw9MjHvU0lXB1eJHzwFZJWaGWNUd17b+ytH7OaXMn4NFLuM9AQOSn0JFdfV7po7eWRebJG7L71QkfpFVFuXu7c3E73DL8obhMbORxNkuZSpP0ieHPjj41WqtSi5vsWssakoruTWPe1YcQWUzQk9O1hcfqzyqYQzK6hlOVYAgjoQRkH7K422OzwvbOSAcAZgOBnGQjZB4h4jlkcvOuvbQ8CKv3qgfYAKpLQ0nHkvHVnc4+t7bWlo/Bcu6HAOeykK884HGqlc8uma19N3h2NxIscEjuzEAYilwCemWKYUeprT3tr/qqb60X75K4e4ofyW4/rx+7StVXB1Oe+ePexk5y8XQT7WtbhtITNcMVjBAJClupAHIAnqajo3uaX/vB/upf8ldranQBeWxgLBQzxsSRnksiuRjI6gEfGtXa3Tol0+64Y0GLeXGEUYxG2McuVUgoPCec+/gXm5rOODRO9nSx/5j/25f8AJW1o+8Wwuplht5S8jZwOzkA5KWPMqAOQNV3uOt1ee541VsRpjIB+m3nVnT7Lob2C6ThTsklQqFA4+MKAcjpjDeB9qtba665OO/v6Gdc7JxUtvf1Gu7ZWtmwW5dkyAQezkZeZIxxKpGeR5da1NO3jWFxIsUErO7EAARS4GTjJPBhR6nlXb1XTI7iF4ZRlJFKsPf4jyIPMHzAqitnb2TRtVMc/sZ7OU+DRsQUlHu7re7IqKqoWReM6l/P8E2WShJeTLy1jWYrWPtZ2KoCAWCs2M9MhQTj1rU0Pa+0vGZbWQyFRkngkUDnjqygE+lcXeJrL9nHZWpzcXh4Bj6EX9I59MZGfLiPhUk0PR47W3jgiHdjXHqx6sx9Sck++snFKGXy/Q01NzwuDfpSuFthtdDp8HaS95jkRxg83bH6FHifD3kA5xi5PCLtqKyzpanq0NtGZLiRY0H0mOOfkPEn0HOo7Z709NlkEaz4JOFLI6qSTgd4jA+OK1Nltl5Lki91UCSZxmKFh83boeYAQ8uMjBOeY9+TVe75LSGO/UQoqEwqXCgAFi8gBwPHhA/RXVVTCUtDe5zWWzjHWuC+q4O2u062Fo8xwX9mJT9KQ5x8BgsfQGoGl3tM4BWMIMDAxbg9PHjYnPvqE7S6pqN3OttdkySxvwLGBHyduEY7nInp48vTnVqulzLeSx33Is6jEdk8ll7ndLYwy3sxLS3Dt3z1KKeZ+L8X5q+VS7UBBbyG6kyZHCQp0J7z92KMebOcnxOOfJeVa6HbbRQxJBDEscaDClhB3RnPXJJ5nyNTDZvYmZZludSuDczrns1/ooc8iVGAC2PHA93jVborU5OS+hNbelRSf1JjVJb4Nda5vI7SHvCIgED6Uz4GPgMD3s1WttXr62VpLO2MquEH3znki/b19Aapzdpao1zLf3rgRwEuzv0ad8ke8jvNgc8lat00dObH24+ZHUSzitd+fkXNsxoq2lpFAv0FAY/fOebt8WJNQPeDvW7MGGwOWJKtOOaKR7SxnozDIyegz4np9td2he6gaecva6cOiju3F8T0Qfg42+0jPhzEG2a2fl1e8yVEVvHgMEGFijGeGKP8AGPPn5lmPPraqpZdlnbkiyx4UKzc3a7BNfS/KLkEwK2TnOZ3zkjPUqD7R8enni8ZriOJOJ2WNFHMsQqqPeeQFcfXNbttLtASAqIAkUS9WOOSr+sk+pNRXZzZ+XVcXmq5aJudvbAkRqv35A5nPhnqOZ5EAZ2Sdv55bR7F4RVX5I7sllltvYTSCOK5iZycBeL2j5KTyY+6u5X5+3r6HBaXqrbKI1aJXKr0VuN1yPLkoPvqxrO31W/iQyyfIYSq5Cd65k5DLFjgRA9cDmPGk6IqKmns/MQubk4tbryJncX8UZAkkRCegZgM+7J51sV+eN4eh2tvepbwu/JV7eWVi54nOcnl4IQxwPGrM07ay5ukEekW47JAEFzckrH3RjuoO855f4gVE+nxFST5+hMbsyaa4J3VL7TynVtajtUOYYSUYjphTxTt8SOAH0WtnbXQL6K3ln1DUGZRhY4osoryNyUEclAHMnkTgHmK39yOz/BDJduOcp7OP6invH4vy/IrSuKqg7M5fC+ZScnZJQxjuyzo0AAAGABgAdAPAV4mukQqHZVLnhQEgFmwThfM4BOB5VmedUUs7BVUZZiQAAOpJPICqk1LUZNa1OFLTiFtauGMvMDkwZn9CeEKo69T545q69ec8Lubznp+Zb9KUrI0FV7vv/m9P7Qn7uWrCqpd8G1ltNALWFy8qXHzgCsAnAsiMCSACeI45Zro6ZN2LBh1DSreTO4Xpd++H/vVbNUduk2strI3Au3MfadmVPCxB4e0yO6CR7Qq8Qat1aatb98Fema8NI1NW+4S/1b/smqD3X6Gbq6ZFnmgxAW44W4WOHiHCT5d7PwFXZtbtBb2sD9vIELpIEBzlzw9AAOvMfbVM7ptbgtLxnuXEaNAyBjnHFxxNg4HLkprXp1JVTaM72nZFMsw7uHx/Oeof33/1VW21kYddjjLtIUvIxxucu3zi82Piav2+1OKGIyyuEjABLnoASAP0kfbX5+uNZiOtfKQ3zPytZOPB9gSLlsYzjAz0q3TSnLVnyI6iMY6ceZ+i6qnfz7Fp9aX9mOrM0zU4riMSwOHQ5ww6HBIP6QaqrfnqUTNbwq4MkZdnUdUDLHw58ieuPKufpU/GRt1DXhM6ew2y08unwOl/cxKynEacHCvfYYGVz4Z+NSLd5pUtvDOk/GW+VTEO4wZQSuJPysE1GNid5VjbWEEMzuHRSGAjcgHjY9QMHkRXU0zb1L7UoI7R37JYpmlBXhDthQnI8zjmfjV7I2NyTW32K1uCUcPcntKUrjOoV+Y4mA1IE9Bdgn3dvzr9OVQ28bd/cW9xJPCjSQSMXygJMRY5ZWA5gAk4bpjHjXd0ckm4vucnVRbSa7F81g1T2g78GSNUvITIyjHaIwBbHiynlnzIPwFbN9vSub8G30y1cO44TISCUB5E8u6n1mblWT6WxPdfUv8AiINbHU3OtxLfOPZa6Yg+fLP6iKsU1H9h9lxYWiQkhnJLyMOhc4zj0AAUe6uvqOoxwRtLM4RFxxMegyQo/SQPjWdrU5txNK1pgskQ2HUG+1YHmDcLkfkvUC3h7Evp063VnlYS4KlesEmchfqk9D+SfDMn2E2stfl9/mUD5RcIYMgjtPaUY5eZHI461Y97ZJNG0cqh0cFWU9CDXQ7JU2Za2wvQx0Rthjvv6lVaxtymoaHcBsLcRiLtU8x20YEij70+XgeXkTa1n9zT6q/qFfnbbzYyTTpioJMMmeyfzHUo34w5e/kfQfomyPzafVX9QqOojGMU4cNt+golJyerlY/sje9H+arn6qfvY6im4b7ndfXj/Zeu3vY16BLKa3aQCaREKR8+IjtV59MAd1vsqK7ltegg7aKaQI8rxCMHPfPeXAOMZyR9tWhF/h5bd/sVnJeOvl9y5KiO9HZ75VYScIzJD86nmeEHjX4pxcvMCpdWCK44ScZKSOqUVJNMqLcztSscVxBM2FjUzqfJAPnfs7rfE1Jd2Fo0iz38w+cu5Cy5+jEpIRftz8FWqx1zZGSLVWs4MqJnxGRn7jJnPvVV4gfqGv0BY2axRpHGMIihVHkqgAfoFdnUuK3j+70OWhSe0v2n3qqd/PsWn1pf2Y6taqg36ajEzW8KuDJGXZ1HVAypw58ieuPKsul/yo06n/GzpbCbLTy6fA6X9zErK2I04OFe+45ZXPhn41It3mlS28Nwk/GW+VzEO4wZVPABJ+VgmoxsRvJsbWwghmdw6KwYCNyBl2YcwMHkRXV0zb5L7UreO0d+yWOZpQV4Q5woTkeZxzPxrSyNjck1t9itbglHD3J7VA6GP9ofL+WT8/LnLV56pqsNtGZJ3EaAgFj0yTgfpqgNI1mJNZFyzYh+VSPx4PsM0mGIxn6QqelT0z+RHUtZj8zZ2m1S5j1FY9WJuY4XB4D3EeM9HVU4Rkjn7xwnxq+NNkiaKMwcPZFFMfCAF4Md3AHQY8Kg+8XZyPUrJbq0IkkjUsjL/Sx5PGg8ScgkeoI8ajO6fb5YP5JdMRGzfMPzIVmPNDjopJyD4EnzqZx8WpSjyuUVg/DsafD4ZczDIwaqnaHcgHdnspVRSc9lIDwr6K4ycehBx5mrJ10t8ln4QWbsZOFQCSTwNgADmSTUG2J3m2aW0VvdsYJYUWMiQNhuEBcggcunRsfGsKXZFOVZtaoSajMgWpaTqmjsj9oyKThWjctET14WU8ungy88HHSrp2M183tlFOwCswIcDpxKxVsehIz8agO8DadNUWOy01WuGMgd3VSEXAIAyQMczkseQx1OeVg7JaD8js4rfOSi94joXYlmI9Mk49MVrfLVWnNYl/RnTHTNqL/L/Zx97f8ANU/vi/fR1w9xX/hbj+vH7pK2972vwCyltjIO3YxER888PaK2emAMKa4m5XX4IkkglkCyyTAxqc9/KBeRxjOQamMX+Ge3f7ByXjr5FuVx9sv5vu/7PN+7auxUX3ha/bwWc8csgWSWCVY155clSvLA82FclabksHRN4i8kC3Efd7n+rT9tquWqK3P6/BazzfKZBGJEUITnBIY8sgdedXrXR1ifitmPSteGhVZ769nFe3W7XAeIhH/GRmwB71Y/YzVZlV7vf1+3FlJbGQduxiIj58WO0DZPkMKaz6fPiLBe9J1vJztzFp23aXUzF5IwltFxfQjVAcD7QPgfM1adVJuV16CKOSCSQLLJMDGpzl8oo5eGcg1bdW6rPiMjp8eGjBNU/pB/hjWmlfvW9tzRfAqrYj5fjPlz6DFWhtGzC0uDHnjEMvDjrxdm2Meuao/dhtpFp8svbhuzlVQWUZKlSxHLxBDHp6Vfp4NwlKPJS6SUoqXBf00qopZiAqgkk9AAMkn0xVRbJaOdV1OW/lU/J0kzGCPbK4ES+5VCs3rgeJqQXN5ca0OzgV7exP3WZxiS4H3ka+CnxY//AJM307To4IkihUIiDCqPAf8AUk8yfEms0/Ci1+5/wvuXa8Rp9l/J8tb1Rba3lnf2Y0Le8gcl95OB8aqzc9obXFzNfz8yGYIT4yvzkb4K2Py/Surve1R5TBp1v3pZnDOo8s4jB8gWyx8gmanOzehpZ20cCdEXBP3zHmzfFiTVk/Dq+MvQhrXZ8F6nTpSlcp0FK75Nfae6SzhywiwWVcktMw5KAOpCkfFzXT2U3fLbQC41dwI4syLbk5jjJxl5B0dzhRw8/Ac+gntts3Z20kt0EVZHLPJK5JK5yWwzHuL7scqqDbfa+bVblba0VjFx4jQcjK34RvIAZxnoMk+no1ydkVXDZLlnDZFQbnLdvhHx1fU7nXL5YoQVjBIjU+zHHy4pXx44xn4KPW69ntBhsrdYYhhVGWY9Xb6TsfM/oGB0Fc7YXYuPT4OHk0z4MsnmfBV/EHh58z41ubZysun3TJ7Qglxjw7h5/Ac6wtsU2oQ/T73Na63BOcuSpzK2u6uFJPyaPJA8oVIyfRpG4efhxD72ruRAqgAAADAA5AAdB6CqI3R7R29pcyfKWEayRhVc+yCGzgnwBHj6VN9e2rk1ENaaSC4fuz3RBWKND7QUkZLEZHu6Z6jXqK5OSitoozomlFyfLIcLY61rTMvOBGHE3gIYzgfFyDj658qufWNUS2gkmk9mNSx9cdAPUnAHqa0tlNlYbCARQjJ6yOfakbzPkPADwH2mCb4NaeaSHTrfvO7K0gHixOIkP7R/JNUb8aaiv0r08y6XhQcny/Uiux2zEmr3sk1xkRcZeZh9IsciJT4cvsUe6r6tbVIkVI1CooAVQMAAdABXO2X2eSyto4I/ojLN9+59pj7z9gAHhTarXls7WWduZVe4PvnPJF+Jx8M1S6x2yxHjsXqrVccvnuVLvm2k7a6W2Q9yD2/IysOf5q4HvZq61pvhtLWBYLW3lcRIEQsVQMQMFjgkjJyfPn4VrbsthBdlr6+HaKzsUVukjcR45GHivFkAdCQc1JduN1cN0pktFWGcDoAFjk9GA5KfJh8c+HTKVKxVLt6nOla82R7+hiPZG41IJLqN0GhbDpb2xxER1BMnV/f9hFTTS9JhtoxHbxrGg6Ko8fM+JPqedUdsrtldaRMbe6jcxZ78Te0mfpxnpg9cZ4W8x1q7NF1+3u4xJbSK6+OPaU+TL1U+hrn6iE4/+e2ODamcJfPudClfOe4VBl2CjIGScDJOAPeTyxSuU6Mn0rAUVmlCTBUHrWaUoDBUUKjxrNKAwVpis0oDAGOlY4B5CvVKAxisBB1wK9UoBSlKAUpSgNWbS4XOXijY+bIpP2kV94oFUYRQo8gAB9gr3SpyRgVgis0qCTHCKzSlAeJYVYYYBh5EAj7DXoCs0oDHCKFRWaUApSlAY4azSlAK88A8q9UoDGKxwDrgV6pQGCM9aYrNKAwB5U4R5VmlAK+FxYRSfdI0f6yg/rFfelAfOG3VBhFCjyAAH2CvpSlAY4RQqKzSgFYKis0oDBUHrWaUoBXngHXAzXqlAeeAeQr1SlAK4y7GWAk7QWsHHnOezXr54xjPrXZrm65ftAgmwTGhzMAMkRnkzgePByY/ihvGrRb4RWWOWfOXaa2jJWaQQkEjEoMYOOWVZsKw9VJrkajt6rZj02NryY8hwA9ih++eXkuPQHn5jrUqilV1DKQysAQQcggjIIPiCK9AVKcVyiGpPuRPY7Yo27vdXjia8lyXf6MYP0U+GBnlyAAwOstpSolJyeWTGKisIV5kkCgliAAMknkAB1JPgK+d5eJEjSSsERRlmY4AHqapzavbO41ab5HpyN2RPePQygH2nP0Ih5Hr4+VaVVOx/DuylligvifHeBt1JqMos7EM0RYDu9bh88v+GOo88ZPQYnu73d+lhHxyYa4cd9vBB14E9PM+J9AK+uwu76LT04jiS4Yd+THID7xB4L69T4+QltaW3LHh18epnXU8658+gry6AgggEEYIPQjxBr1SuU6SJR7q9MD8fycHnnhLuUHuXixj06VKLa1SNQkaqijoqgBR7gOQr60q0pyly8lVCMeEK41nsjax3DXIj4p3YsZXJZgTy7ueSDHLkBy5V2aVCbXBLSfIrka9svDeGP5TxMkZLCLOEZsYBbHM4GcDOO8c5rr0om08oNJ7M8QwqihUUKqgBVAAAA6AAcgK90pUEnL13Zm2vE4LmJXx7J6Mv1WHMVCxuViSTjt7u4i92OIegccJqyKVrG2cFhMzlXGTy0R7RNiILdhI7y3Eq+zJO5kZPPgB7qe8DPrWKkVKpKTk8suopbIUpSqkilKUApSlAKUpQClKUApSlAKUpQClKUApSlAKUpQClKUApSlAKUpQClKUApSlAKUpQClKUApSlAKUpQClKUApSlAKUpQClKUApSlAKUpQClKUArBGetZpQERfSrqwYtYL29sSSbQsFeInmTA55cPj2Z+HWti23iWJPDNIbaTxjuFMTD4t3T8Cak1fC6tI5BwyIrjyZQw+w1prT/UjPS1+k5su2dgoybu3x/Wof0A5qNazvjs4+7ah7mQ8lCgqufrEZP5KmpE+xGntzNnb/CJB+oVvafotvB9whij+oiqfiQMmrJ1Ls2Q1Y+6RWH+i+q6w4e/Y21uDlY8YP5Mec8X4z8/IeFWRs9szb2UfZ2ycI+kx5u582bx/UPACurSk7pTWOF5CFSi88vzFKUrE1FKUoBSlKAUpSgFKUoBSlKAUpSgFKUoD/9k="/>
          <p:cNvSpPr>
            <a:spLocks noChangeAspect="1" noChangeArrowheads="1"/>
          </p:cNvSpPr>
          <p:nvPr/>
        </p:nvSpPr>
        <p:spPr bwMode="auto">
          <a:xfrm>
            <a:off x="176213" y="-1825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sz="105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4048" name="TextBox 43"/>
          <p:cNvSpPr txBox="1">
            <a:spLocks noChangeArrowheads="1"/>
          </p:cNvSpPr>
          <p:nvPr/>
        </p:nvSpPr>
        <p:spPr bwMode="auto">
          <a:xfrm>
            <a:off x="7054850" y="1957041"/>
            <a:ext cx="208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200" dirty="0" err="1">
                <a:solidFill>
                  <a:srgbClr val="000000"/>
                </a:solidFill>
                <a:latin typeface="Verdana" pitchFamily="34" charset="0"/>
              </a:rPr>
              <a:t>Monash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Medical Centre Melbourne, Australia</a:t>
            </a:r>
          </a:p>
        </p:txBody>
      </p:sp>
      <p:pic>
        <p:nvPicPr>
          <p:cNvPr id="120849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1558925"/>
            <a:ext cx="1841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0" name="Picture 39" descr="C:\Users\sls5\Dropbox\RAE EEF\soiree\EPSRC-logo-medium-res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89589"/>
            <a:ext cx="12557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1" name="Picture 40" descr="C:\Users\sls5\Dropbox\RAE EEF\soiree\ParkinsonsUK_LogoStacked_4CPdownload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40" y="5516564"/>
            <a:ext cx="14747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2" name="Picture 41" descr="C:\Users\sls5\Dropbox\RAE EEF\soiree\RAENG-log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589590"/>
            <a:ext cx="16065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50" y="5772151"/>
            <a:ext cx="1887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AutoShape 43" descr="data:image/jpeg;base64,/9j/4AAQSkZJRgABAQAAAQABAAD/2wCEAAkGBhISERUUEBQWFRUWFhgYFRYYGBgbFxUXHBUVFhcXGhgeHCceGBojGhgXIDAgJCcpLSwsGCAxNTAsNyc3LCkBCQoKDgwOGg8PGi0kHyUsMC8qLy4yNCw0KSkpLCwvLCkvLywsLCwqLC8sLCwsKjAsKSwsLCwsLCwqLCwsLCksLP/AABEIAEsCWAMBIgACEQEDEQH/xAAcAAEAAgMBAQEAAAAAAAAAAAAABgcBBAUCAwj/xABPEAACAQMBBQUDBQoKCAcAAAABAgMABBEFBgcSITETIkFRYTJxgRQjQnKRM1JTYoKSobGysxUXJDVDc3ST0dIWJSZUg4TBwzREY6O04eL/xAAZAQEAAwEBAAAAAAAAAAAAAAAAAQIDBAX/xAAvEQACAgEDAgQEBgMBAAAAAAAAAQIDERIhMQRBE1Gx8GFxgdEUIjJCocEz4fFy/9oADAMBAAIRAxEAPwC8aVqyapCrFWljDDqC6gj3jORWRqcP4WP89f8AGpwyMo2aVrHUofwifnr/AI14OsQfhovz1/xphjKNylKVBIpSlAKUpQClKUApSlAKV8bi7RMdo6rnpxMBn3Z614/hOH8In56/41OGRlGzSvlb3aPns3VscjwkHB9cUnukTHGyrnpxEDPuz1qME5PrStU6pD+Fj/PX/GtqgFKUoBSlKAUpSgFKUoBSlKAUpSgFKUoBSlKAUpSgFKUoBSlKAUpSgFKUoBSlKAUpSgFKUoBSlKAUpSgFKUoBSo3tBth2My2trH8ou3GRGDhY1xnjlb6K4546n4iuBDtLq0Oo29tdJbuk+T80H7qD2iGJzlevMc61jVJrJm7EngsOuJtDps8kcnZ3TwAISvZqmcgZyzMCSM/e8NduoxvI1oW2nTNnDOvZJ9Z8ry9y8Tfk1WtNySRM8KLbK43Sa7dzajwyTyyKYnLh3Zhy4cHBJweIjn6mruqqNxei4We5Ye0REnuGHf8ATwD8k1a9b9W14jSMumT8PcVxNptsLawTiuH7xHcjXnI/uXy9TgetR/eDvMSyBht8SXJHPxWHPi3m3kvxPrGd3+wkl9J8v1ItIrHiRX5mY+DN/wCmPBeh+r1iFKUddmy9RK382iHPoSHS9V1XUvnIeCxtj7LlRJNIPNQ3dx64HpmpBabLyocm/u2PjxGEqfyTEcCu+BjpWazlZnhJI0UPN5PESkABjk+JxjPwr3SlZGgpSofvR2lazsiYnKTSOqRkYyOfE55g/RBGfAsKtCLnJRRWUlFNsl+azUL3W6TIlp8ouGZ5rnDszks3Z/0YyeeMEt+XU0qZx0yayIvUsilKVQsVd/F5FfapfvdCQIrRcHD3Q5aMcR4iOYHDjl51xt5O7q0sbRZbftOIyqh4mBGCrk8sDnlRV1VXu+/+b0/tCfu5a7Kbpysis7bHLbVFQbxuQjddsRbagLj5Rx/NmPh4GC+12mc8jn2RXf2p3V29t8me0WVmN1EjgnjHASSW5LywQOfTnWdwvS798P8A3qtmr33Tha0nt/opTVGVayt/9nL1zaOCzVWuC4Vs81jdwMYJLFVPCOfjXGj3p6axwkzufJYZifsCVItXXNvLn8G/7Bql9xo/l8n9mb97BWNVcZQlJ529+RrZZKM1Fdy6L7UkhiMr8XAACeFGZuZAHcUFj1HhUc/jW0zOO3bOcY7KbOfLHB1qWmqCulH+kX/PJ+8WlFcbM57LIuslDGO5eel6mlxGJIuLhOccSsh5Eg91gCOY8q4WobybCCRo5pHRlJBDQy88EgkHgwwyOo5VKBVUb+R3LT60v6o6rTCM56X3LWylCGpEp/jW0z8Of7qb/JW9oe3lleS9lbSF3CliOB1GAQDzZQPEVq7slH8F231G/ePW9ZWEEt413E/EyRtauoAwGWQO2TjPEDgUkoJtYe3vyEXNpPK39+Z3KUpWBsc/Wdn7e7ULcxLKFJKhvAkYJHkcV+a4tPQ3ghI7nygR+vD2vB188V+pK/MkH85D+2D/AORXo9E3iSOHqksxP0Xo+g29qpW2iWJWOSF8TjGT5nAprOgW92oW5iWVVOVDeBIwSPI4roUNefqec53O3CxgqPdXsjaStdtNEshhuOCMtz4QpJBHr05+lWlqWopBG0knFwrjPCrO3MhRhVBJ5kdBUG3Rdb/+1t/1qwjW/UNux5MaViGxF7Xebp0kixLP32bhAaORRxHkASygDny51Ka/Pm2GzsstzqNxEOJYLjEijqFYE8fqARz8s56ZxPt1W3/ylBa3LfPoO4x6yoP1uo6+Y5+BrS3p0oa4fX4FK725aZ/QlGt7a2lo/BcuyHAOeykK8847yqVzyPLNbeibQw3alrcsVGObRugORkY4lHEMeIrg72h/qm4/4f76OpTZD5tPqr+oVg1HQn3/AOGyb1tdjl67tja2bBblnTIB4uzkZOZIA4lUjPI8s5rTsN49hPIscMjuzEKOGGbALHAyeDCjPieVfPekP9VXP1U/ex1Fdw4+buvrxfsvWsa4Opz3yvfkZyskrFAsnVdVjtomlmJCLjiKqzEZIHsqCepqODezpf8AvB/upf8AJUvqht6+gfI79ZoRwJN84uByWVSOPHx4W/KNR09cLHplyTfOUFqRdulatHcxiSLi4SSBxIyHkcHusAf0Vx9U3hWNtI0c8jIynBzFLg8geTBcN18K6Wzesrd2sU6/0iAkfet0dfgwI+FQ7a+MX+q2tiOccA+UXHl4cKn3jA90tUhBObUuF/RacmopxJro+sxXUYlhLFCSAWRkJx4gMAcetcXUN5NhBI0c0joykghoZeeCQSDwYYZHUcjUoFVRv5HctPrS/qjqaYRsnpfci2UoQ1IlP8a2mfhz/dTf5K3dD28sryXsraQu/CWI4HXABAJyygeIrV3YKP4Ktvqv+9krfs7CCW8a7ifieNGtXUAYDCRXbJ68Q5D40koJtYe3vyEXNpPK39+Z0dU1RLeMyS8XCCAeFGc8zj2VBP6Kjf8AGxpf4c+7spc/sVL6oHQV/wBof+cm/alq1FcZqWrOyyVuslBrHcs4b2tMzgzsPfFKB+zUpsb6OaNZIXV0YZVlOQfjUJ3x6fC2ntI4XtUdBE3LiyXAZc9SCvEcfi58K1tx9tItlKz5CPMTHnocKqsw9MjHvU0lXB1eJHzwFZJWaGWNUd17b+ytH7OaXMn4NFLuM9AQOSn0JFdfV7po7eWRebJG7L71QkfpFVFuXu7c3E73DL8obhMbORxNkuZSpP0ieHPjj41WqtSi5vsWssakoruTWPe1YcQWUzQk9O1hcfqzyqYQzK6hlOVYAgjoQRkH7K422OzwvbOSAcAZgOBnGQjZB4h4jlkcvOuvbQ8CKv3qgfYAKpLQ0nHkvHVnc4+t7bWlo/Bcu6HAOeykK884HGqlc8uma19N3h2NxIscEjuzEAYilwCemWKYUeprT3tr/qqb60X75K4e4ofyW4/rx+7StVXB1Oe+ePexk5y8XQT7WtbhtITNcMVjBAJClupAHIAnqajo3uaX/vB/upf8ldranQBeWxgLBQzxsSRnksiuRjI6gEfGtXa3Tol0+64Y0GLeXGEUYxG2McuVUgoPCec+/gXm5rOODRO9nSx/5j/25f8AJW1o+8Wwuplht5S8jZwOzkA5KWPMqAOQNV3uOt1ee541VsRpjIB+m3nVnT7Lob2C6ThTsklQqFA4+MKAcjpjDeB9qtba665OO/v6Gdc7JxUtvf1Gu7ZWtmwW5dkyAQezkZeZIxxKpGeR5da1NO3jWFxIsUErO7EAARS4GTjJPBhR6nlXb1XTI7iF4ZRlJFKsPf4jyIPMHzAqitnb2TRtVMc/sZ7OU+DRsQUlHu7re7IqKqoWReM6l/P8E2WShJeTLy1jWYrWPtZ2KoCAWCs2M9MhQTj1rU0Pa+0vGZbWQyFRkngkUDnjqygE+lcXeJrL9nHZWpzcXh4Bj6EX9I59MZGfLiPhUk0PR47W3jgiHdjXHqx6sx9Sck++snFKGXy/Q01NzwuDfpSuFthtdDp8HaS95jkRxg83bH6FHifD3kA5xi5PCLtqKyzpanq0NtGZLiRY0H0mOOfkPEn0HOo7Z709NlkEaz4JOFLI6qSTgd4jA+OK1Nltl5Lki91UCSZxmKFh83boeYAQ8uMjBOeY9+TVe75LSGO/UQoqEwqXCgAFi8gBwPHhA/RXVVTCUtDe5zWWzjHWuC+q4O2u062Fo8xwX9mJT9KQ5x8BgsfQGoGl3tM4BWMIMDAxbg9PHjYnPvqE7S6pqN3OttdkySxvwLGBHyduEY7nInp48vTnVqulzLeSx33Is6jEdk8ll7ndLYwy3sxLS3Dt3z1KKeZ+L8X5q+VS7UBBbyG6kyZHCQp0J7z92KMebOcnxOOfJeVa6HbbRQxJBDEscaDClhB3RnPXJJ5nyNTDZvYmZZludSuDczrns1/ooc8iVGAC2PHA93jVborU5OS+hNbelRSf1JjVJb4Nda5vI7SHvCIgED6Uz4GPgMD3s1WttXr62VpLO2MquEH3znki/b19Aapzdpao1zLf3rgRwEuzv0ad8ke8jvNgc8lat00dObH24+ZHUSzitd+fkXNsxoq2lpFAv0FAY/fOebt8WJNQPeDvW7MGGwOWJKtOOaKR7SxnozDIyegz4np9td2he6gaecva6cOiju3F8T0Qfg42+0jPhzEG2a2fl1e8yVEVvHgMEGFijGeGKP8AGPPn5lmPPraqpZdlnbkiyx4UKzc3a7BNfS/KLkEwK2TnOZ3zkjPUqD7R8enni8ZriOJOJ2WNFHMsQqqPeeQFcfXNbttLtASAqIAkUS9WOOSr+sk+pNRXZzZ+XVcXmq5aJudvbAkRqv35A5nPhnqOZ5EAZ2Sdv55bR7F4RVX5I7sllltvYTSCOK5iZycBeL2j5KTyY+6u5X5+3r6HBaXqrbKI1aJXKr0VuN1yPLkoPvqxrO31W/iQyyfIYSq5Cd65k5DLFjgRA9cDmPGk6IqKmns/MQubk4tbryJncX8UZAkkRCegZgM+7J51sV+eN4eh2tvepbwu/JV7eWVi54nOcnl4IQxwPGrM07ay5ukEekW47JAEFzckrH3RjuoO855f4gVE+nxFST5+hMbsyaa4J3VL7TynVtajtUOYYSUYjphTxTt8SOAH0WtnbXQL6K3ln1DUGZRhY4osoryNyUEclAHMnkTgHmK39yOz/BDJduOcp7OP6invH4vy/IrSuKqg7M5fC+ZScnZJQxjuyzo0AAAGABgAdAPAV4mukQqHZVLnhQEgFmwThfM4BOB5VmedUUs7BVUZZiQAAOpJPICqk1LUZNa1OFLTiFtauGMvMDkwZn9CeEKo69T545q69ec8Lubznp+Zb9KUrI0FV7vv/m9P7Qn7uWrCqpd8G1ltNALWFy8qXHzgCsAnAsiMCSACeI45Zro6ZN2LBh1DSreTO4Xpd++H/vVbNUduk2strI3Au3MfadmVPCxB4e0yO6CR7Qq8Qat1aatb98Fema8NI1NW+4S/1b/smqD3X6Gbq6ZFnmgxAW44W4WOHiHCT5d7PwFXZtbtBb2sD9vIELpIEBzlzw9AAOvMfbVM7ptbgtLxnuXEaNAyBjnHFxxNg4HLkprXp1JVTaM72nZFMsw7uHx/Oeof33/1VW21kYddjjLtIUvIxxucu3zi82Piav2+1OKGIyyuEjABLnoASAP0kfbX5+uNZiOtfKQ3zPytZOPB9gSLlsYzjAz0q3TSnLVnyI6iMY6ceZ+i6qnfz7Fp9aX9mOrM0zU4riMSwOHQ5ww6HBIP6QaqrfnqUTNbwq4MkZdnUdUDLHw58ieuPKufpU/GRt1DXhM6ew2y08unwOl/cxKynEacHCvfYYGVz4Z+NSLd5pUtvDOk/GW+VTEO4wZQSuJPysE1GNid5VjbWEEMzuHRSGAjcgHjY9QMHkRXU0zb1L7UoI7R37JYpmlBXhDthQnI8zjmfjV7I2NyTW32K1uCUcPcntKUrjOoV+Y4mA1IE9Bdgn3dvzr9OVQ28bd/cW9xJPCjSQSMXygJMRY5ZWA5gAk4bpjHjXd0ckm4vucnVRbSa7F81g1T2g78GSNUvITIyjHaIwBbHiynlnzIPwFbN9vSub8G30y1cO44TISCUB5E8u6n1mblWT6WxPdfUv8AiINbHU3OtxLfOPZa6Yg+fLP6iKsU1H9h9lxYWiQkhnJLyMOhc4zj0AAUe6uvqOoxwRtLM4RFxxMegyQo/SQPjWdrU5txNK1pgskQ2HUG+1YHmDcLkfkvUC3h7Evp063VnlYS4KlesEmchfqk9D+SfDMn2E2stfl9/mUD5RcIYMgjtPaUY5eZHI461Y97ZJNG0cqh0cFWU9CDXQ7JU2Za2wvQx0Rthjvv6lVaxtymoaHcBsLcRiLtU8x20YEij70+XgeXkTa1n9zT6q/qFfnbbzYyTTpioJMMmeyfzHUo34w5e/kfQfomyPzafVX9QqOojGMU4cNt+golJyerlY/sje9H+arn6qfvY6im4b7ndfXj/Zeu3vY16BLKa3aQCaREKR8+IjtV59MAd1vsqK7ltegg7aKaQI8rxCMHPfPeXAOMZyR9tWhF/h5bd/sVnJeOvl9y5KiO9HZ75VYScIzJD86nmeEHjX4pxcvMCpdWCK44ScZKSOqUVJNMqLcztSscVxBM2FjUzqfJAPnfs7rfE1Jd2Fo0iz38w+cu5Cy5+jEpIRftz8FWqx1zZGSLVWs4MqJnxGRn7jJnPvVV4gfqGv0BY2axRpHGMIihVHkqgAfoFdnUuK3j+70OWhSe0v2n3qqd/PsWn1pf2Y6taqg36ajEzW8KuDJGXZ1HVAypw58ieuPKsul/yo06n/GzpbCbLTy6fA6X9zErK2I04OFe+45ZXPhn41It3mlS28Nwk/GW+VzEO4wZVPABJ+VgmoxsRvJsbWwghmdw6KwYCNyBl2YcwMHkRXV0zb5L7UreO0d+yWOZpQV4Q5woTkeZxzPxrSyNjck1t9itbglHD3J7VA6GP9ofL+WT8/LnLV56pqsNtGZJ3EaAgFj0yTgfpqgNI1mJNZFyzYh+VSPx4PsM0mGIxn6QqelT0z+RHUtZj8zZ2m1S5j1FY9WJuY4XB4D3EeM9HVU4Rkjn7xwnxq+NNkiaKMwcPZFFMfCAF4Md3AHQY8Kg+8XZyPUrJbq0IkkjUsjL/Sx5PGg8ScgkeoI8ajO6fb5YP5JdMRGzfMPzIVmPNDjopJyD4EnzqZx8WpSjyuUVg/DsafD4ZczDIwaqnaHcgHdnspVRSc9lIDwr6K4ycehBx5mrJ10t8ln4QWbsZOFQCSTwNgADmSTUG2J3m2aW0VvdsYJYUWMiQNhuEBcggcunRsfGsKXZFOVZtaoSajMgWpaTqmjsj9oyKThWjctET14WU8ungy88HHSrp2M183tlFOwCswIcDpxKxVsehIz8agO8DadNUWOy01WuGMgd3VSEXAIAyQMczkseQx1OeVg7JaD8js4rfOSi94joXYlmI9Mk49MVrfLVWnNYl/RnTHTNqL/L/Zx97f8ANU/vi/fR1w9xX/hbj+vH7pK2972vwCyltjIO3YxER888PaK2emAMKa4m5XX4IkkglkCyyTAxqc9/KBeRxjOQamMX+Ge3f7ByXjr5FuVx9sv5vu/7PN+7auxUX3ha/bwWc8csgWSWCVY155clSvLA82FclabksHRN4i8kC3Efd7n+rT9tquWqK3P6/BazzfKZBGJEUITnBIY8sgdedXrXR1ifitmPSteGhVZ769nFe3W7XAeIhH/GRmwB71Y/YzVZlV7vf1+3FlJbGQduxiIj58WO0DZPkMKaz6fPiLBe9J1vJztzFp23aXUzF5IwltFxfQjVAcD7QPgfM1adVJuV16CKOSCSQLLJMDGpzl8oo5eGcg1bdW6rPiMjp8eGjBNU/pB/hjWmlfvW9tzRfAqrYj5fjPlz6DFWhtGzC0uDHnjEMvDjrxdm2Meuao/dhtpFp8svbhuzlVQWUZKlSxHLxBDHp6Vfp4NwlKPJS6SUoqXBf00qopZiAqgkk9AAMkn0xVRbJaOdV1OW/lU/J0kzGCPbK4ES+5VCs3rgeJqQXN5ca0OzgV7exP3WZxiS4H3ka+CnxY//AJM307To4IkihUIiDCqPAf8AUk8yfEms0/Ci1+5/wvuXa8Rp9l/J8tb1Rba3lnf2Y0Le8gcl95OB8aqzc9obXFzNfz8yGYIT4yvzkb4K2Py/Surve1R5TBp1v3pZnDOo8s4jB8gWyx8gmanOzehpZ20cCdEXBP3zHmzfFiTVk/Dq+MvQhrXZ8F6nTpSlcp0FK75Nfae6SzhywiwWVcktMw5KAOpCkfFzXT2U3fLbQC41dwI4syLbk5jjJxl5B0dzhRw8/Ac+gntts3Z20kt0EVZHLPJK5JK5yWwzHuL7scqqDbfa+bVblba0VjFx4jQcjK34RvIAZxnoMk+no1ydkVXDZLlnDZFQbnLdvhHx1fU7nXL5YoQVjBIjU+zHHy4pXx44xn4KPW69ntBhsrdYYhhVGWY9Xb6TsfM/oGB0Fc7YXYuPT4OHk0z4MsnmfBV/EHh58z41ubZysun3TJ7Qglxjw7h5/Ac6wtsU2oQ/T73Na63BOcuSpzK2u6uFJPyaPJA8oVIyfRpG4efhxD72ruRAqgAAADAA5AAdB6CqI3R7R29pcyfKWEayRhVc+yCGzgnwBHj6VN9e2rk1ENaaSC4fuz3RBWKND7QUkZLEZHu6Z6jXqK5OSitoozomlFyfLIcLY61rTMvOBGHE3gIYzgfFyDj658qufWNUS2gkmk9mNSx9cdAPUnAHqa0tlNlYbCARQjJ6yOfakbzPkPADwH2mCb4NaeaSHTrfvO7K0gHixOIkP7R/JNUb8aaiv0r08y6XhQcny/Uiux2zEmr3sk1xkRcZeZh9IsciJT4cvsUe6r6tbVIkVI1CooAVQMAAdABXO2X2eSyto4I/ojLN9+59pj7z9gAHhTarXls7WWduZVe4PvnPJF+Jx8M1S6x2yxHjsXqrVccvnuVLvm2k7a6W2Q9yD2/IysOf5q4HvZq61pvhtLWBYLW3lcRIEQsVQMQMFjgkjJyfPn4VrbsthBdlr6+HaKzsUVukjcR45GHivFkAdCQc1JduN1cN0pktFWGcDoAFjk9GA5KfJh8c+HTKVKxVLt6nOla82R7+hiPZG41IJLqN0GhbDpb2xxER1BMnV/f9hFTTS9JhtoxHbxrGg6Ko8fM+JPqedUdsrtldaRMbe6jcxZ78Te0mfpxnpg9cZ4W8x1q7NF1+3u4xJbSK6+OPaU+TL1U+hrn6iE4/+e2ODamcJfPudClfOe4VBl2CjIGScDJOAPeTyxSuU6Mn0rAUVmlCTBUHrWaUoDBUUKjxrNKAwVpis0oDAGOlY4B5CvVKAxisBB1wK9UoBSlKAUpSgNWbS4XOXijY+bIpP2kV94oFUYRQo8gAB9gr3SpyRgVgis0qCTHCKzSlAeJYVYYYBh5EAj7DXoCs0oDHCKFRWaUApSlAY4azSlAK88A8q9UoDGKxwDrgV6pQGCM9aYrNKAwB5U4R5VmlAK+FxYRSfdI0f6yg/rFfelAfOG3VBhFCjyAAH2CvpSlAY4RQqKzSgFYKis0oDBUHrWaUoBXngHXAzXqlAeeAeQr1SlAK4y7GWAk7QWsHHnOezXr54xjPrXZrm65ftAgmwTGhzMAMkRnkzgePByY/ihvGrRb4RWWOWfOXaa2jJWaQQkEjEoMYOOWVZsKw9VJrkajt6rZj02NryY8hwA9ih++eXkuPQHn5jrUqilV1DKQysAQQcggjIIPiCK9AVKcVyiGpPuRPY7Yo27vdXjia8lyXf6MYP0U+GBnlyAAwOstpSolJyeWTGKisIV5kkCgliAAMknkAB1JPgK+d5eJEjSSsERRlmY4AHqapzavbO41ab5HpyN2RPePQygH2nP0Ih5Hr4+VaVVOx/DuylligvifHeBt1JqMos7EM0RYDu9bh88v+GOo88ZPQYnu73d+lhHxyYa4cd9vBB14E9PM+J9AK+uwu76LT04jiS4Yd+THID7xB4L69T4+QltaW3LHh18epnXU8658+gry6AgggEEYIPQjxBr1SuU6SJR7q9MD8fycHnnhLuUHuXixj06VKLa1SNQkaqijoqgBR7gOQr60q0pyly8lVCMeEK41nsjax3DXIj4p3YsZXJZgTy7ueSDHLkBy5V2aVCbXBLSfIrka9svDeGP5TxMkZLCLOEZsYBbHM4GcDOO8c5rr0om08oNJ7M8QwqihUUKqgBVAAAA6AAcgK90pUEnL13Zm2vE4LmJXx7J6Mv1WHMVCxuViSTjt7u4i92OIegccJqyKVrG2cFhMzlXGTy0R7RNiILdhI7y3Eq+zJO5kZPPgB7qe8DPrWKkVKpKTk8suopbIUpSqkilKUApSlAKUpQClKUApSlAKUpQClKUApSlAKUpQClKUApSlAKUpQClKUApSlAKUpQClKUApSlAKUpQClKUApSlAKUpQClKUApSlAKUpQClKUArBGetZpQERfSrqwYtYL29sSSbQsFeInmTA55cPj2Z+HWti23iWJPDNIbaTxjuFMTD4t3T8Cak1fC6tI5BwyIrjyZQw+w1prT/UjPS1+k5su2dgoybu3x/Wof0A5qNazvjs4+7ah7mQ8lCgqufrEZP5KmpE+xGntzNnb/CJB+oVvafotvB9whij+oiqfiQMmrJ1Ls2Q1Y+6RWH+i+q6w4e/Y21uDlY8YP5Mec8X4z8/IeFWRs9szb2UfZ2ycI+kx5u582bx/UPACurSk7pTWOF5CFSi88vzFKUrE1FKUoBSlKAUpSgFKUoBSlKAUpSgFKUoD/9k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sz="105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3817" name="AutoShape 45" descr="data:image/jpeg;base64,/9j/4AAQSkZJRgABAQAAAQABAAD/2wCEAAkGBhISERUUEBQWFRUWFhgYFRYYGBgbFxUXHBUVFhcXGhgeHCceGBojGhgXIDAgJCcpLSwsGCAxNTAsNyc3LCkBCQoKDgwOGg8PGi0kHyUsMC8qLy4yNCw0KSkpLCwvLCkvLywsLCwqLC8sLCwsKjAsKSwsLCwsLCwqLCwsLCksLP/AABEIAEsCWAMBIgACEQEDEQH/xAAcAAEAAgMBAQEAAAAAAAAAAAAABgcBBAUCAwj/xABPEAACAQMBBQUDBQoKCAcAAAABAgMABBEFBgcSITETIkFRYTJxgRQjQnKRM1JTYoKSobGysxUXJDVDc3ST0dIWJSZUg4TBwzREY6O04eL/xAAZAQEAAwEBAAAAAAAAAAAAAAAAAQIDBAX/xAAvEQACAgEDAgQEBgMBAAAAAAAAAQIDERIhMQRBE1Gx8GFxgdEUIjJCocEz4fFy/9oADAMBAAIRAxEAPwC8aVqyapCrFWljDDqC6gj3jORWRqcP4WP89f8AGpwyMo2aVrHUofwifnr/AI14OsQfhovz1/xphjKNylKVBIpSlAKUpQClKUApSlAKV8bi7RMdo6rnpxMBn3Z614/hOH8In56/41OGRlGzSvlb3aPns3VscjwkHB9cUnukTHGyrnpxEDPuz1qME5PrStU6pD+Fj/PX/GtqgFKUoBSlKAUpSgFKUoBSlKAUpSgFKUoBSlKAUpSgFKUoBSlKAUpSgFKUoBSlKAUpSgFKUoBSlKAUpSgFKUoBSo3tBth2My2trH8ou3GRGDhY1xnjlb6K4546n4iuBDtLq0Oo29tdJbuk+T80H7qD2iGJzlevMc61jVJrJm7EngsOuJtDps8kcnZ3TwAISvZqmcgZyzMCSM/e8NduoxvI1oW2nTNnDOvZJ9Z8ry9y8Tfk1WtNySRM8KLbK43Sa7dzajwyTyyKYnLh3Zhy4cHBJweIjn6mruqqNxei4We5Ye0REnuGHf8ATwD8k1a9b9W14jSMumT8PcVxNptsLawTiuH7xHcjXnI/uXy9TgetR/eDvMSyBht8SXJHPxWHPi3m3kvxPrGd3+wkl9J8v1ItIrHiRX5mY+DN/wCmPBeh+r1iFKUddmy9RK382iHPoSHS9V1XUvnIeCxtj7LlRJNIPNQ3dx64HpmpBabLyocm/u2PjxGEqfyTEcCu+BjpWazlZnhJI0UPN5PESkABjk+JxjPwr3SlZGgpSofvR2lazsiYnKTSOqRkYyOfE55g/RBGfAsKtCLnJRRWUlFNsl+azUL3W6TIlp8ouGZ5rnDszks3Z/0YyeeMEt+XU0qZx0yayIvUsilKVQsVd/F5FfapfvdCQIrRcHD3Q5aMcR4iOYHDjl51xt5O7q0sbRZbftOIyqh4mBGCrk8sDnlRV1VXu+/+b0/tCfu5a7Kbpysis7bHLbVFQbxuQjddsRbagLj5Rx/NmPh4GC+12mc8jn2RXf2p3V29t8me0WVmN1EjgnjHASSW5LywQOfTnWdwvS798P8A3qtmr33Tha0nt/opTVGVayt/9nL1zaOCzVWuC4Vs81jdwMYJLFVPCOfjXGj3p6axwkzufJYZifsCVItXXNvLn8G/7Bql9xo/l8n9mb97BWNVcZQlJ529+RrZZKM1Fdy6L7UkhiMr8XAACeFGZuZAHcUFj1HhUc/jW0zOO3bOcY7KbOfLHB1qWmqCulH+kX/PJ+8WlFcbM57LIuslDGO5eel6mlxGJIuLhOccSsh5Eg91gCOY8q4WobybCCRo5pHRlJBDQy88EgkHgwwyOo5VKBVUb+R3LT60v6o6rTCM56X3LWylCGpEp/jW0z8Of7qb/JW9oe3lleS9lbSF3CliOB1GAQDzZQPEVq7slH8F231G/ePW9ZWEEt413E/EyRtauoAwGWQO2TjPEDgUkoJtYe3vyEXNpPK39+Z3KUpWBsc/Wdn7e7ULcxLKFJKhvAkYJHkcV+a4tPQ3ghI7nygR+vD2vB188V+pK/MkH85D+2D/AORXo9E3iSOHqksxP0Xo+g29qpW2iWJWOSF8TjGT5nAprOgW92oW5iWVVOVDeBIwSPI4roUNefqec53O3CxgqPdXsjaStdtNEshhuOCMtz4QpJBHr05+lWlqWopBG0knFwrjPCrO3MhRhVBJ5kdBUG3Rdb/+1t/1qwjW/UNux5MaViGxF7Xebp0kixLP32bhAaORRxHkASygDny51Ka/Pm2GzsstzqNxEOJYLjEijqFYE8fqARz8s56ZxPt1W3/ylBa3LfPoO4x6yoP1uo6+Y5+BrS3p0oa4fX4FK725aZ/QlGt7a2lo/BcuyHAOeykK8847yqVzyPLNbeibQw3alrcsVGObRugORkY4lHEMeIrg72h/qm4/4f76OpTZD5tPqr+oVg1HQn3/AOGyb1tdjl67tja2bBblnTIB4uzkZOZIA4lUjPI8s5rTsN49hPIscMjuzEKOGGbALHAyeDCjPieVfPekP9VXP1U/ex1Fdw4+buvrxfsvWsa4Opz3yvfkZyskrFAsnVdVjtomlmJCLjiKqzEZIHsqCepqODezpf8AvB/upf8AJUvqht6+gfI79ZoRwJN84uByWVSOPHx4W/KNR09cLHplyTfOUFqRdulatHcxiSLi4SSBxIyHkcHusAf0Vx9U3hWNtI0c8jIynBzFLg8geTBcN18K6Wzesrd2sU6/0iAkfet0dfgwI+FQ7a+MX+q2tiOccA+UXHl4cKn3jA90tUhBObUuF/RacmopxJro+sxXUYlhLFCSAWRkJx4gMAcetcXUN5NhBI0c0joykghoZeeCQSDwYYZHUcjUoFVRv5HctPrS/qjqaYRsnpfci2UoQ1IlP8a2mfhz/dTf5K3dD28sryXsraQu/CWI4HXABAJyygeIrV3YKP4Ktvqv+9krfs7CCW8a7ifieNGtXUAYDCRXbJ68Q5D40koJtYe3vyEXNpPK39+Z0dU1RLeMyS8XCCAeFGc8zj2VBP6Kjf8AGxpf4c+7spc/sVL6oHQV/wBof+cm/alq1FcZqWrOyyVuslBrHcs4b2tMzgzsPfFKB+zUpsb6OaNZIXV0YZVlOQfjUJ3x6fC2ntI4XtUdBE3LiyXAZc9SCvEcfi58K1tx9tItlKz5CPMTHnocKqsw9MjHvU0lXB1eJHzwFZJWaGWNUd17b+ytH7OaXMn4NFLuM9AQOSn0JFdfV7po7eWRebJG7L71QkfpFVFuXu7c3E73DL8obhMbORxNkuZSpP0ieHPjj41WqtSi5vsWssakoruTWPe1YcQWUzQk9O1hcfqzyqYQzK6hlOVYAgjoQRkH7K422OzwvbOSAcAZgOBnGQjZB4h4jlkcvOuvbQ8CKv3qgfYAKpLQ0nHkvHVnc4+t7bWlo/Bcu6HAOeykK884HGqlc8uma19N3h2NxIscEjuzEAYilwCemWKYUeprT3tr/qqb60X75K4e4ofyW4/rx+7StVXB1Oe+ePexk5y8XQT7WtbhtITNcMVjBAJClupAHIAnqajo3uaX/vB/upf8ldranQBeWxgLBQzxsSRnksiuRjI6gEfGtXa3Tol0+64Y0GLeXGEUYxG2McuVUgoPCec+/gXm5rOODRO9nSx/5j/25f8AJW1o+8Wwuplht5S8jZwOzkA5KWPMqAOQNV3uOt1ee541VsRpjIB+m3nVnT7Lob2C6ThTsklQqFA4+MKAcjpjDeB9qtba665OO/v6Gdc7JxUtvf1Gu7ZWtmwW5dkyAQezkZeZIxxKpGeR5da1NO3jWFxIsUErO7EAARS4GTjJPBhR6nlXb1XTI7iF4ZRlJFKsPf4jyIPMHzAqitnb2TRtVMc/sZ7OU+DRsQUlHu7re7IqKqoWReM6l/P8E2WShJeTLy1jWYrWPtZ2KoCAWCs2M9MhQTj1rU0Pa+0vGZbWQyFRkngkUDnjqygE+lcXeJrL9nHZWpzcXh4Bj6EX9I59MZGfLiPhUk0PR47W3jgiHdjXHqx6sx9Sck++snFKGXy/Q01NzwuDfpSuFthtdDp8HaS95jkRxg83bH6FHifD3kA5xi5PCLtqKyzpanq0NtGZLiRY0H0mOOfkPEn0HOo7Z709NlkEaz4JOFLI6qSTgd4jA+OK1Nltl5Lki91UCSZxmKFh83boeYAQ8uMjBOeY9+TVe75LSGO/UQoqEwqXCgAFi8gBwPHhA/RXVVTCUtDe5zWWzjHWuC+q4O2u062Fo8xwX9mJT9KQ5x8BgsfQGoGl3tM4BWMIMDAxbg9PHjYnPvqE7S6pqN3OttdkySxvwLGBHyduEY7nInp48vTnVqulzLeSx33Is6jEdk8ll7ndLYwy3sxLS3Dt3z1KKeZ+L8X5q+VS7UBBbyG6kyZHCQp0J7z92KMebOcnxOOfJeVa6HbbRQxJBDEscaDClhB3RnPXJJ5nyNTDZvYmZZludSuDczrns1/ooc8iVGAC2PHA93jVborU5OS+hNbelRSf1JjVJb4Nda5vI7SHvCIgED6Uz4GPgMD3s1WttXr62VpLO2MquEH3znki/b19Aapzdpao1zLf3rgRwEuzv0ad8ke8jvNgc8lat00dObH24+ZHUSzitd+fkXNsxoq2lpFAv0FAY/fOebt8WJNQPeDvW7MGGwOWJKtOOaKR7SxnozDIyegz4np9td2he6gaecva6cOiju3F8T0Qfg42+0jPhzEG2a2fl1e8yVEVvHgMEGFijGeGKP8AGPPn5lmPPraqpZdlnbkiyx4UKzc3a7BNfS/KLkEwK2TnOZ3zkjPUqD7R8enni8ZriOJOJ2WNFHMsQqqPeeQFcfXNbttLtASAqIAkUS9WOOSr+sk+pNRXZzZ+XVcXmq5aJudvbAkRqv35A5nPhnqOZ5EAZ2Sdv55bR7F4RVX5I7sllltvYTSCOK5iZycBeL2j5KTyY+6u5X5+3r6HBaXqrbKI1aJXKr0VuN1yPLkoPvqxrO31W/iQyyfIYSq5Cd65k5DLFjgRA9cDmPGk6IqKmns/MQubk4tbryJncX8UZAkkRCegZgM+7J51sV+eN4eh2tvepbwu/JV7eWVi54nOcnl4IQxwPGrM07ay5ukEekW47JAEFzckrH3RjuoO855f4gVE+nxFST5+hMbsyaa4J3VL7TynVtajtUOYYSUYjphTxTt8SOAH0WtnbXQL6K3ln1DUGZRhY4osoryNyUEclAHMnkTgHmK39yOz/BDJduOcp7OP6invH4vy/IrSuKqg7M5fC+ZScnZJQxjuyzo0AAAGABgAdAPAV4mukQqHZVLnhQEgFmwThfM4BOB5VmedUUs7BVUZZiQAAOpJPICqk1LUZNa1OFLTiFtauGMvMDkwZn9CeEKo69T545q69ec8Lubznp+Zb9KUrI0FV7vv/m9P7Qn7uWrCqpd8G1ltNALWFy8qXHzgCsAnAsiMCSACeI45Zro6ZN2LBh1DSreTO4Xpd++H/vVbNUduk2strI3Au3MfadmVPCxB4e0yO6CR7Qq8Qat1aatb98Fema8NI1NW+4S/1b/smqD3X6Gbq6ZFnmgxAW44W4WOHiHCT5d7PwFXZtbtBb2sD9vIELpIEBzlzw9AAOvMfbVM7ptbgtLxnuXEaNAyBjnHFxxNg4HLkprXp1JVTaM72nZFMsw7uHx/Oeof33/1VW21kYddjjLtIUvIxxucu3zi82Piav2+1OKGIyyuEjABLnoASAP0kfbX5+uNZiOtfKQ3zPytZOPB9gSLlsYzjAz0q3TSnLVnyI6iMY6ceZ+i6qnfz7Fp9aX9mOrM0zU4riMSwOHQ5ww6HBIP6QaqrfnqUTNbwq4MkZdnUdUDLHw58ieuPKufpU/GRt1DXhM6ew2y08unwOl/cxKynEacHCvfYYGVz4Z+NSLd5pUtvDOk/GW+VTEO4wZQSuJPysE1GNid5VjbWEEMzuHRSGAjcgHjY9QMHkRXU0zb1L7UoI7R37JYpmlBXhDthQnI8zjmfjV7I2NyTW32K1uCUcPcntKUrjOoV+Y4mA1IE9Bdgn3dvzr9OVQ28bd/cW9xJPCjSQSMXygJMRY5ZWA5gAk4bpjHjXd0ckm4vucnVRbSa7F81g1T2g78GSNUvITIyjHaIwBbHiynlnzIPwFbN9vSub8G30y1cO44TISCUB5E8u6n1mblWT6WxPdfUv8AiINbHU3OtxLfOPZa6Yg+fLP6iKsU1H9h9lxYWiQkhnJLyMOhc4zj0AAUe6uvqOoxwRtLM4RFxxMegyQo/SQPjWdrU5txNK1pgskQ2HUG+1YHmDcLkfkvUC3h7Evp063VnlYS4KlesEmchfqk9D+SfDMn2E2stfl9/mUD5RcIYMgjtPaUY5eZHI461Y97ZJNG0cqh0cFWU9CDXQ7JU2Za2wvQx0Rthjvv6lVaxtymoaHcBsLcRiLtU8x20YEij70+XgeXkTa1n9zT6q/qFfnbbzYyTTpioJMMmeyfzHUo34w5e/kfQfomyPzafVX9QqOojGMU4cNt+golJyerlY/sje9H+arn6qfvY6im4b7ndfXj/Zeu3vY16BLKa3aQCaREKR8+IjtV59MAd1vsqK7ltegg7aKaQI8rxCMHPfPeXAOMZyR9tWhF/h5bd/sVnJeOvl9y5KiO9HZ75VYScIzJD86nmeEHjX4pxcvMCpdWCK44ScZKSOqUVJNMqLcztSscVxBM2FjUzqfJAPnfs7rfE1Jd2Fo0iz38w+cu5Cy5+jEpIRftz8FWqx1zZGSLVWs4MqJnxGRn7jJnPvVV4gfqGv0BY2axRpHGMIihVHkqgAfoFdnUuK3j+70OWhSe0v2n3qqd/PsWn1pf2Y6taqg36ajEzW8KuDJGXZ1HVAypw58ieuPKsul/yo06n/GzpbCbLTy6fA6X9zErK2I04OFe+45ZXPhn41It3mlS28Nwk/GW+VzEO4wZVPABJ+VgmoxsRvJsbWwghmdw6KwYCNyBl2YcwMHkRXV0zb5L7UreO0d+yWOZpQV4Q5woTkeZxzPxrSyNjck1t9itbglHD3J7VA6GP9ofL+WT8/LnLV56pqsNtGZJ3EaAgFj0yTgfpqgNI1mJNZFyzYh+VSPx4PsM0mGIxn6QqelT0z+RHUtZj8zZ2m1S5j1FY9WJuY4XB4D3EeM9HVU4Rkjn7xwnxq+NNkiaKMwcPZFFMfCAF4Md3AHQY8Kg+8XZyPUrJbq0IkkjUsjL/Sx5PGg8ScgkeoI8ajO6fb5YP5JdMRGzfMPzIVmPNDjopJyD4EnzqZx8WpSjyuUVg/DsafD4ZczDIwaqnaHcgHdnspVRSc9lIDwr6K4ycehBx5mrJ10t8ln4QWbsZOFQCSTwNgADmSTUG2J3m2aW0VvdsYJYUWMiQNhuEBcggcunRsfGsKXZFOVZtaoSajMgWpaTqmjsj9oyKThWjctET14WU8ungy88HHSrp2M183tlFOwCswIcDpxKxVsehIz8agO8DadNUWOy01WuGMgd3VSEXAIAyQMczkseQx1OeVg7JaD8js4rfOSi94joXYlmI9Mk49MVrfLVWnNYl/RnTHTNqL/L/Zx97f8ANU/vi/fR1w9xX/hbj+vH7pK2972vwCyltjIO3YxER888PaK2emAMKa4m5XX4IkkglkCyyTAxqc9/KBeRxjOQamMX+Ge3f7ByXjr5FuVx9sv5vu/7PN+7auxUX3ha/bwWc8csgWSWCVY155clSvLA82FclabksHRN4i8kC3Efd7n+rT9tquWqK3P6/BazzfKZBGJEUITnBIY8sgdedXrXR1ifitmPSteGhVZ769nFe3W7XAeIhH/GRmwB71Y/YzVZlV7vf1+3FlJbGQduxiIj58WO0DZPkMKaz6fPiLBe9J1vJztzFp23aXUzF5IwltFxfQjVAcD7QPgfM1adVJuV16CKOSCSQLLJMDGpzl8oo5eGcg1bdW6rPiMjp8eGjBNU/pB/hjWmlfvW9tzRfAqrYj5fjPlz6DFWhtGzC0uDHnjEMvDjrxdm2Meuao/dhtpFp8svbhuzlVQWUZKlSxHLxBDHp6Vfp4NwlKPJS6SUoqXBf00qopZiAqgkk9AAMkn0xVRbJaOdV1OW/lU/J0kzGCPbK4ES+5VCs3rgeJqQXN5ca0OzgV7exP3WZxiS4H3ka+CnxY//AJM307To4IkihUIiDCqPAf8AUk8yfEms0/Ci1+5/wvuXa8Rp9l/J8tb1Rba3lnf2Y0Le8gcl95OB8aqzc9obXFzNfz8yGYIT4yvzkb4K2Py/Surve1R5TBp1v3pZnDOo8s4jB8gWyx8gmanOzehpZ20cCdEXBP3zHmzfFiTVk/Dq+MvQhrXZ8F6nTpSlcp0FK75Nfae6SzhywiwWVcktMw5KAOpCkfFzXT2U3fLbQC41dwI4syLbk5jjJxl5B0dzhRw8/Ac+gntts3Z20kt0EVZHLPJK5JK5yWwzHuL7scqqDbfa+bVblba0VjFx4jQcjK34RvIAZxnoMk+no1ydkVXDZLlnDZFQbnLdvhHx1fU7nXL5YoQVjBIjU+zHHy4pXx44xn4KPW69ntBhsrdYYhhVGWY9Xb6TsfM/oGB0Fc7YXYuPT4OHk0z4MsnmfBV/EHh58z41ubZysun3TJ7Qglxjw7h5/Ac6wtsU2oQ/T73Na63BOcuSpzK2u6uFJPyaPJA8oVIyfRpG4efhxD72ruRAqgAAADAA5AAdB6CqI3R7R29pcyfKWEayRhVc+yCGzgnwBHj6VN9e2rk1ENaaSC4fuz3RBWKND7QUkZLEZHu6Z6jXqK5OSitoozomlFyfLIcLY61rTMvOBGHE3gIYzgfFyDj658qufWNUS2gkmk9mNSx9cdAPUnAHqa0tlNlYbCARQjJ6yOfakbzPkPADwH2mCb4NaeaSHTrfvO7K0gHixOIkP7R/JNUb8aaiv0r08y6XhQcny/Uiux2zEmr3sk1xkRcZeZh9IsciJT4cvsUe6r6tbVIkVI1CooAVQMAAdABXO2X2eSyto4I/ojLN9+59pj7z9gAHhTarXls7WWduZVe4PvnPJF+Jx8M1S6x2yxHjsXqrVccvnuVLvm2k7a6W2Q9yD2/IysOf5q4HvZq61pvhtLWBYLW3lcRIEQsVQMQMFjgkjJyfPn4VrbsthBdlr6+HaKzsUVukjcR45GHivFkAdCQc1JduN1cN0pktFWGcDoAFjk9GA5KfJh8c+HTKVKxVLt6nOla82R7+hiPZG41IJLqN0GhbDpb2xxER1BMnV/f9hFTTS9JhtoxHbxrGg6Ko8fM+JPqedUdsrtldaRMbe6jcxZ78Te0mfpxnpg9cZ4W8x1q7NF1+3u4xJbSK6+OPaU+TL1U+hrn6iE4/+e2ODamcJfPudClfOe4VBl2CjIGScDJOAPeTyxSuU6Mn0rAUVmlCTBUHrWaUoDBUUKjxrNKAwVpis0oDAGOlY4B5CvVKAxisBB1wK9UoBSlKAUpSgNWbS4XOXijY+bIpP2kV94oFUYRQo8gAB9gr3SpyRgVgis0qCTHCKzSlAeJYVYYYBh5EAj7DXoCs0oDHCKFRWaUApSlAY4azSlAK88A8q9UoDGKxwDrgV6pQGCM9aYrNKAwB5U4R5VmlAK+FxYRSfdI0f6yg/rFfelAfOG3VBhFCjyAAH2CvpSlAY4RQqKzSgFYKis0oDBUHrWaUoBXngHXAzXqlAeeAeQr1SlAK4y7GWAk7QWsHHnOezXr54xjPrXZrm65ftAgmwTGhzMAMkRnkzgePByY/ihvGrRb4RWWOWfOXaa2jJWaQQkEjEoMYOOWVZsKw9VJrkajt6rZj02NryY8hwA9ih++eXkuPQHn5jrUqilV1DKQysAQQcggjIIPiCK9AVKcVyiGpPuRPY7Yo27vdXjia8lyXf6MYP0U+GBnlyAAwOstpSolJyeWTGKisIV5kkCgliAAMknkAB1JPgK+d5eJEjSSsERRlmY4AHqapzavbO41ab5HpyN2RPePQygH2nP0Ih5Hr4+VaVVOx/DuylligvifHeBt1JqMos7EM0RYDu9bh88v+GOo88ZPQYnu73d+lhHxyYa4cd9vBB14E9PM+J9AK+uwu76LT04jiS4Yd+THID7xB4L69T4+QltaW3LHh18epnXU8658+gry6AgggEEYIPQjxBr1SuU6SJR7q9MD8fycHnnhLuUHuXixj06VKLa1SNQkaqijoqgBR7gOQr60q0pyly8lVCMeEK41nsjax3DXIj4p3YsZXJZgTy7ueSDHLkBy5V2aVCbXBLSfIrka9svDeGP5TxMkZLCLOEZsYBbHM4GcDOO8c5rr0om08oNJ7M8QwqihUUKqgBVAAAA6AAcgK90pUEnL13Zm2vE4LmJXx7J6Mv1WHMVCxuViSTjt7u4i92OIegccJqyKVrG2cFhMzlXGTy0R7RNiILdhI7y3Eq+zJO5kZPPgB7qe8DPrWKkVKpKTk8suopbIUpSqkilKUApSlAKUpQClKUApSlAKUpQClKUApSlAKUpQClKUApSlAKUpQClKUApSlAKUpQClKUApSlAKUpQClKUApSlAKUpQClKUApSlAKUpQClKUArBGetZpQERfSrqwYtYL29sSSbQsFeInmTA55cPj2Z+HWti23iWJPDNIbaTxjuFMTD4t3T8Cak1fC6tI5BwyIrjyZQw+w1prT/UjPS1+k5su2dgoybu3x/Wof0A5qNazvjs4+7ah7mQ8lCgqufrEZP5KmpE+xGntzNnb/CJB+oVvafotvB9whij+oiqfiQMmrJ1Ls2Q1Y+6RWH+i+q6w4e/Y21uDlY8YP5Mec8X4z8/IeFWRs9szb2UfZ2ycI+kx5u582bx/UPACurSk7pTWOF5CFSi88vzFKUrE1FKUoBSlKAUpSgFKUoBSlKAUpSgFKUoD/9k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sz="105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3818" name="AutoShape 47" descr="data:image/jpeg;base64,/9j/4AAQSkZJRgABAQAAAQABAAD/2wCEAAkGBhISERUUEBQWFRUWFhgYFRYYGBgbFxUXHBUVFhcXGhgeHCceGBojGhgXIDAgJCcpLSwsGCAxNTAsNyc3LCkBCQoKDgwOGg8PGi0kHyUsMC8qLy4yNCw0KSkpLCwvLCkvLywsLCwqLC8sLCwsKjAsKSwsLCwsLCwqLCwsLCksLP/AABEIAEsCWAMBIgACEQEDEQH/xAAcAAEAAgMBAQEAAAAAAAAAAAAABgcBBAUCAwj/xABPEAACAQMBBQUDBQoKCAcAAAABAgMABBEFBgcSITETIkFRYTJxgRQjQnKRM1JTYoKSobGysxUXJDVDc3ST0dIWJSZUg4TBwzREY6O04eL/xAAZAQEAAwEBAAAAAAAAAAAAAAAAAQIDBAX/xAAvEQACAgEDAgQEBgMBAAAAAAAAAQIDERIhMQRBE1Gx8GFxgdEUIjJCocEz4fFy/9oADAMBAAIRAxEAPwC8aVqyapCrFWljDDqC6gj3jORWRqcP4WP89f8AGpwyMo2aVrHUofwifnr/AI14OsQfhovz1/xphjKNylKVBIpSlAKUpQClKUApSlAKV8bi7RMdo6rnpxMBn3Z614/hOH8In56/41OGRlGzSvlb3aPns3VscjwkHB9cUnukTHGyrnpxEDPuz1qME5PrStU6pD+Fj/PX/GtqgFKUoBSlKAUpSgFKUoBSlKAUpSgFKUoBSlKAUpSgFKUoBSlKAUpSgFKUoBSlKAUpSgFKUoBSlKAUpSgFKUoBSo3tBth2My2trH8ou3GRGDhY1xnjlb6K4546n4iuBDtLq0Oo29tdJbuk+T80H7qD2iGJzlevMc61jVJrJm7EngsOuJtDps8kcnZ3TwAISvZqmcgZyzMCSM/e8NduoxvI1oW2nTNnDOvZJ9Z8ry9y8Tfk1WtNySRM8KLbK43Sa7dzajwyTyyKYnLh3Zhy4cHBJweIjn6mruqqNxei4We5Ye0REnuGHf8ATwD8k1a9b9W14jSMumT8PcVxNptsLawTiuH7xHcjXnI/uXy9TgetR/eDvMSyBht8SXJHPxWHPi3m3kvxPrGd3+wkl9J8v1ItIrHiRX5mY+DN/wCmPBeh+r1iFKUddmy9RK382iHPoSHS9V1XUvnIeCxtj7LlRJNIPNQ3dx64HpmpBabLyocm/u2PjxGEqfyTEcCu+BjpWazlZnhJI0UPN5PESkABjk+JxjPwr3SlZGgpSofvR2lazsiYnKTSOqRkYyOfE55g/RBGfAsKtCLnJRRWUlFNsl+azUL3W6TIlp8ouGZ5rnDszks3Z/0YyeeMEt+XU0qZx0yayIvUsilKVQsVd/F5FfapfvdCQIrRcHD3Q5aMcR4iOYHDjl51xt5O7q0sbRZbftOIyqh4mBGCrk8sDnlRV1VXu+/+b0/tCfu5a7Kbpysis7bHLbVFQbxuQjddsRbagLj5Rx/NmPh4GC+12mc8jn2RXf2p3V29t8me0WVmN1EjgnjHASSW5LywQOfTnWdwvS798P8A3qtmr33Tha0nt/opTVGVayt/9nL1zaOCzVWuC4Vs81jdwMYJLFVPCOfjXGj3p6axwkzufJYZifsCVItXXNvLn8G/7Bql9xo/l8n9mb97BWNVcZQlJ529+RrZZKM1Fdy6L7UkhiMr8XAACeFGZuZAHcUFj1HhUc/jW0zOO3bOcY7KbOfLHB1qWmqCulH+kX/PJ+8WlFcbM57LIuslDGO5eel6mlxGJIuLhOccSsh5Eg91gCOY8q4WobybCCRo5pHRlJBDQy88EgkHgwwyOo5VKBVUb+R3LT60v6o6rTCM56X3LWylCGpEp/jW0z8Of7qb/JW9oe3lleS9lbSF3CliOB1GAQDzZQPEVq7slH8F231G/ePW9ZWEEt413E/EyRtauoAwGWQO2TjPEDgUkoJtYe3vyEXNpPK39+Z3KUpWBsc/Wdn7e7ULcxLKFJKhvAkYJHkcV+a4tPQ3ghI7nygR+vD2vB188V+pK/MkH85D+2D/AORXo9E3iSOHqksxP0Xo+g29qpW2iWJWOSF8TjGT5nAprOgW92oW5iWVVOVDeBIwSPI4roUNefqec53O3CxgqPdXsjaStdtNEshhuOCMtz4QpJBHr05+lWlqWopBG0knFwrjPCrO3MhRhVBJ5kdBUG3Rdb/+1t/1qwjW/UNux5MaViGxF7Xebp0kixLP32bhAaORRxHkASygDny51Ka/Pm2GzsstzqNxEOJYLjEijqFYE8fqARz8s56ZxPt1W3/ylBa3LfPoO4x6yoP1uo6+Y5+BrS3p0oa4fX4FK725aZ/QlGt7a2lo/BcuyHAOeykK8847yqVzyPLNbeibQw3alrcsVGObRugORkY4lHEMeIrg72h/qm4/4f76OpTZD5tPqr+oVg1HQn3/AOGyb1tdjl67tja2bBblnTIB4uzkZOZIA4lUjPI8s5rTsN49hPIscMjuzEKOGGbALHAyeDCjPieVfPekP9VXP1U/ex1Fdw4+buvrxfsvWsa4Opz3yvfkZyskrFAsnVdVjtomlmJCLjiKqzEZIHsqCepqODezpf8AvB/upf8AJUvqht6+gfI79ZoRwJN84uByWVSOPHx4W/KNR09cLHplyTfOUFqRdulatHcxiSLi4SSBxIyHkcHusAf0Vx9U3hWNtI0c8jIynBzFLg8geTBcN18K6Wzesrd2sU6/0iAkfet0dfgwI+FQ7a+MX+q2tiOccA+UXHl4cKn3jA90tUhBObUuF/RacmopxJro+sxXUYlhLFCSAWRkJx4gMAcetcXUN5NhBI0c0joykghoZeeCQSDwYYZHUcjUoFVRv5HctPrS/qjqaYRsnpfci2UoQ1IlP8a2mfhz/dTf5K3dD28sryXsraQu/CWI4HXABAJyygeIrV3YKP4Ktvqv+9krfs7CCW8a7ifieNGtXUAYDCRXbJ68Q5D40koJtYe3vyEXNpPK39+Z0dU1RLeMyS8XCCAeFGc8zj2VBP6Kjf8AGxpf4c+7spc/sVL6oHQV/wBof+cm/alq1FcZqWrOyyVuslBrHcs4b2tMzgzsPfFKB+zUpsb6OaNZIXV0YZVlOQfjUJ3x6fC2ntI4XtUdBE3LiyXAZc9SCvEcfi58K1tx9tItlKz5CPMTHnocKqsw9MjHvU0lXB1eJHzwFZJWaGWNUd17b+ytH7OaXMn4NFLuM9AQOSn0JFdfV7po7eWRebJG7L71QkfpFVFuXu7c3E73DL8obhMbORxNkuZSpP0ieHPjj41WqtSi5vsWssakoruTWPe1YcQWUzQk9O1hcfqzyqYQzK6hlOVYAgjoQRkH7K422OzwvbOSAcAZgOBnGQjZB4h4jlkcvOuvbQ8CKv3qgfYAKpLQ0nHkvHVnc4+t7bWlo/Bcu6HAOeykK884HGqlc8uma19N3h2NxIscEjuzEAYilwCemWKYUeprT3tr/qqb60X75K4e4ofyW4/rx+7StVXB1Oe+ePexk5y8XQT7WtbhtITNcMVjBAJClupAHIAnqajo3uaX/vB/upf8ldranQBeWxgLBQzxsSRnksiuRjI6gEfGtXa3Tol0+64Y0GLeXGEUYxG2McuVUgoPCec+/gXm5rOODRO9nSx/5j/25f8AJW1o+8Wwuplht5S8jZwOzkA5KWPMqAOQNV3uOt1ee541VsRpjIB+m3nVnT7Lob2C6ThTsklQqFA4+MKAcjpjDeB9qtba665OO/v6Gdc7JxUtvf1Gu7ZWtmwW5dkyAQezkZeZIxxKpGeR5da1NO3jWFxIsUErO7EAARS4GTjJPBhR6nlXb1XTI7iF4ZRlJFKsPf4jyIPMHzAqitnb2TRtVMc/sZ7OU+DRsQUlHu7re7IqKqoWReM6l/P8E2WShJeTLy1jWYrWPtZ2KoCAWCs2M9MhQTj1rU0Pa+0vGZbWQyFRkngkUDnjqygE+lcXeJrL9nHZWpzcXh4Bj6EX9I59MZGfLiPhUk0PR47W3jgiHdjXHqx6sx9Sck++snFKGXy/Q01NzwuDfpSuFthtdDp8HaS95jkRxg83bH6FHifD3kA5xi5PCLtqKyzpanq0NtGZLiRY0H0mOOfkPEn0HOo7Z709NlkEaz4JOFLI6qSTgd4jA+OK1Nltl5Lki91UCSZxmKFh83boeYAQ8uMjBOeY9+TVe75LSGO/UQoqEwqXCgAFi8gBwPHhA/RXVVTCUtDe5zWWzjHWuC+q4O2u062Fo8xwX9mJT9KQ5x8BgsfQGoGl3tM4BWMIMDAxbg9PHjYnPvqE7S6pqN3OttdkySxvwLGBHyduEY7nInp48vTnVqulzLeSx33Is6jEdk8ll7ndLYwy3sxLS3Dt3z1KKeZ+L8X5q+VS7UBBbyG6kyZHCQp0J7z92KMebOcnxOOfJeVa6HbbRQxJBDEscaDClhB3RnPXJJ5nyNTDZvYmZZludSuDczrns1/ooc8iVGAC2PHA93jVborU5OS+hNbelRSf1JjVJb4Nda5vI7SHvCIgED6Uz4GPgMD3s1WttXr62VpLO2MquEH3znki/b19Aapzdpao1zLf3rgRwEuzv0ad8ke8jvNgc8lat00dObH24+ZHUSzitd+fkXNsxoq2lpFAv0FAY/fOebt8WJNQPeDvW7MGGwOWJKtOOaKR7SxnozDIyegz4np9td2he6gaecva6cOiju3F8T0Qfg42+0jPhzEG2a2fl1e8yVEVvHgMEGFijGeGKP8AGPPn5lmPPraqpZdlnbkiyx4UKzc3a7BNfS/KLkEwK2TnOZ3zkjPUqD7R8enni8ZriOJOJ2WNFHMsQqqPeeQFcfXNbttLtASAqIAkUS9WOOSr+sk+pNRXZzZ+XVcXmq5aJudvbAkRqv35A5nPhnqOZ5EAZ2Sdv55bR7F4RVX5I7sllltvYTSCOK5iZycBeL2j5KTyY+6u5X5+3r6HBaXqrbKI1aJXKr0VuN1yPLkoPvqxrO31W/iQyyfIYSq5Cd65k5DLFjgRA9cDmPGk6IqKmns/MQubk4tbryJncX8UZAkkRCegZgM+7J51sV+eN4eh2tvepbwu/JV7eWVi54nOcnl4IQxwPGrM07ay5ukEekW47JAEFzckrH3RjuoO855f4gVE+nxFST5+hMbsyaa4J3VL7TynVtajtUOYYSUYjphTxTt8SOAH0WtnbXQL6K3ln1DUGZRhY4osoryNyUEclAHMnkTgHmK39yOz/BDJduOcp7OP6invH4vy/IrSuKqg7M5fC+ZScnZJQxjuyzo0AAAGABgAdAPAV4mukQqHZVLnhQEgFmwThfM4BOB5VmedUUs7BVUZZiQAAOpJPICqk1LUZNa1OFLTiFtauGMvMDkwZn9CeEKo69T545q69ec8Lubznp+Zb9KUrI0FV7vv/m9P7Qn7uWrCqpd8G1ltNALWFy8qXHzgCsAnAsiMCSACeI45Zro6ZN2LBh1DSreTO4Xpd++H/vVbNUduk2strI3Au3MfadmVPCxB4e0yO6CR7Qq8Qat1aatb98Fema8NI1NW+4S/1b/smqD3X6Gbq6ZFnmgxAW44W4WOHiHCT5d7PwFXZtbtBb2sD9vIELpIEBzlzw9AAOvMfbVM7ptbgtLxnuXEaNAyBjnHFxxNg4HLkprXp1JVTaM72nZFMsw7uHx/Oeof33/1VW21kYddjjLtIUvIxxucu3zi82Piav2+1OKGIyyuEjABLnoASAP0kfbX5+uNZiOtfKQ3zPytZOPB9gSLlsYzjAz0q3TSnLVnyI6iMY6ceZ+i6qnfz7Fp9aX9mOrM0zU4riMSwOHQ5ww6HBIP6QaqrfnqUTNbwq4MkZdnUdUDLHw58ieuPKufpU/GRt1DXhM6ew2y08unwOl/cxKynEacHCvfYYGVz4Z+NSLd5pUtvDOk/GW+VTEO4wZQSuJPysE1GNid5VjbWEEMzuHRSGAjcgHjY9QMHkRXU0zb1L7UoI7R37JYpmlBXhDthQnI8zjmfjV7I2NyTW32K1uCUcPcntKUrjOoV+Y4mA1IE9Bdgn3dvzr9OVQ28bd/cW9xJPCjSQSMXygJMRY5ZWA5gAk4bpjHjXd0ckm4vucnVRbSa7F81g1T2g78GSNUvITIyjHaIwBbHiynlnzIPwFbN9vSub8G30y1cO44TISCUB5E8u6n1mblWT6WxPdfUv8AiINbHU3OtxLfOPZa6Yg+fLP6iKsU1H9h9lxYWiQkhnJLyMOhc4zj0AAUe6uvqOoxwRtLM4RFxxMegyQo/SQPjWdrU5txNK1pgskQ2HUG+1YHmDcLkfkvUC3h7Evp063VnlYS4KlesEmchfqk9D+SfDMn2E2stfl9/mUD5RcIYMgjtPaUY5eZHI461Y97ZJNG0cqh0cFWU9CDXQ7JU2Za2wvQx0Rthjvv6lVaxtymoaHcBsLcRiLtU8x20YEij70+XgeXkTa1n9zT6q/qFfnbbzYyTTpioJMMmeyfzHUo34w5e/kfQfomyPzafVX9QqOojGMU4cNt+golJyerlY/sje9H+arn6qfvY6im4b7ndfXj/Zeu3vY16BLKa3aQCaREKR8+IjtV59MAd1vsqK7ltegg7aKaQI8rxCMHPfPeXAOMZyR9tWhF/h5bd/sVnJeOvl9y5KiO9HZ75VYScIzJD86nmeEHjX4pxcvMCpdWCK44ScZKSOqUVJNMqLcztSscVxBM2FjUzqfJAPnfs7rfE1Jd2Fo0iz38w+cu5Cy5+jEpIRftz8FWqx1zZGSLVWs4MqJnxGRn7jJnPvVV4gfqGv0BY2axRpHGMIihVHkqgAfoFdnUuK3j+70OWhSe0v2n3qqd/PsWn1pf2Y6taqg36ajEzW8KuDJGXZ1HVAypw58ieuPKsul/yo06n/GzpbCbLTy6fA6X9zErK2I04OFe+45ZXPhn41It3mlS28Nwk/GW+VzEO4wZVPABJ+VgmoxsRvJsbWwghmdw6KwYCNyBl2YcwMHkRXV0zb5L7UreO0d+yWOZpQV4Q5woTkeZxzPxrSyNjck1t9itbglHD3J7VA6GP9ofL+WT8/LnLV56pqsNtGZJ3EaAgFj0yTgfpqgNI1mJNZFyzYh+VSPx4PsM0mGIxn6QqelT0z+RHUtZj8zZ2m1S5j1FY9WJuY4XB4D3EeM9HVU4Rkjn7xwnxq+NNkiaKMwcPZFFMfCAF4Md3AHQY8Kg+8XZyPUrJbq0IkkjUsjL/Sx5PGg8ScgkeoI8ajO6fb5YP5JdMRGzfMPzIVmPNDjopJyD4EnzqZx8WpSjyuUVg/DsafD4ZczDIwaqnaHcgHdnspVRSc9lIDwr6K4ycehBx5mrJ10t8ln4QWbsZOFQCSTwNgADmSTUG2J3m2aW0VvdsYJYUWMiQNhuEBcggcunRsfGsKXZFOVZtaoSajMgWpaTqmjsj9oyKThWjctET14WU8ungy88HHSrp2M183tlFOwCswIcDpxKxVsehIz8agO8DadNUWOy01WuGMgd3VSEXAIAyQMczkseQx1OeVg7JaD8js4rfOSi94joXYlmI9Mk49MVrfLVWnNYl/RnTHTNqL/L/Zx97f8ANU/vi/fR1w9xX/hbj+vH7pK2972vwCyltjIO3YxER888PaK2emAMKa4m5XX4IkkglkCyyTAxqc9/KBeRxjOQamMX+Ge3f7ByXjr5FuVx9sv5vu/7PN+7auxUX3ha/bwWc8csgWSWCVY155clSvLA82FclabksHRN4i8kC3Efd7n+rT9tquWqK3P6/BazzfKZBGJEUITnBIY8sgdedXrXR1ifitmPSteGhVZ769nFe3W7XAeIhH/GRmwB71Y/YzVZlV7vf1+3FlJbGQduxiIj58WO0DZPkMKaz6fPiLBe9J1vJztzFp23aXUzF5IwltFxfQjVAcD7QPgfM1adVJuV16CKOSCSQLLJMDGpzl8oo5eGcg1bdW6rPiMjp8eGjBNU/pB/hjWmlfvW9tzRfAqrYj5fjPlz6DFWhtGzC0uDHnjEMvDjrxdm2Meuao/dhtpFp8svbhuzlVQWUZKlSxHLxBDHp6Vfp4NwlKPJS6SUoqXBf00qopZiAqgkk9AAMkn0xVRbJaOdV1OW/lU/J0kzGCPbK4ES+5VCs3rgeJqQXN5ca0OzgV7exP3WZxiS4H3ka+CnxY//AJM307To4IkihUIiDCqPAf8AUk8yfEms0/Ci1+5/wvuXa8Rp9l/J8tb1Rba3lnf2Y0Le8gcl95OB8aqzc9obXFzNfz8yGYIT4yvzkb4K2Py/Surve1R5TBp1v3pZnDOo8s4jB8gWyx8gmanOzehpZ20cCdEXBP3zHmzfFiTVk/Dq+MvQhrXZ8F6nTpSlcp0FK75Nfae6SzhywiwWVcktMw5KAOpCkfFzXT2U3fLbQC41dwI4syLbk5jjJxl5B0dzhRw8/Ac+gntts3Z20kt0EVZHLPJK5JK5yWwzHuL7scqqDbfa+bVblba0VjFx4jQcjK34RvIAZxnoMk+no1ydkVXDZLlnDZFQbnLdvhHx1fU7nXL5YoQVjBIjU+zHHy4pXx44xn4KPW69ntBhsrdYYhhVGWY9Xb6TsfM/oGB0Fc7YXYuPT4OHk0z4MsnmfBV/EHh58z41ubZysun3TJ7Qglxjw7h5/Ac6wtsU2oQ/T73Na63BOcuSpzK2u6uFJPyaPJA8oVIyfRpG4efhxD72ruRAqgAAADAA5AAdB6CqI3R7R29pcyfKWEayRhVc+yCGzgnwBHj6VN9e2rk1ENaaSC4fuz3RBWKND7QUkZLEZHu6Z6jXqK5OSitoozomlFyfLIcLY61rTMvOBGHE3gIYzgfFyDj658qufWNUS2gkmk9mNSx9cdAPUnAHqa0tlNlYbCARQjJ6yOfakbzPkPADwH2mCb4NaeaSHTrfvO7K0gHixOIkP7R/JNUb8aaiv0r08y6XhQcny/Uiux2zEmr3sk1xkRcZeZh9IsciJT4cvsUe6r6tbVIkVI1CooAVQMAAdABXO2X2eSyto4I/ojLN9+59pj7z9gAHhTarXls7WWduZVe4PvnPJF+Jx8M1S6x2yxHjsXqrVccvnuVLvm2k7a6W2Q9yD2/IysOf5q4HvZq61pvhtLWBYLW3lcRIEQsVQMQMFjgkjJyfPn4VrbsthBdlr6+HaKzsUVukjcR45GHivFkAdCQc1JduN1cN0pktFWGcDoAFjk9GA5KfJh8c+HTKVKxVLt6nOla82R7+hiPZG41IJLqN0GhbDpb2xxER1BMnV/f9hFTTS9JhtoxHbxrGg6Ko8fM+JPqedUdsrtldaRMbe6jcxZ78Te0mfpxnpg9cZ4W8x1q7NF1+3u4xJbSK6+OPaU+TL1U+hrn6iE4/+e2ODamcJfPudClfOe4VBl2CjIGScDJOAPeTyxSuU6Mn0rAUVmlCTBUHrWaUoDBUUKjxrNKAwVpis0oDAGOlY4B5CvVKAxisBB1wK9UoBSlKAUpSgNWbS4XOXijY+bIpP2kV94oFUYRQo8gAB9gr3SpyRgVgis0qCTHCKzSlAeJYVYYYBh5EAj7DXoCs0oDHCKFRWaUApSlAY4azSlAK88A8q9UoDGKxwDrgV6pQGCM9aYrNKAwB5U4R5VmlAK+FxYRSfdI0f6yg/rFfelAfOG3VBhFCjyAAH2CvpSlAY4RQqKzSgFYKis0oDBUHrWaUoBXngHXAzXqlAeeAeQr1SlAK4y7GWAk7QWsHHnOezXr54xjPrXZrm65ftAgmwTGhzMAMkRnkzgePByY/ihvGrRb4RWWOWfOXaa2jJWaQQkEjEoMYOOWVZsKw9VJrkajt6rZj02NryY8hwA9ih++eXkuPQHn5jrUqilV1DKQysAQQcggjIIPiCK9AVKcVyiGpPuRPY7Yo27vdXjia8lyXf6MYP0U+GBnlyAAwOstpSolJyeWTGKisIV5kkCgliAAMknkAB1JPgK+d5eJEjSSsERRlmY4AHqapzavbO41ab5HpyN2RPePQygH2nP0Ih5Hr4+VaVVOx/DuylligvifHeBt1JqMos7EM0RYDu9bh88v+GOo88ZPQYnu73d+lhHxyYa4cd9vBB14E9PM+J9AK+uwu76LT04jiS4Yd+THID7xB4L69T4+QltaW3LHh18epnXU8658+gry6AgggEEYIPQjxBr1SuU6SJR7q9MD8fycHnnhLuUHuXixj06VKLa1SNQkaqijoqgBR7gOQr60q0pyly8lVCMeEK41nsjax3DXIj4p3YsZXJZgTy7ueSDHLkBy5V2aVCbXBLSfIrka9svDeGP5TxMkZLCLOEZsYBbHM4GcDOO8c5rr0om08oNJ7M8QwqihUUKqgBVAAAA6AAcgK90pUEnL13Zm2vE4LmJXx7J6Mv1WHMVCxuViSTjt7u4i92OIegccJqyKVrG2cFhMzlXGTy0R7RNiILdhI7y3Eq+zJO5kZPPgB7qe8DPrWKkVKpKTk8suopbIUpSqkilKUApSlAKUpQClKUApSlAKUpQClKUApSlAKUpQClKUApSlAKUpQClKUApSlAKUpQClKUApSlAKUpQClKUApSlAKUpQClKUApSlAKUpQClKUArBGetZpQERfSrqwYtYL29sSSbQsFeInmTA55cPj2Z+HWti23iWJPDNIbaTxjuFMTD4t3T8Cak1fC6tI5BwyIrjyZQw+w1prT/UjPS1+k5su2dgoybu3x/Wof0A5qNazvjs4+7ah7mQ8lCgqufrEZP5KmpE+xGntzNnb/CJB+oVvafotvB9whij+oiqfiQMmrJ1Ls2Q1Y+6RWH+i+q6w4e/Y21uDlY8YP5Mec8X4z8/IeFWRs9szb2UfZ2ycI+kx5u582bx/UPACurSk7pTWOF5CFSi88vzFKUrE1FKUoBSlKAUpSgFKUoBSlKAUpSgFKUoD/9k=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sz="105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3819" name="AutoShape 51" descr="data:image/jpeg;base64,/9j/4AAQSkZJRgABAQAAAQABAAD/2wCEAAkGBhIQDxEQERQWFBUVDRwVGBgYFRgVFxkYFhUWFRkbGBkYGycgFxkkGRgYIi8gJCcpLywsGh4xNjAqNSYrLCkBCQoKDgwOGg8PGiwkHyQ1LC8sLDQpNSwsLywtLC4sKikvKSwtLCw0LCouLCwpLCosLCwsLzAsKiwpKSkpLCwpKf/AABEIANIA8AMBIgACEQEDEQH/xAAcAAEAAwEAAwEAAAAAAAAAAAAABQYHBAIDCAH/xABREAABAwICBAYOCAMFBQkAAAABAAIDBBEFEgYHITETFEFRk9EVFiI1UlNUYXF0gZKxswgyNEJyc5GyM2LBIyQ2daFDg6Ph8BcmVWOClKLD0v/EABoBAQADAQEBAAAAAAAAAAAAAAABAgMEBQb/xAAxEQACAQICCQMDBAMBAAAAAAAAAQIDERIhBBMxQVFSkaHhFTJxIjNhBcHR8EKBsRT/2gAMAwEAAhEDEQA/ANwREQBFG1+klJTv4OaohifYHK+RrXWO42J3Ln7dsP8ALKbpmdathfAi6JpFC9u2H+WU3TM607dsP8spumZ1pglwF0TSKF7dsP8ALKbpmdadu2H+WU3TM60wS4C6JpFC9u2H+WU3TM607dsP8spumZ1pglwF0TSKF7dsP8spumZ1p27Yf5ZTdMzrTBLgLomkUL27Yf5ZTdMzrTt2w/yym6ZnWmCXAXRNIoXt2w/yym6ZnWnbth/llN0zOtMEuAuiaRQvbth/llN0zOtO3bD/ACym6ZnWmCXAXRNIoXt2w/yym6ZnWnbth/llN0zOtMEuAuiaRQvbth/llN0zOtO3bD/LKbpmdaYJcBdE0ihe3bD/ACym6ZnWnbth/llN0zOtMEuAuiaRQvbth/llN0zOtO3bD/LKbpmdaYJcBdE0ihe3bD/LKbpmda99FpPRzvEcNTDI83s1krHONhc2AN9yYXwF0SaIiqSEREB8868e+59Uj+L1n60DXj33Pqkfxes/Xt0fto5J+5hERalQiIhAREQBERCQiIgCIiEBERAEREJCIiEBERAEREJCuupzv1Tfgl+S9UpXXU536pvy5fkvWdX2S+GTHaj6RREXhnYEREB8868e+59Uj+L1n60DXj33Pqkfxes/Xt0fto5J+5hERalQiIhAREQBERCQiIgCIiEBERAEREJCIiEBERAEREJCuupzv1Tfly/JeqUrrqc79U35cvyXrOr7JfDJjtR9IoiLwzsCIiA+edePfc+qR/F6z9aBrx77n1SP4vWfr26P20ck/cwi9kVO598jXOt4LS74LxfGWkhwII3ggg/oVqVPFEX6xpJAAJJOwAXP6IQfiL2y0z2Wztc2+7M0tv8AqF6kJCL2xUr37WMc63gtLvgF4SRlps4EEchBB/QoDxRF5RxFxs0Fx5gCT+gQHii9s1M9n12ObfdmaW/EL1IQEXtipXvuWMc6x+60u+AXrItsPOhJ+IiIAi93FH5c+R2W182U5bc97WsvShAREQBFIRaPVTm52087m2+sIZCP1DVwvYWkgggjeCLEekHcoumSeKuupzv1Tfly/JeqUrrqc79U34JfkvVKvsl8MmO1H0iiIvDOwIiID551499z6pH8XrP1oGvHvufVI/i9Z+vbo/bRyT9zNX+j79prfV2fvcqrrX79Vv5jPkRK1fR9+01vq7P3uVX1rRk41W7D/EZyf+REsY/fl8fwWfsRUFO6C99aD16P94ULwR5j+hU5oLGeytBsP26Pk/nC6J+1ma2mk/SE/h0P5kv7Y1i62j6Qn8Oh/Ml/bGsdpaR8rwyNpc47gN6w0eSjRTbsszSabnZFg0C01kwuqEgu6J9mysH3m84/nbvHtHKtS1m6GR4pSsxGis+VsOYZf9tFa9vxt225d7ea2J4hhM1OQJmFl917EH0EbFfNUesLicoo6h393lf3LidkUh+DHHfzHbzqs7TSrUWn8Zpk2cXgmrGcAci3vVzodHhFG/EK2zJTFmcXf7GPfkH852X89m+mXj1X0jcUOI22WziK3cCa+2T+tuR1ysw1tawuPTcVp3f3eJ+0jdK8fe87Byc+08yq6jr2hHZv/gJYM2V7TrTKTE6ozOu2NvcxMv8AVbzn+Y7yfQNwCri7cPwaaovwUZdbedgA9pNrrmqKd0bix7S1wO0HYQuiFSni1cWrrdfNf6KyhO2Np2e82z6Pv2Ss9bb8sLi1yau/r4lTN887AP8Aigfu/XnXb9H37LWett+WF+6DawQK+rwyqN2ur5hA524EzP8A7J1+Q/d/TmXG8SqylHcaZOKTMOV31Y6v3YlPwkoIpond2d2d28RtPxPIPOQrDpLqWkOJMbSjLSzOLnO38Bba5tuUeD+h3XVl060ohwOhjoKIBszo7MG8xtP1pXc7yb2vvNzyLedbElGntfYooWzkT2sqINwSta0BrW0tgBsAALQAByCy+ZF9C444nRS5JJOEREk7SSWx3JPKVgFJRvleGRtLnHkH/WwKujNQhJyeSe0monJpI9K2jVPonTU9A7F6sNJyue0uGYRxxkguA8MlpN99rW3lZFiGFTU5AlYWX3XsQfQRsK3LVjWQYlgjsPebOZC6CRoPdBry4sePYd/O0qa1RTpqUHdPeuAjBxlaSsyMn+kHGJCGUj3MvvMoa4jny5SB6LqN1jaVYfimGCoga0VDKhgIe0Nma12YHaPrs3bQSPQqbpfq+q8NeTK3PFfuZmi7DzZvAd5j7CVWVeFGnlKBDnLYwrrqc79U/wCCX5L1SlddTnfqm/BL8l61q+yXwykdqPpFEReGdgREQHzzrx77n1SP4vWfrQNePfc+qR/F6z9e3R+2jkn7mav9H37TW+rs/e5XDSTXDS0NXLSyQzOdG4AluTKczGv2XcDucqf9H37TW+rs/e5VXWv36rfzGfIiXM6caldqXA0xNQVjSP8At9o/J6j/AIf/AO114PrrpKmphp2QTtdLM2ME8HYFxsCbPvZfP6ndBe+tB69H+8K8tGppNlVUlc0v6Qn8Oh/Ml/bGs50JxSKCocZSGh8eUOO4G4O3mB5/QtG+kJ/DofzJf2xrF1j/AOeOk6K6Utj/AJNI1XRrKpHai86dY5BJC2GNzZHcIHXabhoAPLzm+5UYIv0f1V9A0KGhUdVBt78ydK0mWk1NZJH0NVVL+1QPzOzdhm91c32xtB279y+eF9B1X+Eh/kzf2NXz4r6N/l8mVTcX3QjHYGU/BPe2NzXk90bBwO24J5eT2Kv6ZYnHUVOaLa1sYbm8Igk3Hm22UEi5KP6VSo6VLSk3d3y3Z7TqqadOpQjQaVl+xuH0ffstZ6235YWSaUG2IVhGz+/y/Oetb+j79lrPW2/LCyPSn7fWevzfOeuun96Zyy9qNV0a11xtw1/GruqoW5WDb/b32NdfkI+9+o32WRYti0tVPJUTuzSSPu4/AAcjQNgHMFxotoUowba3lXJvafQmNf4TH+TxfsjWP6D4rFBO/hSGh7LBx3Ag3sTyA/0WwY1/hMf5PF+yNfPa4Ho8dJoVKMtjZ0QrOjUjUjtRdtO8bhliZFG5r3cJmJabhoAI385uqthGMTUkzZ6d5jkbuI5uUEHY5p5iuJWSr0FqW0FPiEbTLDLGS7KLmMh7m90B902vm9hty66HolPQqKop3X54sjSdInpNR1GjVdDNcUFaBTVzWxSOGXMdsMl9ljf6hPMbjz8iretrVlHSsNdRtyx5gJYxuZmNg5nM29gW8lxbZuypoubDbfZbffrX0JX8JHoq8VlxJ2NykO+tmPcxg/zbWee6mcNTNOG/cZp4k0z57V11Od+qb8EvyXqlK66nO/VN+CX5L11VfZL4ZnHaj6RREXhnYEREB8868e+59Uj+L1n60DXj33Pqkfxes/Xt0fto5J+5l31W6awYXNUSTtkcJImtbkaHG7XEm93DnULpvjcdbiNRVRBwZI5pAcAHdzGxhuASN7TyqCRWVNKWPeRiysFJaNYk2mraWoeCWxVLJHBu02a4E2uRtUais1dWKmha09P6fFGUzadsreCe8uztaPrBgFrOPglZ6iKsIKCwolu7uwiIrg1ObWhSHAux2Sbhex7Yb5W5MwaBvz3ts5lliIqQpqF7byXK4REVypo+q3WJTYXBPHO2VxknDxka0iwYG7buG26ouNVjZqqombcNkqZJBffZ8jnC/nsVxIqKmlJyW8tiurBERXINUxDWjSSYH2ODJuF4gyG5a3JmY1gO3Pe2w8iytEVIU1C9iXK4Wk6Ba4DQQMpKiHhIWXyuYQJGgkuIIOx4uTyj2rNkSdOM1aRCk1sN5ZrawVp4ZsThJvuKZoff8X/NZ9rD1nSYpaGNpip2uzZSbue4bi8jYLcjR6bnZajos4aPCLuXc28grrqc79U34JfkvVKV11Od+qb8uX5L1er7JfDKx2o+kURF4Z2BERAZ5pxQRPq8z42OPAtFy1pP3uUhV/sRB4mPo29StGmX2r/dN/qoJfD6bVmtImlJ7XvPsNEpwdCDaWxbjk7EQeJj6NvUnYiDxMfRt6l1ouTXVOZ9Tq1VPlXQ5OxEHiY+jb1J2Ig8TH0bepdaJrqnM+o1VPlXQ5OxEHiY+jb1J2Ig8TH0bepdaJrqnM+o1VPlXQ5OxEHiY+jb1J2Ig8TH0bepdaJrqnM+o1VPlXQ5OxEHiY+jb1J2Ig8TH0bepdaJrqnM+o1VPlXQ5OxEHiY+jb1J2Ig8TH0bepdaJrqnM+o1VPlXQ5OxEHiY+jb1J2Ig8TH0bepdaJrqnM+o1VPlXQ5OxEHiY+jb1J2Ig8TH0bepdaJrqnM+o1VPlXQ5OxEHiY+jb1J2Ig8TH0bepdaJrqnM+o1VPlXQ5OxEHiY+jb1J2Ig8TH0bepdaJrqnM+o1VPlXQ5OxEHiY+jb1J2Ig8TH0bepdaJrqnM+o1VPlXQ5OxEHiY+jb1Kb0Nw6JlbG5sbGkNdtDGg/UdygKPUxon9rj/C79hXTolWbrwTk9q3/k59JpQVGbUVse78GgIiL7o+NCIiAommX2r/dN/qoJao+nY43c1pPnAK8eJx+A33R1L5/SP0eVWrKePa+Hk9yh+qxp04ww7PyZai1LicfgN90dScTj8BvujqWHoUuft5NfWY8nfwZai1LicfgN90dScTj8BvujqT0KXP28j1mPJ38GWotS4nH4DfdHUnE4/Ab7o6k9Clz9vI9Zjyd/BlqLUuJx+A33R1JxOPwG+6OpPQpc/byPWY8nfwZai1LicfgN90dScTj8BvujqT0KXP28j1mPJ38GWotS4nH4DfdHUnE4/Ab7o6k9Clz9vI9Zjyd/BlqLUuJx+A33R1JxOPwG+6OpPQpc/byPWY8nfwZai1LicfgN90dScTj8BvujqT0KXP28j1mPJ38GWotS4nH4DfdHUnE4/Ab7o6k9Clz9vI9Zjyd/BlqLUuJx+A33R1JxOPwG+6OpPQpc/byPWY8nfwZai1LicfgN90dScTj8BvujqT0KXP28j1mPJ38GWqX0T+2R/hd+wq98Tj8BvujqXkymY03DWg84aAtqP6NKnUjPHsaezyZ1f1aNSnKGHamtp7ERF9CeEEREBR8Wx7G45JuCoYHQse7K8zAEsaTZxGfYSNtlE4Dp5jNdAKinoad8ZcQCZsu1psdjnA71ouJfwJfyXftKpepHvLD+dJ+8roUlgbwrd/dpRp32nbimmNRT1WE0r4mB1Y203dE8G8NZmDCDYgFxF/Mrgsu1qzyx4rgz4I+Fla+QsYXBuZ149lzuUl2045/4U3/3LOtHTvGLVuv5ClZsl9E9LZKyrxKnexrRSVQjaWk3cC6UXdfl7gbudVrCtPsXrDMaSigkZFUuiJMuQ3aeZzhyWX5qhmkfW40+ZnByOrGF7L5sri6ou2432Oy6gtX2L4lC2tbRUbKlhxKQuc6URkO2DLYnbsAN/OtMCTlksrFbvI1HResrZY3mvgZA8SWa1jw8FthtJBNje69ulOLuo6GoqWNDnRQl4BvYkc9l46MV1XNC51bA2nk4UgMa8PBbYWdcHnvs8y4tY/eiu9Ud/Rc9rzsy+4kNF8WdV0VPUuaGulhDyBewJ5rqL0o0tkpK3DqZjGubVTljiSbtALBdtvxcqqOiOkWLx0FKyDDWyxNgAY/h2tzN5DYnYuHG8Vrp8XwbjtIKXLWdxaQSZrlmbcdlrD9VsqX1u9rZ7yuLIvc+l0jcaiw3I3I+jMpfc5gRn2W3W7lWlZxW/wCLaf8Ayo//AGLR1jUSVrcC0XtKZozpzLV0eIVLo2NdSzSsaAXWcIo84zX5zzKW0I0gfX4fBVyNax0ma7W3IGWR7Nl9u5qoer3vVjnrVT8lWfVB3ko/RJ8+Va1YJJ24r/hWLbsdesLSx+G0rJ42NeXVLY7OJAs4ON9nLsVmB2LPdePe2L/MI/g9aEzcPQspJYE/ksnmyK0nrKmGlfLSRslkYM3Buv3TRvDcv3uUDltblXNovplBXUQqw4MDWnhQ4/wnNF3Bx5rbQeUKfWOafaKNZi1NTwSPhixOS1QxmxpMbmuJA897+m55bK1OMZ/S+pEm1mW7RvT59XxqrcxkOHw3DZn5s8mXeQNwb/rcgb7qOg0+xKvJfhlC0wAkCWofkz2Nu5Fx/oT/AEXp1xUzabB4KaEcHDxuOMgbgwNe4A8/dAG/KQtFoaVkUTI4wAxjA1oG4NAsLexWeFLElt2f6Cu3Yo9DrJngqGU2LUvFTI6zJWuzwk8xNzb03Nr7QN6ltYmlsmG0sc0TGyOfUtis8kDug48nnAXPrbpI5MGqjIB3DWvYTyPD2gW9Ny3/ANRVR0+qZH6OYXI/a8ywE33k8E61/Ts/VWhGM3GVt9mQ21dE7LrBrqKSLspRNihlkDBLFKHhrj4QufTybAbXtZWbTTH3UOHz1cbWvdGGkBxOU5ntbtt5isz0mxasxKqpMMxCJmHxvnD7kl/CFuwNa8dzc3ItzkX5AbxrZFsEqx/Iz5saOCxRutvQJ5M76nTKKnwyLEKkhofTMflG9z5GB2Rl95uf0FzuXlobitXVU/GKqFkGc3jYC4vychffcTs2W+Nhl2jkwmxGhjxe7I2UEXEmH+A/+zZlc53K47DY/e2HcAdwVKkVDLiTF3CIiwLhERAeiuYXRSNAuTE4AectICquqfB5qTC44aiMxyCV5LTa9i8kbiRuVxRWUvpwkWzuUfTLA55sWweeKMujhleZHC1mA5LXub8h3K8FERyukuASKRoFgk8GIYzLNG5jJ60PicbWe0PnNxY8zm77b1WtE5cVwwVUbcMfMJa18odwrGbDsGy55Bf2rXEWmt23W23YjCQmi2MVVSyR1VSGkc14DWl4fmFrk3G7bsXjpzQyT4ZWQxNL3vpnNa0WuSeQX2KdRZ4vqukTbKxB6EUMkGG0kMrSx7KZrXNNrgjkNlCab4JPPiWDzRRueyGqc6RwtZgJZtNzfkO7mV3RSptSxf3MWysUfTnRaqdVU2J4flNTAwsMb9gkjN9lzYX7pw3jYd4IC4p9McamYYocLdDKRbhJJAWNPhC9gbek+1aKisqmSTSdiMJTMB0MdQ4NUUoPCzSwSueR96WSMizb8m4XO/fsuq5ohimLYfRQ0gwp8nB5u64Zjb5nufu22+tb2LVkTWvPEr3GHgZppzT1+JYTH/cnxzjEGuMOdrjkaHd1e4Fjddnbri4Hed+7yhnUr+inWK1nFdxh/J64HlzGlwyktBLd9iRtHsKpmmWCTzYtg88UZdHDK8yOFrMByWvc35DuV3RZxlhd0S1ci9JdHo6+klpZfqvbsI3tcDdrh5wf13KkYbiONYWwU0tJx+JgyxyxPs7KNgDgbnYOce071paK0Z2VmrohreZjV4LieNvjZWxCiomyB7ow8OlkI3Akbvba2+xNrSutPR+aooaeGliLzHWxnK2wysY1w5SNg2BXlFOtd00tgwle030TZiVG+A2Eg7uJ/KyQDZt5juPmPmCrWIQ4hW6PT089PIKsNZHYln9rlkYc7SHW2tG29toPOFoyKI1GklwzDjcqk2hcVbhNNSVTC17KOMA7M8UjYmtJB8xFiNxXNoPLiNO91DXRulZHsiqgQWuaBsD7nNe24keY85uiJrHZpjDvCIizLBERAZHpJjNbT49UzUxdJHT0UcssGY2fEQxr8rdwcL5r+bl3GU0p0+NZCylwp2aSalM0ko2cBCGkuzW+rId1t49JC6cKH/eiu/yuP4xKbbopTUNNXupowwzRyPf7jrNHMwbbN5LldblFWus7L+szSeZnuI4jL2qUMnCyB7qpoLw9weQZZRtde+74K54bq9p4Zo5W1lW9zJA4NdVZmkg3s5tto8yoeJNB0QoAd3Gm39HDTXVywnRrAIqiKSnNMJmyAx5arMc24Wbwhudu6ytPJO3F7iFt6EPhGjvZHE8XbNUVTBDWNDBFO5gAeH32bfBG5dWNUVXgTW1kNTNVUjZGtnhndwjmtcQ3NG/kNyNmzeL3Xlodi8FPiuOcPNHFmrWZeEkay9hJe2Yi9rj9U1g6URV8PYqgc2onqHta4sOZkcbXNc5z3jYNw9l/NePqc0t2X/Bla+87cbxBzsewcRvdwclNM6wcQ1w4JxaSNx5DtXPV1NVjFfU0kE76ajpXiOV8RtLLIb3a133WixHs23vs/MVpBDjuBRDaI6OVgPmZC5o+C9GDYozBsUrqesPBw1dSaiCY/UJdfMxzuQgm23m84UWyVttsurHySjdV4hIfSV1ZC8OB7qXhWOsbkPaQL3/6Cn9MMfFBQz1J3sj7gc73dywefuiPZdenENPMPgbmfVQm5sAx7ZHEndZrCSqrp9FNieI0+GUz2s4BnG5XObnYHAgRNc372/d/N5lnFSnJY9hZ2SyP3VbiFTTzTYZXOLpeCbVRlxJJbK0Z23PgvO7nzci7saqnjSPDow9wY6imJaHENJDZLEtvYlV/SnBcSopIMXnqI6k0jwHBkPBO4F7srwSPrCx9lyVI49ikI0gwqodIxsTsOkcHucGts9smXadm24WrScsS3p9bFb2VjSVTdauJzU+Hh0T3xNdVMZLKwXfHE4nM5ttx3C/n86sdFj9NO/JDPDI618rJWPdYbzZpJttC9WkGM01NG3jZa2OWTgrvF2Xc1xs++wNNiNuxc0LqSyNHmiB0V0Qhhkiq6Osnlicw5mum4aOS4sD/ACuB2/6bFEQOqcdqajLUSU1BBOYWiE5ZJ3t+sS/kbu2cxGy9yuTD4aeixykjwuYOiqmvNRAx4kjYGNzNeLEhu39LW3Gy92hOLx4PPU4XWuEN6p00Er9kckb7fe3Aiw38txyLoaebWb3cTP8ABN0Wrfi0sUtLW1TMsrXPY+XhY5GhwLmkECxIuL8l16NHq13Z/FmOecjYYcrS45Rdu3KCbD2KdqdOaCN0bOMxOfJI1jGseJHFz3Bo2Mvbad5VJj0UpcQ0gxVtVHwgZFCW905tiWAH6pF9wVY3aePhw/KJeWwm9b1eWYTI6KQtdw8W1j8rv4gvtabr90zx+pM9JhdC7g56iMvfKRfgomjaR/MbO/TnIIrOszV3QUWGvnp4ckgmjAOd7tjngHY5xG5TGmTnUGJ0WLlrnU4pjTTlouYw65a+3Ncj3bbyFaKjZWz29bIht53Ok6p2Zc4rq4T2vwvDknNz5bbr8l/avLRHS2aPj1HiLg6ahZndIBbhYcuYPt4Vre8OW6nXad4eIuG43Bky3/iNJ9wHNfzWuqbo3hb8VmxbEC10UVXS8VgzCxcwMymQjmu1v/y5lVXknjJyTyPPA8Eqccj49W1E0MEjiYaeB/BgMBIDnuA7om39dl7L8xvDqnAQ2spqiaekbIBPBM/hC1riBmjdyG9v9L3C6tXemEMFM3Da1zaappQY3NkIYHNBOVzXO2EEW5fONhXq1i6TxVsPYqhc2oqKl7WngznZGwODnOe4bBu59gufTf6seG309rf3eRla+87sZxBzsewgMe7g5KSZ1g4hrhku0kbir0s2x4x0mNYKJHtZHFQyszvcGt7lgYLkmwvsV6o9IKWZ+SGohkda+VkrHusN5s03ssaiyjbh+7LpneiIsSwREQHKzC4WzOqBGwSuYGOkDRnLRawLt5GwbPMuiSMOaWuAIIIIO0EEWIPsXkiXBGyaNUjqdtK6niMLTdsZY3IDcm4baw2k/quWn0Hw+N7ZGUdO1zXBzXCJoIINwQbbCCpxFbE+JFiFq9CqCWR0slJA97nXc50TS4k8pJG0rtw3BaemBbTwxxA7wxjWX9NhtXaiYm8rixyzYXC+aOd0bHSxghjy0FzQ4WOU7xcEr9r8NiqGGOeNkrD917Q4foV0oouySEoNCMPgfwkVJA1w3OEYJHoJ3exSNPhcMcskzI2Nkltwjw0Bz8uwZjvNl1Ijk3tZFj11FO2Rjo5GhzHNLXNcLggixBB3iyi6nQ6hkbG2SlgeI2ZGB0bSGtvfK242C/IphETa2EkVhmitHTP4SnpoYn5S3MyNrXWNri4G7YF3VtDHOwxzMbIw72vaHNPpBXvRLt5gjMI0YpKMuNNBHEXCxLGAEjmvvt5l78TwiCpZkqImSt5ntDgPRfcV2ImJ3uLEPhmh1DTOzwUsMbuRwjGYegnaF3Q4XCyWSdkbGyyAB7w0Bzg3YMx3my6kRyb2kWObEcMiqIzFPGyVhIJa9oc24NxsPMV73RgtLSAQRYgi4I3WI5l5IouSQLdAsOEnCCjp817/AMJtr89rW/0U61oAAGwAWAX6ilyb2kWI3FtHKWrtxmCOW24vYCR6DvC8sJ0fpqQEU0McV9+RgaT6SNp9qkETE7WFiNxXRulqy11TBFMWizS9geQDtIFxsXrw3ROippOFgpoYn5SMzI2tdY7xcDcpZFOJ2tcWCIiqS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sz="105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120858" name="Picture 53" descr="http://www.tradalliance.org/attachments/Image/HYMSLogo.gif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165" y="5538789"/>
            <a:ext cx="860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9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4195763"/>
            <a:ext cx="8302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0" name="Picture 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4653755"/>
            <a:ext cx="1770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1" name="TextBox 47"/>
          <p:cNvSpPr txBox="1">
            <a:spLocks noChangeArrowheads="1"/>
          </p:cNvSpPr>
          <p:nvPr/>
        </p:nvSpPr>
        <p:spPr bwMode="auto">
          <a:xfrm>
            <a:off x="2551115" y="4149726"/>
            <a:ext cx="165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VA Medical Center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San Francisco</a:t>
            </a:r>
          </a:p>
        </p:txBody>
      </p:sp>
      <p:pic>
        <p:nvPicPr>
          <p:cNvPr id="120862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195764"/>
            <a:ext cx="7508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4" name="Rectangle 1"/>
          <p:cNvSpPr>
            <a:spLocks noChangeArrowheads="1"/>
          </p:cNvSpPr>
          <p:nvPr/>
        </p:nvSpPr>
        <p:spPr bwMode="auto">
          <a:xfrm>
            <a:off x="4276730" y="2104814"/>
            <a:ext cx="172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                School of Mathematical &amp; Computer Sciences</a:t>
            </a:r>
          </a:p>
        </p:txBody>
      </p:sp>
      <p:pic>
        <p:nvPicPr>
          <p:cNvPr id="120865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833" y="1629704"/>
            <a:ext cx="8651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6" name="Picture 3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4"/>
          <a:stretch>
            <a:fillRect/>
          </a:stretch>
        </p:blipFill>
        <p:spPr bwMode="auto">
          <a:xfrm>
            <a:off x="4581527" y="4177145"/>
            <a:ext cx="10334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7" name="Picture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0" y="4349749"/>
            <a:ext cx="2667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8" name="Picture 6" descr="clearsky.logo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6405564"/>
            <a:ext cx="1536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9" name="Picture 1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2" y="6316665"/>
            <a:ext cx="23034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70" name="Picture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6283325"/>
            <a:ext cx="3132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71" name="Picture 1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465" y="3005137"/>
            <a:ext cx="15843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73" name="Picture 2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5" y="404814"/>
            <a:ext cx="820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74" name="Picture 4" descr="http://www.volt.york.ac.uk/DeptPhotos/Research/thumbnails/rfn500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04813"/>
            <a:ext cx="800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75" name="Picture 6" descr="http://www.ybrc.org.uk/wp-content/uploads/2014/05/dementia-glove.jpg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850" y="2876549"/>
            <a:ext cx="865188" cy="113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77" name="Picture 4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04814"/>
            <a:ext cx="8763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78" name="Picture 57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213" y="404814"/>
            <a:ext cx="8509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79" name="Picture 1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404814"/>
            <a:ext cx="766762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80" name="Picture 1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00" y="398462"/>
            <a:ext cx="827088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578" y="425269"/>
            <a:ext cx="875106" cy="1050127"/>
          </a:xfrm>
          <a:prstGeom prst="rect">
            <a:avLst/>
          </a:prstGeom>
        </p:spPr>
      </p:pic>
      <p:pic>
        <p:nvPicPr>
          <p:cNvPr id="4100" name="Picture 4" descr="mage result for rachel newby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3957"/>
          <a:stretch/>
        </p:blipFill>
        <p:spPr bwMode="auto">
          <a:xfrm>
            <a:off x="6121779" y="1588294"/>
            <a:ext cx="907251" cy="11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24233" r="65453" b="19632"/>
          <a:stretch/>
        </p:blipFill>
        <p:spPr bwMode="auto">
          <a:xfrm>
            <a:off x="8283579" y="420628"/>
            <a:ext cx="428621" cy="501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7" t="24233" r="15142" b="19632"/>
          <a:stretch/>
        </p:blipFill>
        <p:spPr bwMode="auto">
          <a:xfrm>
            <a:off x="8078856" y="955942"/>
            <a:ext cx="839081" cy="515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924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5580112" cy="1700807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>
              <a:buClr>
                <a:srgbClr val="E4B53C"/>
              </a:buClr>
            </a:pPr>
            <a:r>
              <a:rPr lang="en-US" b="0" dirty="0"/>
              <a:t>Medication for Parkinson’s</a:t>
            </a:r>
            <a:br>
              <a:rPr lang="en-US" b="0" dirty="0"/>
            </a:br>
            <a:r>
              <a:rPr lang="en-US" b="0" dirty="0"/>
              <a:t>can have side-effects</a:t>
            </a:r>
          </a:p>
          <a:p>
            <a:pPr lvl="1">
              <a:buClr>
                <a:srgbClr val="E4B53C"/>
              </a:buClr>
            </a:pPr>
            <a:r>
              <a:rPr lang="en-US" dirty="0"/>
              <a:t> </a:t>
            </a:r>
            <a:r>
              <a:rPr lang="en-US">
                <a:solidFill>
                  <a:srgbClr val="FFFFFF"/>
                </a:solidFill>
              </a:rPr>
              <a:t>called</a:t>
            </a:r>
            <a:r>
              <a:rPr lang="en-US"/>
              <a:t> </a:t>
            </a:r>
            <a:r>
              <a:rPr lang="en-US">
                <a:solidFill>
                  <a:schemeClr val="accent6"/>
                </a:solidFill>
              </a:rPr>
              <a:t>Dyskinesia</a:t>
            </a:r>
            <a:r>
              <a:rPr lang="en-US" dirty="0">
                <a:solidFill>
                  <a:srgbClr val="FFFFFF"/>
                </a:solidFill>
              </a:rPr>
              <a:t>	</a:t>
            </a:r>
          </a:p>
          <a:p>
            <a:pPr>
              <a:buClr>
                <a:srgbClr val="E4B53C"/>
              </a:buClr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452320" y="6453336"/>
            <a:ext cx="1562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Calibri"/>
              </a:rPr>
              <a:t>Photo: Parkinson’s UK</a:t>
            </a:r>
          </a:p>
        </p:txBody>
      </p:sp>
    </p:spTree>
    <p:extLst>
      <p:ext uri="{BB962C8B-B14F-4D97-AF65-F5344CB8AC3E}">
        <p14:creationId xmlns:p14="http://schemas.microsoft.com/office/powerpoint/2010/main" val="176942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Prevalence and Cost of Parkinson’s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31079"/>
              </p:ext>
            </p:extLst>
          </p:nvPr>
        </p:nvGraphicFramePr>
        <p:xfrm>
          <a:off x="684213" y="1052513"/>
          <a:ext cx="7775575" cy="3429036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17" marR="91417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17" marR="91417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Prevalence</a:t>
                      </a:r>
                    </a:p>
                  </a:txBody>
                  <a:tcPr marL="91417" marR="91417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17" marR="91417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CAGR</a:t>
                      </a:r>
                    </a:p>
                  </a:txBody>
                  <a:tcPr marL="91417" marR="91417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2010</a:t>
                      </a:r>
                    </a:p>
                  </a:txBody>
                  <a:tcPr marL="91417" marR="91417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2020</a:t>
                      </a:r>
                    </a:p>
                  </a:txBody>
                  <a:tcPr marL="91417" marR="91417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2030</a:t>
                      </a:r>
                    </a:p>
                  </a:txBody>
                  <a:tcPr marL="91417" marR="91417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2050</a:t>
                      </a:r>
                    </a:p>
                  </a:txBody>
                  <a:tcPr marL="91417" marR="91417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</a:t>
                      </a:r>
                    </a:p>
                  </a:txBody>
                  <a:tcPr marL="91417" marR="9141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2.4%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382,163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482,825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610,000</a:t>
                      </a:r>
                    </a:p>
                  </a:txBody>
                  <a:tcPr marL="91417" marR="9141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973,667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Japan</a:t>
                      </a:r>
                    </a:p>
                  </a:txBody>
                  <a:tcPr marL="91417" marR="9141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1.1%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105,388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117,049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130,000</a:t>
                      </a:r>
                    </a:p>
                  </a:txBody>
                  <a:tcPr marL="91417" marR="9141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160,362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France</a:t>
                      </a:r>
                    </a:p>
                  </a:txBody>
                  <a:tcPr marL="91417" marR="9141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1.5%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96,869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112,219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130,000</a:t>
                      </a:r>
                    </a:p>
                  </a:txBody>
                  <a:tcPr marL="91417" marR="9141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174,466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UK</a:t>
                      </a:r>
                    </a:p>
                  </a:txBody>
                  <a:tcPr marL="91417" marR="9141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1.9%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131,551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158,097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190,000</a:t>
                      </a:r>
                    </a:p>
                  </a:txBody>
                  <a:tcPr marL="91417" marR="9141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274,414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Germany</a:t>
                      </a:r>
                    </a:p>
                  </a:txBody>
                  <a:tcPr marL="91417" marR="9141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1.2%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117,039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132,498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150,000</a:t>
                      </a:r>
                    </a:p>
                  </a:txBody>
                  <a:tcPr marL="91417" marR="9141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192,239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Spain</a:t>
                      </a:r>
                    </a:p>
                  </a:txBody>
                  <a:tcPr marL="91417" marR="9141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1.7%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283,395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336,688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400,000</a:t>
                      </a:r>
                    </a:p>
                  </a:txBody>
                  <a:tcPr marL="91417" marR="9141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564,594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Italy</a:t>
                      </a:r>
                    </a:p>
                  </a:txBody>
                  <a:tcPr marL="91417" marR="9141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1.3%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255,784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290,533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330,000</a:t>
                      </a:r>
                    </a:p>
                  </a:txBody>
                  <a:tcPr marL="91417" marR="9141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425,759</a:t>
                      </a:r>
                    </a:p>
                  </a:txBody>
                  <a:tcPr marL="9523" marR="9523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7956" name="TextBox 5"/>
          <p:cNvSpPr txBox="1">
            <a:spLocks noChangeArrowheads="1"/>
          </p:cNvSpPr>
          <p:nvPr/>
        </p:nvSpPr>
        <p:spPr bwMode="auto">
          <a:xfrm>
            <a:off x="1258888" y="4427538"/>
            <a:ext cx="6421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by 2030: Brazil (340,000); India (690,000); China (4,940,000)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7957" name="Rectangle 1"/>
          <p:cNvSpPr>
            <a:spLocks noChangeArrowheads="1"/>
          </p:cNvSpPr>
          <p:nvPr/>
        </p:nvSpPr>
        <p:spPr bwMode="auto">
          <a:xfrm>
            <a:off x="250825" y="4941888"/>
            <a:ext cx="8497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“</a:t>
            </a:r>
            <a:r>
              <a:rPr lang="en-GB" altLang="ja-JP" sz="2000" dirty="0">
                <a:solidFill>
                  <a:srgbClr val="000000"/>
                </a:solidFill>
              </a:rPr>
              <a:t>In the year following onset of </a:t>
            </a:r>
            <a:r>
              <a:rPr lang="en-GB" altLang="ja-JP" sz="2000" b="1" dirty="0">
                <a:solidFill>
                  <a:srgbClr val="000000"/>
                </a:solidFill>
              </a:rPr>
              <a:t>dyskinesia</a:t>
            </a:r>
            <a:r>
              <a:rPr lang="en-GB" altLang="ja-JP" sz="2000" dirty="0">
                <a:solidFill>
                  <a:srgbClr val="000000"/>
                </a:solidFill>
              </a:rPr>
              <a:t>, overall treatment costs increase by $7795 and PD-related costs increased by $4194 per annum.</a:t>
            </a:r>
            <a:r>
              <a:rPr lang="en-GB" altLang="en-US" sz="2000" dirty="0">
                <a:solidFill>
                  <a:srgbClr val="000000"/>
                </a:solidFill>
              </a:rPr>
              <a:t>”</a:t>
            </a:r>
            <a:endParaRPr lang="en-GB" altLang="ja-JP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i="1" dirty="0">
                <a:solidFill>
                  <a:srgbClr val="000000"/>
                </a:solidFill>
              </a:rPr>
              <a:t>Robert A. Hauser, MD, MBA and Rajesh </a:t>
            </a:r>
            <a:r>
              <a:rPr lang="en-GB" altLang="en-US" sz="1200" i="1" dirty="0" err="1">
                <a:solidFill>
                  <a:srgbClr val="000000"/>
                </a:solidFill>
              </a:rPr>
              <a:t>Pahwa</a:t>
            </a:r>
            <a:r>
              <a:rPr lang="en-GB" altLang="en-US" sz="1200" i="1" dirty="0">
                <a:solidFill>
                  <a:srgbClr val="000000"/>
                </a:solidFill>
              </a:rPr>
              <a:t>, MD report the challenges of side effects to medication for Parkinson’s disease in their Living Medical e-Textbook “Management of Moderate- to Advanced-Stage Parkinson’s Disease”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0825" y="981075"/>
            <a:ext cx="8569325" cy="38163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0825" y="4941888"/>
            <a:ext cx="8569325" cy="129698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68249"/>
      </p:ext>
    </p:extLst>
  </p:cSld>
  <p:clrMapOvr>
    <a:masterClrMapping/>
  </p:clrMapOvr>
  <p:transition spd="slow" advTm="2362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Problem - </a:t>
            </a: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 v Side-effects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2" y="1124743"/>
            <a:ext cx="5156607" cy="388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0ECA4B-0B0C-4340-AACA-79E37120055A}"/>
              </a:ext>
            </a:extLst>
          </p:cNvPr>
          <p:cNvSpPr/>
          <p:nvPr/>
        </p:nvSpPr>
        <p:spPr>
          <a:xfrm>
            <a:off x="5514515" y="4139788"/>
            <a:ext cx="3456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Unified Dyskinesia Rating Scale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C7AC8-4876-40CA-9FE4-98EA9FDE3CE4}"/>
              </a:ext>
            </a:extLst>
          </p:cNvPr>
          <p:cNvSpPr/>
          <p:nvPr/>
        </p:nvSpPr>
        <p:spPr>
          <a:xfrm>
            <a:off x="5630561" y="4509120"/>
            <a:ext cx="34569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0: Normal: No dyskinesia</a:t>
            </a:r>
            <a:br>
              <a:rPr lang="en-GB" dirty="0"/>
            </a:br>
            <a:r>
              <a:rPr lang="en-GB" dirty="0"/>
              <a:t>1: Slight: ≤ 25% of on-time</a:t>
            </a:r>
            <a:br>
              <a:rPr lang="en-GB" dirty="0"/>
            </a:br>
            <a:r>
              <a:rPr lang="en-GB" dirty="0"/>
              <a:t>2: Mild: 26-50% of on-time</a:t>
            </a:r>
          </a:p>
          <a:p>
            <a:r>
              <a:rPr lang="en-GB" dirty="0"/>
              <a:t>3: Moderate: 51-75% of on-time</a:t>
            </a:r>
            <a:br>
              <a:rPr lang="en-GB" dirty="0"/>
            </a:br>
            <a:r>
              <a:rPr lang="en-GB" dirty="0"/>
              <a:t>4: Severe: &gt; 75% of on-time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3E82A-1AB2-44F6-82B2-6AD193283A51}"/>
              </a:ext>
            </a:extLst>
          </p:cNvPr>
          <p:cNvSpPr/>
          <p:nvPr/>
        </p:nvSpPr>
        <p:spPr>
          <a:xfrm>
            <a:off x="165189" y="6207544"/>
            <a:ext cx="51566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100" i="1" dirty="0">
                <a:solidFill>
                  <a:srgbClr val="000000"/>
                </a:solidFill>
              </a:rPr>
              <a:t>Robert A. Hauser, MD, MBA and Rajesh </a:t>
            </a:r>
            <a:r>
              <a:rPr lang="en-GB" altLang="en-US" sz="1100" dirty="0" err="1">
                <a:solidFill>
                  <a:srgbClr val="000000"/>
                </a:solidFill>
              </a:rPr>
              <a:t>Pahwa</a:t>
            </a:r>
            <a:r>
              <a:rPr lang="en-GB" altLang="en-US" sz="1100" dirty="0">
                <a:solidFill>
                  <a:srgbClr val="000000"/>
                </a:solidFill>
              </a:rPr>
              <a:t>, MD </a:t>
            </a:r>
            <a:r>
              <a:rPr lang="en-GB" altLang="en-US" sz="1100" i="1" dirty="0">
                <a:solidFill>
                  <a:srgbClr val="000000"/>
                </a:solidFill>
              </a:rPr>
              <a:t>report the challenges of side effects to medication for Parkinson’s disease in their Living Medical e-Textbook “Management of Moderate- to Advanced-Stage Parkinson’s Disease”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F5688A-9451-4E66-B830-0E5E5256CB67}"/>
              </a:ext>
            </a:extLst>
          </p:cNvPr>
          <p:cNvSpPr/>
          <p:nvPr/>
        </p:nvSpPr>
        <p:spPr>
          <a:xfrm>
            <a:off x="5630561" y="6276794"/>
            <a:ext cx="322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i="1" dirty="0">
                <a:solidFill>
                  <a:srgbClr val="000000"/>
                </a:solidFill>
              </a:rPr>
              <a:t>https://www.parkinsons.org.uk/professionals/resources/unified-dyskinesia-ratings-scale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2162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</a:rPr>
              <a:t>The Solution: LID-Monitor</a:t>
            </a: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6897923B-92A9-477C-BF0B-A22D4245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5538645"/>
            <a:ext cx="40202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FFFFFF"/>
                </a:solidFill>
                <a:latin typeface="Calibri"/>
              </a:rPr>
              <a:t>Continuous monitoring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F79646"/>
                </a:solidFill>
                <a:latin typeface="Calibri"/>
              </a:rPr>
              <a:t>In the patient’s home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41" y="1067985"/>
            <a:ext cx="2802359" cy="429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DSC_00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10" y="4097106"/>
            <a:ext cx="1761748" cy="202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5D23E56-7096-4BAF-AB7F-5905643512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612" r="12561" b="15425"/>
          <a:stretch/>
        </p:blipFill>
        <p:spPr bwMode="auto">
          <a:xfrm>
            <a:off x="369046" y="1124743"/>
            <a:ext cx="1712104" cy="14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B649EEA-7439-43D8-A3D5-79AC5C8B6F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8" y="2852936"/>
            <a:ext cx="1800200" cy="212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E4779A9-04C1-466F-A8D1-2D17EEAB2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360" y="2859544"/>
            <a:ext cx="28023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Data uploaded to a PC and </a:t>
            </a:r>
            <a:r>
              <a:rPr lang="en-US" sz="2400" dirty="0" err="1">
                <a:solidFill>
                  <a:srgbClr val="FFFFFF"/>
                </a:solidFill>
                <a:latin typeface="Calibri"/>
              </a:rPr>
              <a:t>analysed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F547BB-D7B7-4CDB-9C30-841B381F6FC5}"/>
              </a:ext>
            </a:extLst>
          </p:cNvPr>
          <p:cNvSpPr/>
          <p:nvPr/>
        </p:nvSpPr>
        <p:spPr>
          <a:xfrm>
            <a:off x="2169304" y="1252650"/>
            <a:ext cx="324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3 </a:t>
            </a:r>
            <a:r>
              <a:rPr lang="en-US" altLang="en-US" sz="2400" dirty="0" err="1">
                <a:solidFill>
                  <a:srgbClr val="FFFFFF"/>
                </a:solidFill>
              </a:rPr>
              <a:t>DoF</a:t>
            </a:r>
            <a:r>
              <a:rPr lang="en-US" altLang="en-US" sz="2400" dirty="0">
                <a:solidFill>
                  <a:srgbClr val="FFFFFF"/>
                </a:solidFill>
              </a:rPr>
              <a:t> accelerometers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Non-invasive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Easy to use</a:t>
            </a:r>
          </a:p>
        </p:txBody>
      </p:sp>
    </p:spTree>
    <p:extLst>
      <p:ext uri="{BB962C8B-B14F-4D97-AF65-F5344CB8AC3E}">
        <p14:creationId xmlns:p14="http://schemas.microsoft.com/office/powerpoint/2010/main" val="196009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5300325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9966B363-99E4-4F85-8567-48C724E3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Analysis of Accelerometer Data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2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772816"/>
            <a:ext cx="8712968" cy="4205567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5FCD844-63F8-47CA-814D-B0910EA75D96}"/>
              </a:ext>
            </a:extLst>
          </p:cNvPr>
          <p:cNvSpPr txBox="1">
            <a:spLocks/>
          </p:cNvSpPr>
          <p:nvPr/>
        </p:nvSpPr>
        <p:spPr bwMode="auto">
          <a:xfrm>
            <a:off x="179388" y="188913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Clinical Efficacy</a:t>
            </a:r>
            <a:endParaRPr lang="en-US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7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139700" y="1916832"/>
            <a:ext cx="8824913" cy="4062412"/>
            <a:chOff x="107505" y="1211263"/>
            <a:chExt cx="8825089" cy="4061899"/>
          </a:xfrm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</p:grpSpPr>
        <p:pic>
          <p:nvPicPr>
            <p:cNvPr id="2150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765"/>
            <a:stretch>
              <a:fillRect/>
            </a:stretch>
          </p:blipFill>
          <p:spPr bwMode="auto">
            <a:xfrm>
              <a:off x="107505" y="1211263"/>
              <a:ext cx="8815834" cy="217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66"/>
            <a:stretch>
              <a:fillRect/>
            </a:stretch>
          </p:blipFill>
          <p:spPr bwMode="auto">
            <a:xfrm>
              <a:off x="107505" y="3391255"/>
              <a:ext cx="8825089" cy="188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2A96ECEA-612A-4E66-BF60-B17F47CD730A}"/>
              </a:ext>
            </a:extLst>
          </p:cNvPr>
          <p:cNvSpPr txBox="1">
            <a:spLocks/>
          </p:cNvSpPr>
          <p:nvPr/>
        </p:nvSpPr>
        <p:spPr bwMode="auto">
          <a:xfrm>
            <a:off x="179388" y="188913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Sample Output</a:t>
            </a:r>
            <a:endParaRPr lang="en-US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5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7" t="16785" r="59274" b="61765"/>
          <a:stretch>
            <a:fillRect/>
          </a:stretch>
        </p:blipFill>
        <p:spPr bwMode="auto">
          <a:xfrm>
            <a:off x="2843213" y="1473200"/>
            <a:ext cx="403225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3" t="69189" r="18613" b="22638"/>
          <a:stretch>
            <a:fillRect/>
          </a:stretch>
        </p:blipFill>
        <p:spPr bwMode="auto">
          <a:xfrm>
            <a:off x="2267744" y="5157192"/>
            <a:ext cx="54260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85022"/>
      </p:ext>
    </p:extLst>
  </p:cSld>
  <p:clrMapOvr>
    <a:masterClrMapping/>
  </p:clrMapOvr>
</p:sld>
</file>

<file path=ppt/theme/theme1.xml><?xml version="1.0" encoding="utf-8"?>
<a:theme xmlns:a="http://schemas.openxmlformats.org/drawingml/2006/main" name="new colours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le gre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colours template</Template>
  <TotalTime>10800</TotalTime>
  <Words>555</Words>
  <Application>Microsoft Office PowerPoint</Application>
  <PresentationFormat>On-screen Show (4:3)</PresentationFormat>
  <Paragraphs>169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ＭＳ Ｐゴシック</vt:lpstr>
      <vt:lpstr>Arial</vt:lpstr>
      <vt:lpstr>Arial Bold</vt:lpstr>
      <vt:lpstr>Calibri</vt:lpstr>
      <vt:lpstr>Palatino Linotype</vt:lpstr>
      <vt:lpstr>Times</vt:lpstr>
      <vt:lpstr>Verdana</vt:lpstr>
      <vt:lpstr>Wingdings</vt:lpstr>
      <vt:lpstr>new colours template</vt:lpstr>
      <vt:lpstr>Pale grey</vt:lpstr>
      <vt:lpstr>Teal</vt:lpstr>
      <vt:lpstr>Yellow</vt:lpstr>
      <vt:lpstr>1_Yellow</vt:lpstr>
      <vt:lpstr>1_Teal</vt:lpstr>
      <vt:lpstr>2_Yellow</vt:lpstr>
      <vt:lpstr>2_Teal</vt:lpstr>
      <vt:lpstr>4_Yellow</vt:lpstr>
      <vt:lpstr>3_Teal</vt:lpstr>
      <vt:lpstr>1_Default Design</vt:lpstr>
      <vt:lpstr>5_Yellow</vt:lpstr>
      <vt:lpstr>6_Yellow</vt:lpstr>
      <vt:lpstr>2_Default Design</vt:lpstr>
      <vt:lpstr>3_Default Design</vt:lpstr>
      <vt:lpstr>Blank Presentation</vt:lpstr>
      <vt:lpstr>5_Teal</vt:lpstr>
      <vt:lpstr>A New Evolutionary Algorithm-Based Home Monitoring Device for Parkinson’s Dyskinesia</vt:lpstr>
      <vt:lpstr>PowerPoint Presentation</vt:lpstr>
      <vt:lpstr>Prevalence and Cost of Parkinson’s</vt:lpstr>
      <vt:lpstr>The Problem - Symptoms v Side-effects</vt:lpstr>
      <vt:lpstr>The Solution: LID-Monitor</vt:lpstr>
      <vt:lpstr>Analysis of Accelerometer Data</vt:lpstr>
      <vt:lpstr>PowerPoint Presentation</vt:lpstr>
      <vt:lpstr>PowerPoint Presentation</vt:lpstr>
      <vt:lpstr>PowerPoint Presentation</vt:lpstr>
      <vt:lpstr>Health Economic Modeling </vt:lpstr>
      <vt:lpstr>Getting the Technology to the Patient</vt:lpstr>
      <vt:lpstr>Other Monitors</vt:lpstr>
      <vt:lpstr>PowerPoint Presentation</vt:lpstr>
      <vt:lpstr>PowerPoint Presentation</vt:lpstr>
    </vt:vector>
  </TitlesOfParts>
  <Company>The 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World-class education</dc:title>
  <dc:creator>Alice Jenkins</dc:creator>
  <cp:lastModifiedBy>Stephen Smith</cp:lastModifiedBy>
  <cp:revision>220</cp:revision>
  <cp:lastPrinted>2013-09-18T12:32:13Z</cp:lastPrinted>
  <dcterms:created xsi:type="dcterms:W3CDTF">2014-03-19T16:05:34Z</dcterms:created>
  <dcterms:modified xsi:type="dcterms:W3CDTF">2018-07-04T12:36:45Z</dcterms:modified>
</cp:coreProperties>
</file>