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3"/>
  </p:notesMasterIdLst>
  <p:sldIdLst>
    <p:sldId id="256" r:id="rId3"/>
    <p:sldId id="360" r:id="rId4"/>
    <p:sldId id="361" r:id="rId5"/>
    <p:sldId id="364" r:id="rId6"/>
    <p:sldId id="371" r:id="rId7"/>
    <p:sldId id="365" r:id="rId8"/>
    <p:sldId id="366" r:id="rId9"/>
    <p:sldId id="368" r:id="rId10"/>
    <p:sldId id="370" r:id="rId11"/>
    <p:sldId id="369" r:id="rId12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7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1pPr>
    <a:lvl2pPr marL="742950" indent="-285750" algn="l" defTabSz="449263" rtl="0" fontAlgn="base">
      <a:lnSpc>
        <a:spcPct val="7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2pPr>
    <a:lvl3pPr marL="1143000" indent="-228600" algn="l" defTabSz="449263" rtl="0" fontAlgn="base">
      <a:lnSpc>
        <a:spcPct val="7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3pPr>
    <a:lvl4pPr marL="1600200" indent="-228600" algn="l" defTabSz="449263" rtl="0" fontAlgn="base">
      <a:lnSpc>
        <a:spcPct val="7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4pPr>
    <a:lvl5pPr marL="2057400" indent="-228600" algn="l" defTabSz="449263" rtl="0" fontAlgn="base">
      <a:lnSpc>
        <a:spcPct val="7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000"/>
    <a:srgbClr val="99FF66"/>
    <a:srgbClr val="FF99CC"/>
    <a:srgbClr val="66FF33"/>
    <a:srgbClr val="00FF00"/>
    <a:srgbClr val="0000CC"/>
    <a:srgbClr val="000000"/>
    <a:srgbClr val="FFFF00"/>
    <a:srgbClr val="9A21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8" autoAdjust="0"/>
    <p:restoredTop sz="86069" autoAdjust="0"/>
  </p:normalViewPr>
  <p:slideViewPr>
    <p:cSldViewPr>
      <p:cViewPr varScale="1">
        <p:scale>
          <a:sx n="66" d="100"/>
          <a:sy n="66" d="100"/>
        </p:scale>
        <p:origin x="-1314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6" y="658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102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-7710488"/>
            <a:ext cx="0" cy="168052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4103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6875" cy="4110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smtClean="0"/>
          </a:p>
        </p:txBody>
      </p:sp>
    </p:spTree>
    <p:extLst>
      <p:ext uri="{BB962C8B-B14F-4D97-AF65-F5344CB8AC3E}">
        <p14:creationId xmlns="" xmlns:p14="http://schemas.microsoft.com/office/powerpoint/2010/main" val="33996449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25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-11202988" y="-7710488"/>
            <a:ext cx="22405976" cy="16805276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1202988" y="-7710488"/>
            <a:ext cx="22405976" cy="16805276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class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in the benchmark </a:t>
            </a:r>
            <a:r>
              <a:rPr lang="it-IT" dirty="0" err="1" smtClean="0"/>
              <a:t>was</a:t>
            </a:r>
            <a:r>
              <a:rPr lang="it-IT" baseline="0" dirty="0" smtClean="0"/>
              <a:t> </a:t>
            </a:r>
            <a:r>
              <a:rPr lang="it-IT" baseline="0" dirty="0" err="1" smtClean="0"/>
              <a:t>composed</a:t>
            </a:r>
            <a:r>
              <a:rPr lang="it-IT" baseline="0" dirty="0" smtClean="0"/>
              <a:t> </a:t>
            </a:r>
            <a:r>
              <a:rPr lang="it-IT" baseline="0" dirty="0" err="1" smtClean="0"/>
              <a:t>by</a:t>
            </a:r>
            <a:r>
              <a:rPr lang="it-IT" baseline="0" dirty="0" smtClean="0"/>
              <a:t> </a:t>
            </a:r>
            <a:r>
              <a:rPr lang="it-IT" dirty="0" smtClean="0"/>
              <a:t>75 </a:t>
            </a:r>
            <a:r>
              <a:rPr lang="it-IT" dirty="0" err="1" smtClean="0"/>
              <a:t>Lines</a:t>
            </a:r>
            <a:r>
              <a:rPr lang="it-IT" baseline="0" dirty="0" smtClean="0"/>
              <a:t> </a:t>
            </a:r>
            <a:r>
              <a:rPr lang="it-IT" baseline="0" dirty="0" err="1" smtClean="0"/>
              <a:t>of</a:t>
            </a:r>
            <a:r>
              <a:rPr lang="it-IT" baseline="0" dirty="0" smtClean="0"/>
              <a:t> code </a:t>
            </a:r>
            <a:r>
              <a:rPr lang="it-IT" baseline="0" dirty="0" err="1" smtClean="0"/>
              <a:t>of</a:t>
            </a:r>
            <a:r>
              <a:rPr lang="it-IT" baseline="0" dirty="0" smtClean="0"/>
              <a:t> Java, </a:t>
            </a:r>
            <a:r>
              <a:rPr lang="it-IT" baseline="0" dirty="0" err="1" smtClean="0"/>
              <a:t>formatted</a:t>
            </a:r>
            <a:r>
              <a:rPr lang="it-IT" baseline="0" dirty="0" smtClean="0"/>
              <a:t> </a:t>
            </a:r>
            <a:r>
              <a:rPr lang="it-IT" baseline="0" dirty="0" err="1" smtClean="0"/>
              <a:t>to</a:t>
            </a:r>
            <a:r>
              <a:rPr lang="it-IT" baseline="0" dirty="0" smtClean="0"/>
              <a:t> </a:t>
            </a:r>
            <a:r>
              <a:rPr lang="it-IT" baseline="0" dirty="0" err="1" smtClean="0"/>
              <a:t>fit</a:t>
            </a:r>
            <a:r>
              <a:rPr lang="it-IT" baseline="0" dirty="0" smtClean="0"/>
              <a:t> </a:t>
            </a:r>
            <a:r>
              <a:rPr lang="it-IT" baseline="0" dirty="0" err="1" smtClean="0"/>
              <a:t>well</a:t>
            </a:r>
            <a:r>
              <a:rPr lang="it-IT" baseline="0" dirty="0" smtClean="0"/>
              <a:t> in </a:t>
            </a:r>
            <a:r>
              <a:rPr lang="it-IT" baseline="0" dirty="0" err="1" smtClean="0"/>
              <a:t>an</a:t>
            </a:r>
            <a:r>
              <a:rPr lang="it-IT" baseline="0" dirty="0" smtClean="0"/>
              <a:t> A4 </a:t>
            </a:r>
            <a:r>
              <a:rPr lang="it-IT" baseline="0" dirty="0" err="1" smtClean="0"/>
              <a:t>page</a:t>
            </a:r>
            <a:r>
              <a:rPr lang="it-IT" baseline="0" dirty="0" smtClean="0"/>
              <a:t>. The </a:t>
            </a:r>
            <a:r>
              <a:rPr lang="it-IT" baseline="0" dirty="0" err="1" smtClean="0"/>
              <a:t>class</a:t>
            </a:r>
            <a:r>
              <a:rPr lang="it-IT" baseline="0" dirty="0" smtClean="0"/>
              <a:t> </a:t>
            </a:r>
            <a:r>
              <a:rPr lang="it-IT" baseline="0" dirty="0" err="1" smtClean="0"/>
              <a:t>implements</a:t>
            </a:r>
            <a:r>
              <a:rPr lang="it-IT" baseline="0" dirty="0" smtClean="0"/>
              <a:t> the </a:t>
            </a:r>
            <a:r>
              <a:rPr lang="it-IT" baseline="0" dirty="0" err="1" smtClean="0"/>
              <a:t>logic</a:t>
            </a:r>
            <a:r>
              <a:rPr lang="it-IT" baseline="0" dirty="0" smtClean="0"/>
              <a:t> </a:t>
            </a:r>
            <a:r>
              <a:rPr lang="it-IT" baseline="0" dirty="0" err="1" smtClean="0"/>
              <a:t>to</a:t>
            </a:r>
            <a:r>
              <a:rPr lang="it-IT" baseline="0" dirty="0" smtClean="0"/>
              <a:t> </a:t>
            </a:r>
            <a:r>
              <a:rPr lang="it-IT" baseline="0" dirty="0" err="1" smtClean="0"/>
              <a:t>control</a:t>
            </a:r>
            <a:r>
              <a:rPr lang="it-IT" baseline="0" dirty="0" smtClean="0"/>
              <a:t> </a:t>
            </a:r>
            <a:r>
              <a:rPr lang="it-IT" baseline="0" dirty="0" err="1" smtClean="0"/>
              <a:t>two</a:t>
            </a:r>
            <a:r>
              <a:rPr lang="it-IT" baseline="0" dirty="0" smtClean="0"/>
              <a:t> </a:t>
            </a:r>
            <a:r>
              <a:rPr lang="it-IT" baseline="0" dirty="0" err="1" smtClean="0"/>
              <a:t>robots</a:t>
            </a:r>
            <a:r>
              <a:rPr lang="it-IT" baseline="0" dirty="0" smtClean="0"/>
              <a:t>, </a:t>
            </a:r>
            <a:r>
              <a:rPr lang="it-IT" baseline="0" dirty="0" err="1" smtClean="0"/>
              <a:t>which</a:t>
            </a:r>
            <a:r>
              <a:rPr lang="it-IT" baseline="0" dirty="0" smtClean="0"/>
              <a:t> can </a:t>
            </a:r>
            <a:r>
              <a:rPr lang="it-IT" baseline="0" dirty="0" err="1" smtClean="0"/>
              <a:t>move</a:t>
            </a:r>
            <a:r>
              <a:rPr lang="it-IT" baseline="0" dirty="0" smtClean="0"/>
              <a:t> in a </a:t>
            </a:r>
            <a:r>
              <a:rPr lang="it-IT" baseline="0" dirty="0" err="1" smtClean="0"/>
              <a:t>limited</a:t>
            </a:r>
            <a:r>
              <a:rPr lang="it-IT" baseline="0" dirty="0" smtClean="0"/>
              <a:t> </a:t>
            </a:r>
            <a:r>
              <a:rPr lang="it-IT" baseline="0" dirty="0" err="1" smtClean="0"/>
              <a:t>space</a:t>
            </a:r>
            <a:r>
              <a:rPr lang="it-IT" baseline="0" dirty="0" smtClean="0"/>
              <a:t>, </a:t>
            </a:r>
            <a:r>
              <a:rPr lang="it-IT" baseline="0" dirty="0" err="1" smtClean="0"/>
              <a:t>recharge</a:t>
            </a:r>
            <a:r>
              <a:rPr lang="it-IT" baseline="0" dirty="0" smtClean="0"/>
              <a:t> the </a:t>
            </a:r>
            <a:r>
              <a:rPr lang="it-IT" baseline="0" dirty="0" err="1" smtClean="0"/>
              <a:t>battery</a:t>
            </a:r>
            <a:r>
              <a:rPr lang="it-IT" baseline="0" dirty="0" smtClean="0"/>
              <a:t> in 8 </a:t>
            </a:r>
            <a:r>
              <a:rPr lang="it-IT" baseline="0" dirty="0" err="1" smtClean="0"/>
              <a:t>recharge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stations</a:t>
            </a:r>
            <a:r>
              <a:rPr lang="it-IT" baseline="0" dirty="0" smtClean="0"/>
              <a:t>, and </a:t>
            </a:r>
            <a:r>
              <a:rPr lang="it-IT" baseline="0" dirty="0" err="1" smtClean="0"/>
              <a:t>fire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to</a:t>
            </a:r>
            <a:r>
              <a:rPr lang="it-IT" baseline="0" dirty="0" smtClean="0"/>
              <a:t> </a:t>
            </a:r>
            <a:r>
              <a:rPr lang="it-IT" baseline="0" dirty="0" err="1" smtClean="0"/>
              <a:t>another</a:t>
            </a:r>
            <a:r>
              <a:rPr lang="it-IT" baseline="0" dirty="0" smtClean="0"/>
              <a:t> robot.</a:t>
            </a:r>
          </a:p>
        </p:txBody>
      </p:sp>
    </p:spTree>
    <p:extLst>
      <p:ext uri="{BB962C8B-B14F-4D97-AF65-F5344CB8AC3E}">
        <p14:creationId xmlns="" xmlns:p14="http://schemas.microsoft.com/office/powerpoint/2010/main" val="1164583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1202988" y="-7710488"/>
            <a:ext cx="22405976" cy="16805276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students</a:t>
            </a:r>
            <a:r>
              <a:rPr lang="it-IT" dirty="0" smtClean="0"/>
              <a:t> </a:t>
            </a:r>
            <a:r>
              <a:rPr lang="it-IT" dirty="0" err="1" smtClean="0"/>
              <a:t>were</a:t>
            </a:r>
            <a:r>
              <a:rPr lang="it-IT" dirty="0" smtClean="0"/>
              <a:t> </a:t>
            </a:r>
            <a:r>
              <a:rPr lang="it-IT" dirty="0" err="1" smtClean="0"/>
              <a:t>facilitated</a:t>
            </a:r>
            <a:r>
              <a:rPr lang="it-IT" baseline="0" dirty="0" smtClean="0"/>
              <a:t> </a:t>
            </a:r>
            <a:r>
              <a:rPr lang="it-IT" baseline="0" dirty="0" err="1" smtClean="0"/>
              <a:t>by</a:t>
            </a:r>
            <a:r>
              <a:rPr lang="it-IT" baseline="0" dirty="0" smtClean="0"/>
              <a:t> </a:t>
            </a:r>
            <a:r>
              <a:rPr lang="it-IT" baseline="0" dirty="0" err="1" smtClean="0"/>
              <a:t>allowing</a:t>
            </a:r>
            <a:r>
              <a:rPr lang="it-IT" baseline="0" dirty="0" smtClean="0"/>
              <a:t> </a:t>
            </a:r>
            <a:r>
              <a:rPr lang="it-IT" baseline="0" dirty="0" err="1" smtClean="0"/>
              <a:t>them</a:t>
            </a:r>
            <a:r>
              <a:rPr lang="it-IT" baseline="0" dirty="0" smtClean="0"/>
              <a:t> </a:t>
            </a:r>
            <a:r>
              <a:rPr lang="it-IT" baseline="0" dirty="0" err="1" smtClean="0"/>
              <a:t>to</a:t>
            </a:r>
            <a:r>
              <a:rPr lang="it-IT" baseline="0" dirty="0" smtClean="0"/>
              <a:t> “</a:t>
            </a:r>
            <a:r>
              <a:rPr lang="it-IT" baseline="0" dirty="0" err="1" smtClean="0"/>
              <a:t>draw</a:t>
            </a:r>
            <a:r>
              <a:rPr lang="it-IT" baseline="0" dirty="0" smtClean="0"/>
              <a:t>” </a:t>
            </a:r>
            <a:r>
              <a:rPr lang="it-IT" baseline="0" dirty="0" err="1" smtClean="0"/>
              <a:t>tests</a:t>
            </a:r>
            <a:r>
              <a:rPr lang="it-IT" baseline="0" dirty="0" smtClean="0"/>
              <a:t> (</a:t>
            </a:r>
            <a:r>
              <a:rPr lang="it-IT" baseline="0" dirty="0" err="1" smtClean="0"/>
              <a:t>that</a:t>
            </a:r>
            <a:r>
              <a:rPr lang="it-IT" baseline="0" dirty="0" smtClean="0"/>
              <a:t> </a:t>
            </a:r>
            <a:r>
              <a:rPr lang="it-IT" baseline="0" dirty="0" err="1" smtClean="0"/>
              <a:t>were</a:t>
            </a:r>
            <a:r>
              <a:rPr lang="it-IT" baseline="0" dirty="0" smtClean="0"/>
              <a:t> </a:t>
            </a:r>
            <a:r>
              <a:rPr lang="it-IT" baseline="0" dirty="0" err="1" smtClean="0"/>
              <a:t>faster</a:t>
            </a:r>
            <a:r>
              <a:rPr lang="it-IT" baseline="0" dirty="0" smtClean="0"/>
              <a:t> </a:t>
            </a:r>
            <a:r>
              <a:rPr lang="it-IT" baseline="0" dirty="0" err="1" smtClean="0"/>
              <a:t>than</a:t>
            </a:r>
            <a:r>
              <a:rPr lang="it-IT" baseline="0" dirty="0" smtClean="0"/>
              <a:t> </a:t>
            </a:r>
            <a:r>
              <a:rPr lang="it-IT" baseline="0" dirty="0" err="1" smtClean="0"/>
              <a:t>writing</a:t>
            </a:r>
            <a:r>
              <a:rPr lang="it-IT" baseline="0" dirty="0" smtClean="0"/>
              <a:t> test code in Java).</a:t>
            </a: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164583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1202988" y="-7710488"/>
            <a:ext cx="22405976" cy="16805276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164583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1202988" y="-7710488"/>
            <a:ext cx="22405976" cy="16805276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929678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CE790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D2084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3050" y="190500"/>
            <a:ext cx="2054225" cy="59309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3450" cy="59309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D26EC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D3542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D3BB4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D424E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3838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3438" y="1604963"/>
            <a:ext cx="4033837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D4898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D4F0A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D5518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D5AFE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D6134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CEDC6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D6774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D6DC8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3050" y="273050"/>
            <a:ext cx="2054225" cy="585311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3450" cy="585311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D7426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0075" cy="113823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0"/>
          </p:nvPr>
        </p:nvSpPr>
        <p:spPr>
          <a:xfrm>
            <a:off x="2160588" y="6381750"/>
            <a:ext cx="1465262" cy="3365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>
          <a:xfrm>
            <a:off x="3924300" y="6381750"/>
            <a:ext cx="3446463" cy="3365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2"/>
          </p:nvPr>
        </p:nvSpPr>
        <p:spPr>
          <a:xfrm>
            <a:off x="7667625" y="6381750"/>
            <a:ext cx="1009650" cy="336550"/>
          </a:xfrm>
        </p:spPr>
        <p:txBody>
          <a:bodyPr/>
          <a:lstStyle>
            <a:lvl1pPr>
              <a:defRPr/>
            </a:lvl1pPr>
          </a:lstStyle>
          <a:p>
            <a:fld id="{6F8D7AB6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CF3E8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3838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033837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CFA64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D019E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D07F2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D0DEC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D142C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8D1A6C-B8BC-11DD-C687-001558271089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90500"/>
            <a:ext cx="8220075" cy="1308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0075" cy="452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2160588" y="6381750"/>
            <a:ext cx="146526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134266"/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924300" y="6381750"/>
            <a:ext cx="3446463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134266"/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667625" y="6381750"/>
            <a:ext cx="10096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134266"/>
                </a:solidFill>
                <a:latin typeface="+mj-lt"/>
              </a:defRPr>
            </a:lvl1pPr>
          </a:lstStyle>
          <a:p>
            <a:fld id="{6F8CDFCA-B8BC-11DD-C687-001558271089}" type="slidenum">
              <a:rPr lang="en-GB"/>
              <a:pPr/>
              <a:t>‹N›</a:t>
            </a:fld>
            <a:endParaRPr lang="en-GB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7513" y="6297613"/>
            <a:ext cx="1058862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68313" y="6237288"/>
            <a:ext cx="8135937" cy="1587"/>
          </a:xfrm>
          <a:prstGeom prst="line">
            <a:avLst/>
          </a:prstGeom>
          <a:noFill/>
          <a:ln w="9360">
            <a:solidFill>
              <a:srgbClr val="1342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8604250" y="6200775"/>
            <a:ext cx="73025" cy="73025"/>
          </a:xfrm>
          <a:prstGeom prst="ellipse">
            <a:avLst/>
          </a:prstGeom>
          <a:solidFill>
            <a:srgbClr val="13426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8388350" y="6200775"/>
            <a:ext cx="73025" cy="73025"/>
          </a:xfrm>
          <a:prstGeom prst="ellipse">
            <a:avLst/>
          </a:prstGeom>
          <a:solidFill>
            <a:srgbClr val="237CB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34" name="Oval 10"/>
          <p:cNvSpPr>
            <a:spLocks noChangeArrowheads="1"/>
          </p:cNvSpPr>
          <p:nvPr/>
        </p:nvSpPr>
        <p:spPr bwMode="auto">
          <a:xfrm>
            <a:off x="8243888" y="6200775"/>
            <a:ext cx="73025" cy="73025"/>
          </a:xfrm>
          <a:prstGeom prst="ellipse">
            <a:avLst/>
          </a:prstGeom>
          <a:solidFill>
            <a:srgbClr val="6EB1E4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 flipH="1">
            <a:off x="531813" y="295275"/>
            <a:ext cx="8153400" cy="1588"/>
          </a:xfrm>
          <a:prstGeom prst="line">
            <a:avLst/>
          </a:prstGeom>
          <a:noFill/>
          <a:ln w="9360">
            <a:solidFill>
              <a:srgbClr val="1342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1036" name="Oval 12"/>
          <p:cNvSpPr>
            <a:spLocks noChangeArrowheads="1"/>
          </p:cNvSpPr>
          <p:nvPr/>
        </p:nvSpPr>
        <p:spPr bwMode="auto">
          <a:xfrm rot="10800000">
            <a:off x="468313" y="269875"/>
            <a:ext cx="73025" cy="73025"/>
          </a:xfrm>
          <a:prstGeom prst="ellipse">
            <a:avLst/>
          </a:prstGeom>
          <a:solidFill>
            <a:srgbClr val="13426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37" name="Oval 13"/>
          <p:cNvSpPr>
            <a:spLocks noChangeArrowheads="1"/>
          </p:cNvSpPr>
          <p:nvPr/>
        </p:nvSpPr>
        <p:spPr bwMode="auto">
          <a:xfrm rot="10800000">
            <a:off x="684213" y="269875"/>
            <a:ext cx="73025" cy="73025"/>
          </a:xfrm>
          <a:prstGeom prst="ellipse">
            <a:avLst/>
          </a:prstGeom>
          <a:solidFill>
            <a:srgbClr val="237CB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038" name="Oval 14"/>
          <p:cNvSpPr>
            <a:spLocks noChangeArrowheads="1"/>
          </p:cNvSpPr>
          <p:nvPr/>
        </p:nvSpPr>
        <p:spPr bwMode="auto">
          <a:xfrm rot="10800000">
            <a:off x="828675" y="269875"/>
            <a:ext cx="73025" cy="73025"/>
          </a:xfrm>
          <a:prstGeom prst="ellipse">
            <a:avLst/>
          </a:prstGeom>
          <a:solidFill>
            <a:srgbClr val="6EB1E4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97563" y="115888"/>
            <a:ext cx="2778125" cy="150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449263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134266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134266"/>
          </a:solidFill>
          <a:latin typeface="Arial Narrow" pitchFamily="32" charset="0"/>
          <a:cs typeface="DejaVu Sans" charset="0"/>
        </a:defRPr>
      </a:lvl2pPr>
      <a:lvl3pPr marL="1143000" indent="-228600" algn="ctr" defTabSz="449263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134266"/>
          </a:solidFill>
          <a:latin typeface="Arial Narrow" pitchFamily="32" charset="0"/>
          <a:cs typeface="DejaVu Sans" charset="0"/>
        </a:defRPr>
      </a:lvl3pPr>
      <a:lvl4pPr marL="1600200" indent="-228600" algn="ctr" defTabSz="449263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134266"/>
          </a:solidFill>
          <a:latin typeface="Arial Narrow" pitchFamily="32" charset="0"/>
          <a:cs typeface="DejaVu Sans" charset="0"/>
        </a:defRPr>
      </a:lvl4pPr>
      <a:lvl5pPr marL="2057400" indent="-228600" algn="ctr" defTabSz="449263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134266"/>
          </a:solidFill>
          <a:latin typeface="Arial Narrow" pitchFamily="32" charset="0"/>
          <a:cs typeface="DejaVu Sans" charset="0"/>
        </a:defRPr>
      </a:lvl5pPr>
      <a:lvl6pPr marL="2514600" indent="-228600" algn="ctr" defTabSz="449263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134266"/>
          </a:solidFill>
          <a:latin typeface="Arial Narrow" pitchFamily="32" charset="0"/>
          <a:cs typeface="DejaVu Sans" charset="0"/>
        </a:defRPr>
      </a:lvl6pPr>
      <a:lvl7pPr marL="2971800" indent="-228600" algn="ctr" defTabSz="449263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134266"/>
          </a:solidFill>
          <a:latin typeface="Arial Narrow" pitchFamily="32" charset="0"/>
          <a:cs typeface="DejaVu Sans" charset="0"/>
        </a:defRPr>
      </a:lvl7pPr>
      <a:lvl8pPr marL="3429000" indent="-228600" algn="ctr" defTabSz="449263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134266"/>
          </a:solidFill>
          <a:latin typeface="Arial Narrow" pitchFamily="32" charset="0"/>
          <a:cs typeface="DejaVu Sans" charset="0"/>
        </a:defRPr>
      </a:lvl8pPr>
      <a:lvl9pPr marL="3886200" indent="-228600" algn="ctr" defTabSz="449263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134266"/>
          </a:solidFill>
          <a:latin typeface="Arial Narrow" pitchFamily="32" charset="0"/>
          <a:cs typeface="DejaVu Sans" charset="0"/>
        </a:defRPr>
      </a:lvl9pPr>
    </p:titleStyle>
    <p:bodyStyle>
      <a:lvl1pPr marL="342900" indent="-342900" algn="l" defTabSz="449263" rtl="0" fontAlgn="base">
        <a:lnSpc>
          <a:spcPct val="71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71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333333"/>
          </a:solidFill>
          <a:latin typeface="+mn-lt"/>
          <a:cs typeface="+mn-cs"/>
        </a:defRPr>
      </a:lvl2pPr>
      <a:lvl3pPr marL="1143000" indent="-228600" algn="l" defTabSz="449263" rtl="0" fontAlgn="base">
        <a:lnSpc>
          <a:spcPct val="71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333333"/>
          </a:solidFill>
          <a:latin typeface="+mn-lt"/>
          <a:cs typeface="+mn-cs"/>
        </a:defRPr>
      </a:lvl3pPr>
      <a:lvl4pPr marL="1600200" indent="-228600" algn="l" defTabSz="449263" rtl="0" fontAlgn="base">
        <a:lnSpc>
          <a:spcPct val="7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cs typeface="+mn-cs"/>
        </a:defRPr>
      </a:lvl4pPr>
      <a:lvl5pPr marL="2057400" indent="-228600" algn="l" defTabSz="449263" rtl="0" fontAlgn="base">
        <a:lnSpc>
          <a:spcPct val="7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7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7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7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7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5949950"/>
            <a:ext cx="9144000" cy="908050"/>
          </a:xfrm>
          <a:prstGeom prst="rect">
            <a:avLst/>
          </a:prstGeom>
          <a:gradFill rotWithShape="0">
            <a:gsLst>
              <a:gs pos="0">
                <a:srgbClr val="2072B0"/>
              </a:gs>
              <a:gs pos="100000">
                <a:srgbClr val="134266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2160588" y="6381750"/>
            <a:ext cx="146526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4000"/>
              </a:lnSpc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924300" y="6381750"/>
            <a:ext cx="3446463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4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7667625" y="6381750"/>
            <a:ext cx="10096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4000"/>
              </a:lnSpc>
              <a:tabLst>
                <a:tab pos="723900" algn="l"/>
              </a:tabLst>
              <a:defRPr sz="1200">
                <a:solidFill>
                  <a:srgbClr val="FFFFFF"/>
                </a:solidFill>
                <a:latin typeface="+mj-lt"/>
              </a:defRPr>
            </a:lvl1pPr>
          </a:lstStyle>
          <a:p>
            <a:fld id="{6F8D2D4A-B8BC-11DD-C687-001558271089}" type="slidenum">
              <a:rPr lang="en-GB"/>
              <a:pPr/>
              <a:t>‹N›</a:t>
            </a:fld>
            <a:endParaRPr lang="en-GB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0" y="5911850"/>
            <a:ext cx="9144000" cy="1588"/>
          </a:xfrm>
          <a:prstGeom prst="line">
            <a:avLst/>
          </a:prstGeom>
          <a:noFill/>
          <a:ln w="9360">
            <a:solidFill>
              <a:srgbClr val="237CB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0" y="5840413"/>
            <a:ext cx="9144000" cy="1587"/>
          </a:xfrm>
          <a:prstGeom prst="line">
            <a:avLst/>
          </a:prstGeom>
          <a:noFill/>
          <a:ln w="9360">
            <a:solidFill>
              <a:srgbClr val="3694DA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0" y="5768975"/>
            <a:ext cx="9144000" cy="1588"/>
          </a:xfrm>
          <a:prstGeom prst="line">
            <a:avLst/>
          </a:prstGeom>
          <a:noFill/>
          <a:ln w="9360">
            <a:solidFill>
              <a:srgbClr val="6AB0E4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0" y="5661025"/>
            <a:ext cx="9144000" cy="1588"/>
          </a:xfrm>
          <a:prstGeom prst="line">
            <a:avLst/>
          </a:prstGeom>
          <a:noFill/>
          <a:ln w="9360">
            <a:solidFill>
              <a:srgbClr val="9BCAED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0" y="5516563"/>
            <a:ext cx="9144000" cy="1587"/>
          </a:xfrm>
          <a:prstGeom prst="line">
            <a:avLst/>
          </a:prstGeom>
          <a:noFill/>
          <a:ln w="9360">
            <a:solidFill>
              <a:srgbClr val="C7E1F5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47813" y="1341438"/>
            <a:ext cx="5802312" cy="1133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05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0075" cy="1138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0075" cy="452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84" r:id="rId12"/>
  </p:sldLayoutIdLst>
  <p:txStyles>
    <p:titleStyle>
      <a:lvl1pPr algn="ctr" defTabSz="449263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134266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134266"/>
          </a:solidFill>
          <a:latin typeface="Arial Narrow" pitchFamily="32" charset="0"/>
          <a:cs typeface="DejaVu Sans" charset="0"/>
        </a:defRPr>
      </a:lvl2pPr>
      <a:lvl3pPr marL="1143000" indent="-228600" algn="ctr" defTabSz="449263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134266"/>
          </a:solidFill>
          <a:latin typeface="Arial Narrow" pitchFamily="32" charset="0"/>
          <a:cs typeface="DejaVu Sans" charset="0"/>
        </a:defRPr>
      </a:lvl3pPr>
      <a:lvl4pPr marL="1600200" indent="-228600" algn="ctr" defTabSz="449263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134266"/>
          </a:solidFill>
          <a:latin typeface="Arial Narrow" pitchFamily="32" charset="0"/>
          <a:cs typeface="DejaVu Sans" charset="0"/>
        </a:defRPr>
      </a:lvl4pPr>
      <a:lvl5pPr marL="2057400" indent="-228600" algn="ctr" defTabSz="449263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134266"/>
          </a:solidFill>
          <a:latin typeface="Arial Narrow" pitchFamily="32" charset="0"/>
          <a:cs typeface="DejaVu Sans" charset="0"/>
        </a:defRPr>
      </a:lvl5pPr>
      <a:lvl6pPr marL="2514600" indent="-228600" algn="ctr" defTabSz="449263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134266"/>
          </a:solidFill>
          <a:latin typeface="Arial Narrow" pitchFamily="32" charset="0"/>
          <a:cs typeface="DejaVu Sans" charset="0"/>
        </a:defRPr>
      </a:lvl6pPr>
      <a:lvl7pPr marL="2971800" indent="-228600" algn="ctr" defTabSz="449263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134266"/>
          </a:solidFill>
          <a:latin typeface="Arial Narrow" pitchFamily="32" charset="0"/>
          <a:cs typeface="DejaVu Sans" charset="0"/>
        </a:defRPr>
      </a:lvl7pPr>
      <a:lvl8pPr marL="3429000" indent="-228600" algn="ctr" defTabSz="449263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134266"/>
          </a:solidFill>
          <a:latin typeface="Arial Narrow" pitchFamily="32" charset="0"/>
          <a:cs typeface="DejaVu Sans" charset="0"/>
        </a:defRPr>
      </a:lvl8pPr>
      <a:lvl9pPr marL="3886200" indent="-228600" algn="ctr" defTabSz="449263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134266"/>
          </a:solidFill>
          <a:latin typeface="Arial Narrow" pitchFamily="32" charset="0"/>
          <a:cs typeface="DejaVu Sans" charset="0"/>
        </a:defRPr>
      </a:lvl9pPr>
    </p:titleStyle>
    <p:bodyStyle>
      <a:lvl1pPr marL="342900" indent="-342900" algn="l" defTabSz="449263" rtl="0" fontAlgn="base">
        <a:lnSpc>
          <a:spcPct val="71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71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333333"/>
          </a:solidFill>
          <a:latin typeface="+mn-lt"/>
          <a:cs typeface="+mn-cs"/>
        </a:defRPr>
      </a:lvl2pPr>
      <a:lvl3pPr marL="1143000" indent="-228600" algn="l" defTabSz="449263" rtl="0" fontAlgn="base">
        <a:lnSpc>
          <a:spcPct val="71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333333"/>
          </a:solidFill>
          <a:latin typeface="+mn-lt"/>
          <a:cs typeface="+mn-cs"/>
        </a:defRPr>
      </a:lvl3pPr>
      <a:lvl4pPr marL="1600200" indent="-228600" algn="l" defTabSz="449263" rtl="0" fontAlgn="base">
        <a:lnSpc>
          <a:spcPct val="7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cs typeface="+mn-cs"/>
        </a:defRPr>
      </a:lvl4pPr>
      <a:lvl5pPr marL="2057400" indent="-228600" algn="l" defTabSz="449263" rtl="0" fontAlgn="base">
        <a:lnSpc>
          <a:spcPct val="7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7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7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7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7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543175"/>
            <a:ext cx="8229600" cy="1743081"/>
          </a:xfrm>
          <a:ln/>
        </p:spPr>
        <p:txBody>
          <a:bodyPr/>
          <a:lstStyle/>
          <a:p>
            <a:pPr>
              <a:lnSpc>
                <a:spcPct val="9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i="1" dirty="0" err="1" smtClean="0"/>
              <a:t>TestFul</a:t>
            </a:r>
            <a:r>
              <a:rPr lang="en-US" sz="3200" b="1" i="1" dirty="0" smtClean="0"/>
              <a:t>: </a:t>
            </a:r>
            <a:br>
              <a:rPr lang="en-US" sz="3200" b="1" i="1" dirty="0" smtClean="0"/>
            </a:br>
            <a:r>
              <a:rPr lang="en-US" sz="3200" b="1" i="1" dirty="0" smtClean="0"/>
              <a:t>Automatic Unit-Test Generation for Java Classes</a:t>
            </a:r>
            <a:endParaRPr lang="en-GB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228600"/>
            <a:ext cx="18288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071942"/>
            <a:ext cx="8229600" cy="1457329"/>
          </a:xfrm>
          <a:ln/>
        </p:spPr>
        <p:txBody>
          <a:bodyPr/>
          <a:lstStyle/>
          <a:p>
            <a:pPr>
              <a:lnSpc>
                <a:spcPct val="94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dirty="0" smtClean="0"/>
              <a:t>Matteo Miraz, Pier Luca </a:t>
            </a:r>
            <a:r>
              <a:rPr lang="en-GB" sz="3200" dirty="0" err="1" smtClean="0"/>
              <a:t>Lanzi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DEI – </a:t>
            </a:r>
            <a:r>
              <a:rPr lang="en-GB" sz="3200" dirty="0" err="1" smtClean="0"/>
              <a:t>Politecnico</a:t>
            </a:r>
            <a:r>
              <a:rPr lang="en-GB" sz="3200" dirty="0" smtClean="0"/>
              <a:t> di Milano (Italy)</a:t>
            </a:r>
            <a:endParaRPr lang="en-GB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0" y="5949280"/>
            <a:ext cx="9144000" cy="9087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DejaVu San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Why We Are Human Competitive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20506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B) The result is equal </a:t>
            </a:r>
            <a:r>
              <a:rPr lang="en-US" dirty="0"/>
              <a:t>to or better than a result that was accepted </a:t>
            </a:r>
            <a:r>
              <a:rPr lang="en-US" dirty="0" smtClean="0"/>
              <a:t>as a new scientific result  […]</a:t>
            </a:r>
          </a:p>
          <a:p>
            <a:pPr>
              <a:lnSpc>
                <a:spcPct val="110000"/>
              </a:lnSpc>
            </a:pPr>
            <a:r>
              <a:rPr lang="en-US" dirty="0">
                <a:solidFill>
                  <a:schemeClr val="accent6"/>
                </a:solidFill>
              </a:rPr>
              <a:t>	</a:t>
            </a:r>
            <a:r>
              <a:rPr lang="en-US" dirty="0" smtClean="0">
                <a:solidFill>
                  <a:schemeClr val="accent6"/>
                </a:solidFill>
              </a:rPr>
              <a:t>We compare </a:t>
            </a:r>
            <a:r>
              <a:rPr lang="en-US" dirty="0" err="1" smtClean="0">
                <a:solidFill>
                  <a:schemeClr val="accent6"/>
                </a:solidFill>
              </a:rPr>
              <a:t>TestFul</a:t>
            </a:r>
            <a:r>
              <a:rPr lang="en-US" dirty="0" smtClean="0">
                <a:solidFill>
                  <a:schemeClr val="accent6"/>
                </a:solidFill>
              </a:rPr>
              <a:t> with the TSE of </a:t>
            </a:r>
            <a:r>
              <a:rPr lang="en-US" dirty="0" err="1" smtClean="0">
                <a:solidFill>
                  <a:schemeClr val="accent6"/>
                </a:solidFill>
              </a:rPr>
              <a:t>Mouchawrab</a:t>
            </a:r>
            <a:r>
              <a:rPr lang="en-US" dirty="0" smtClean="0">
                <a:solidFill>
                  <a:schemeClr val="accent6"/>
                </a:solidFill>
              </a:rPr>
              <a:t> et. Al.</a:t>
            </a:r>
          </a:p>
          <a:p>
            <a:pPr>
              <a:lnSpc>
                <a:spcPct val="110000"/>
              </a:lnSpc>
            </a:pPr>
            <a:r>
              <a:rPr lang="en-US" sz="2100" dirty="0"/>
              <a:t> 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C) The </a:t>
            </a:r>
            <a:r>
              <a:rPr lang="en-US" dirty="0"/>
              <a:t>result </a:t>
            </a:r>
            <a:r>
              <a:rPr lang="en-US" dirty="0" smtClean="0"/>
              <a:t>is </a:t>
            </a:r>
            <a:r>
              <a:rPr lang="en-US" dirty="0"/>
              <a:t>equal to or better than a result that was placed into a </a:t>
            </a:r>
            <a:r>
              <a:rPr lang="en-US" dirty="0" smtClean="0"/>
              <a:t>database […]</a:t>
            </a:r>
          </a:p>
          <a:p>
            <a:pPr marL="400050" lvl="1" indent="0">
              <a:lnSpc>
                <a:spcPct val="110000"/>
              </a:lnSpc>
            </a:pPr>
            <a:r>
              <a:rPr lang="en-US" dirty="0" err="1" smtClean="0">
                <a:solidFill>
                  <a:schemeClr val="accent6"/>
                </a:solidFill>
              </a:rPr>
              <a:t>TestFul</a:t>
            </a:r>
            <a:r>
              <a:rPr lang="en-US" dirty="0" smtClean="0">
                <a:solidFill>
                  <a:schemeClr val="accent6"/>
                </a:solidFill>
              </a:rPr>
              <a:t> found a bug in the Java Collections Framework</a:t>
            </a:r>
          </a:p>
          <a:p>
            <a:pPr>
              <a:lnSpc>
                <a:spcPct val="110000"/>
              </a:lnSpc>
            </a:pPr>
            <a:endParaRPr lang="en-US" sz="1600" dirty="0"/>
          </a:p>
          <a:p>
            <a:pPr>
              <a:lnSpc>
                <a:spcPct val="110000"/>
              </a:lnSpc>
            </a:pPr>
            <a:r>
              <a:rPr lang="en-US" dirty="0" smtClean="0"/>
              <a:t>H) The result holds its own or wins a regulated competition involving human contestants […]</a:t>
            </a:r>
          </a:p>
          <a:p>
            <a:pPr marL="400050" lvl="1" indent="0">
              <a:lnSpc>
                <a:spcPct val="110000"/>
              </a:lnSpc>
            </a:pPr>
            <a:r>
              <a:rPr lang="en-US" dirty="0" err="1" smtClean="0">
                <a:solidFill>
                  <a:schemeClr val="accent6"/>
                </a:solidFill>
              </a:rPr>
              <a:t>TestFul</a:t>
            </a:r>
            <a:r>
              <a:rPr lang="en-US" dirty="0" smtClean="0">
                <a:solidFill>
                  <a:schemeClr val="accent6"/>
                </a:solidFill>
              </a:rPr>
              <a:t> produces better results than human being</a:t>
            </a:r>
            <a:endParaRPr lang="en-US" dirty="0">
              <a:solidFill>
                <a:schemeClr val="accent6"/>
              </a:solidFill>
            </a:endParaRPr>
          </a:p>
          <a:p>
            <a:pPr marL="0" indent="0">
              <a:lnSpc>
                <a:spcPct val="11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6021288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0000"/>
              </a:lnSpc>
              <a:spcBef>
                <a:spcPts val="700"/>
              </a:spcBef>
            </a:pPr>
            <a:r>
              <a:rPr lang="en-US" sz="2000" kern="0" dirty="0">
                <a:solidFill>
                  <a:srgbClr val="333333"/>
                </a:solidFill>
                <a:latin typeface="Arial"/>
              </a:rPr>
              <a:t>Reference: </a:t>
            </a:r>
            <a:r>
              <a:rPr lang="en-US" sz="2000" kern="0" dirty="0" err="1">
                <a:solidFill>
                  <a:srgbClr val="333333"/>
                </a:solidFill>
                <a:latin typeface="Arial"/>
              </a:rPr>
              <a:t>Matteo</a:t>
            </a:r>
            <a:r>
              <a:rPr lang="en-US" sz="2000" kern="0" dirty="0">
                <a:solidFill>
                  <a:srgbClr val="333333"/>
                </a:solidFill>
                <a:latin typeface="Arial"/>
              </a:rPr>
              <a:t> </a:t>
            </a:r>
            <a:r>
              <a:rPr lang="en-US" sz="2000" kern="0" dirty="0" err="1">
                <a:solidFill>
                  <a:srgbClr val="333333"/>
                </a:solidFill>
                <a:latin typeface="Arial"/>
              </a:rPr>
              <a:t>Miraz</a:t>
            </a:r>
            <a:r>
              <a:rPr lang="en-US" sz="2000" kern="0" dirty="0">
                <a:solidFill>
                  <a:srgbClr val="333333"/>
                </a:solidFill>
                <a:latin typeface="Arial"/>
              </a:rPr>
              <a:t>; 2010; </a:t>
            </a:r>
            <a:r>
              <a:rPr lang="en-US" sz="2000" kern="0" dirty="0" smtClean="0">
                <a:solidFill>
                  <a:srgbClr val="333333"/>
                </a:solidFill>
                <a:latin typeface="Arial"/>
              </a:rPr>
              <a:t>Evolutionary </a:t>
            </a:r>
            <a:r>
              <a:rPr lang="en-US" sz="2000" kern="0" dirty="0">
                <a:solidFill>
                  <a:srgbClr val="333333"/>
                </a:solidFill>
                <a:latin typeface="Arial"/>
              </a:rPr>
              <a:t>Testing of </a:t>
            </a:r>
            <a:r>
              <a:rPr lang="en-US" sz="2000" kern="0" dirty="0" err="1">
                <a:solidFill>
                  <a:srgbClr val="333333"/>
                </a:solidFill>
                <a:latin typeface="Arial"/>
              </a:rPr>
              <a:t>Stateful</a:t>
            </a:r>
            <a:r>
              <a:rPr lang="en-US" sz="2000" kern="0" dirty="0">
                <a:solidFill>
                  <a:srgbClr val="333333"/>
                </a:solidFill>
                <a:latin typeface="Arial"/>
              </a:rPr>
              <a:t> Systems: a Holistic Approach; Ph.D. thesis; </a:t>
            </a:r>
            <a:r>
              <a:rPr lang="en-US" sz="2000" kern="0" dirty="0" err="1">
                <a:solidFill>
                  <a:srgbClr val="333333"/>
                </a:solidFill>
                <a:latin typeface="Arial"/>
              </a:rPr>
              <a:t>Politecnico</a:t>
            </a:r>
            <a:r>
              <a:rPr lang="en-US" sz="2000" kern="0" dirty="0">
                <a:solidFill>
                  <a:srgbClr val="333333"/>
                </a:solidFill>
                <a:latin typeface="Arial"/>
              </a:rPr>
              <a:t> di Milano</a:t>
            </a:r>
          </a:p>
        </p:txBody>
      </p:sp>
    </p:spTree>
    <p:extLst>
      <p:ext uri="{BB962C8B-B14F-4D97-AF65-F5344CB8AC3E}">
        <p14:creationId xmlns="" xmlns:p14="http://schemas.microsoft.com/office/powerpoint/2010/main" val="419386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Automated Test Generation</a:t>
            </a:r>
            <a:endParaRPr lang="it-IT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</a:pPr>
            <a:r>
              <a:rPr lang="en-US" sz="2400" dirty="0"/>
              <a:t>Software systems permeate (almost) every aspect of our life</a:t>
            </a:r>
          </a:p>
          <a:p>
            <a:pPr lvl="1">
              <a:lnSpc>
                <a:spcPct val="100000"/>
              </a:lnSpc>
              <a:buFont typeface="Arial" charset="0"/>
              <a:buChar char="•"/>
            </a:pPr>
            <a:r>
              <a:rPr lang="en-US" sz="2400" dirty="0"/>
              <a:t>Software is buggy</a:t>
            </a:r>
          </a:p>
          <a:p>
            <a:pPr lvl="1">
              <a:lnSpc>
                <a:spcPct val="100000"/>
              </a:lnSpc>
              <a:buFont typeface="Arial" charset="0"/>
              <a:buChar char="•"/>
            </a:pPr>
            <a:r>
              <a:rPr lang="en-US" sz="2400" dirty="0"/>
              <a:t>In 2002 the costs related to software </a:t>
            </a:r>
            <a:r>
              <a:rPr lang="en-US" sz="2400" dirty="0" smtClean="0"/>
              <a:t>errors in the U.S. are </a:t>
            </a:r>
            <a:r>
              <a:rPr lang="en-US" sz="2400" dirty="0"/>
              <a:t>estimated in 60 Billion </a:t>
            </a:r>
            <a:r>
              <a:rPr lang="en-US" sz="2400" dirty="0" smtClean="0"/>
              <a:t>USD</a:t>
            </a:r>
          </a:p>
          <a:p>
            <a:pPr lvl="1">
              <a:lnSpc>
                <a:spcPct val="100000"/>
              </a:lnSpc>
              <a:buFont typeface="Arial" charset="0"/>
              <a:buChar char="•"/>
            </a:pPr>
            <a:r>
              <a:rPr lang="en-US" sz="2400" dirty="0" smtClean="0"/>
              <a:t>An </a:t>
            </a:r>
            <a:r>
              <a:rPr lang="en-US" sz="2400" dirty="0"/>
              <a:t>adequate testing campaign might require up </a:t>
            </a:r>
            <a:r>
              <a:rPr lang="en-US" sz="2400" dirty="0" smtClean="0"/>
              <a:t>to half </a:t>
            </a:r>
            <a:r>
              <a:rPr lang="en-US" sz="2400" dirty="0"/>
              <a:t>of the software development </a:t>
            </a:r>
            <a:r>
              <a:rPr lang="en-US" sz="2400" dirty="0" smtClean="0"/>
              <a:t>effort</a:t>
            </a:r>
          </a:p>
          <a:p>
            <a:pPr lvl="1">
              <a:lnSpc>
                <a:spcPct val="100000"/>
              </a:lnSpc>
              <a:buFont typeface="Arial" charset="0"/>
              <a:buChar char="•"/>
            </a:pPr>
            <a:endParaRPr lang="en-US" sz="2400" dirty="0"/>
          </a:p>
          <a:p>
            <a:pPr marL="0" indent="0">
              <a:lnSpc>
                <a:spcPct val="100000"/>
              </a:lnSpc>
            </a:pPr>
            <a:r>
              <a:rPr lang="en-US" sz="2400" dirty="0" smtClean="0"/>
              <a:t>Several approaches to </a:t>
            </a:r>
            <a:br>
              <a:rPr lang="en-US" sz="2400" dirty="0" smtClean="0"/>
            </a:br>
            <a:r>
              <a:rPr lang="en-US" sz="2400" dirty="0" smtClean="0"/>
              <a:t>automatically generate tests:</a:t>
            </a:r>
          </a:p>
          <a:p>
            <a:pPr lvl="1">
              <a:lnSpc>
                <a:spcPct val="100000"/>
              </a:lnSpc>
              <a:buFont typeface="Arial" charset="0"/>
              <a:buChar char="•"/>
            </a:pPr>
            <a:r>
              <a:rPr lang="en-US" sz="2400" dirty="0" smtClean="0"/>
              <a:t>Symbolic Execution</a:t>
            </a:r>
          </a:p>
          <a:p>
            <a:pPr lvl="1">
              <a:lnSpc>
                <a:spcPct val="100000"/>
              </a:lnSpc>
              <a:buFont typeface="Arial" charset="0"/>
              <a:buChar char="•"/>
            </a:pPr>
            <a:r>
              <a:rPr lang="en-US" sz="2400" dirty="0" smtClean="0"/>
              <a:t>Random Testing</a:t>
            </a:r>
          </a:p>
          <a:p>
            <a:pPr lvl="1">
              <a:lnSpc>
                <a:spcPct val="100000"/>
              </a:lnSpc>
              <a:buFont typeface="Arial" charset="0"/>
              <a:buChar char="•"/>
            </a:pPr>
            <a:r>
              <a:rPr lang="en-US" sz="2400" dirty="0" smtClean="0"/>
              <a:t>Evolutionary Testing</a:t>
            </a:r>
          </a:p>
        </p:txBody>
      </p:sp>
      <p:pic>
        <p:nvPicPr>
          <p:cNvPr id="11" name="Immagine 5" descr="10mi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4103570"/>
            <a:ext cx="3456384" cy="27098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4326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Our Approach: TestFul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Focuses on Java </a:t>
            </a:r>
            <a:r>
              <a:rPr lang="en-US" dirty="0" smtClean="0"/>
              <a:t>Classes</a:t>
            </a:r>
          </a:p>
          <a:p>
            <a:pPr marL="457200" indent="-457200">
              <a:lnSpc>
                <a:spcPct val="110000"/>
              </a:lnSpc>
              <a:buFont typeface="Arial" charset="0"/>
              <a:buChar char="•"/>
            </a:pPr>
            <a:r>
              <a:rPr lang="en-US" dirty="0" smtClean="0"/>
              <a:t>Features </a:t>
            </a:r>
            <a:r>
              <a:rPr lang="en-US" dirty="0"/>
              <a:t>may be </a:t>
            </a:r>
            <a:r>
              <a:rPr lang="en-US" dirty="0" smtClean="0"/>
              <a:t>state-dependent</a:t>
            </a:r>
          </a:p>
          <a:p>
            <a:pPr marL="457200" indent="-457200">
              <a:lnSpc>
                <a:spcPct val="110000"/>
              </a:lnSpc>
              <a:buFont typeface="Arial" charset="0"/>
              <a:buChar char="•"/>
            </a:pP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Fitness Function:</a:t>
            </a:r>
          </a:p>
          <a:p>
            <a:pPr marL="457200" indent="-457200">
              <a:lnSpc>
                <a:spcPct val="110000"/>
              </a:lnSpc>
              <a:buFont typeface="Arial" charset="0"/>
              <a:buChar char="•"/>
            </a:pPr>
            <a:r>
              <a:rPr lang="en-US" dirty="0" smtClean="0"/>
              <a:t>Designed </a:t>
            </a:r>
            <a:r>
              <a:rPr lang="en-US" dirty="0"/>
              <a:t>to maximize the number of features exercised </a:t>
            </a:r>
            <a:endParaRPr lang="en-US" dirty="0" smtClean="0"/>
          </a:p>
          <a:p>
            <a:pPr marL="457200" indent="-457200">
              <a:lnSpc>
                <a:spcPct val="110000"/>
              </a:lnSpc>
              <a:buFont typeface="Arial" charset="0"/>
              <a:buChar char="•"/>
            </a:pPr>
            <a:r>
              <a:rPr lang="en-US" dirty="0" smtClean="0"/>
              <a:t>Composed by </a:t>
            </a:r>
            <a:r>
              <a:rPr lang="en-US" dirty="0"/>
              <a:t>Statement, Branch &amp; DU pairs </a:t>
            </a:r>
            <a:r>
              <a:rPr lang="en-US" dirty="0" smtClean="0"/>
              <a:t>coverage</a:t>
            </a:r>
          </a:p>
          <a:p>
            <a:pPr marL="457200" indent="-457200">
              <a:lnSpc>
                <a:spcPct val="110000"/>
              </a:lnSpc>
              <a:buFont typeface="Arial" charset="0"/>
              <a:buChar char="•"/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it-IT" dirty="0" smtClean="0"/>
              <a:t>Efficiency Enhancements:</a:t>
            </a:r>
          </a:p>
          <a:p>
            <a:pPr marL="457200" indent="-457200">
              <a:lnSpc>
                <a:spcPct val="110000"/>
              </a:lnSpc>
              <a:buFont typeface="Arial" charset="0"/>
              <a:buChar char="•"/>
            </a:pPr>
            <a:r>
              <a:rPr lang="it-IT" dirty="0" smtClean="0"/>
              <a:t>Local search to tackle difficult branches</a:t>
            </a:r>
          </a:p>
          <a:p>
            <a:pPr marL="457200" indent="-457200">
              <a:lnSpc>
                <a:spcPct val="110000"/>
              </a:lnSpc>
              <a:buFont typeface="Arial" charset="0"/>
              <a:buChar char="•"/>
            </a:pPr>
            <a:r>
              <a:rPr lang="it-IT" dirty="0" smtClean="0"/>
              <a:t>Seeding to start from a better initial population</a:t>
            </a:r>
          </a:p>
          <a:p>
            <a:pPr marL="457200" indent="-457200">
              <a:lnSpc>
                <a:spcPct val="110000"/>
              </a:lnSpc>
              <a:buFont typeface="Arial" charset="0"/>
              <a:buChar char="•"/>
            </a:pPr>
            <a:r>
              <a:rPr lang="it-IT" dirty="0" smtClean="0"/>
              <a:t>Fitness Inheritance to reduce the test execution costs</a:t>
            </a:r>
          </a:p>
        </p:txBody>
      </p:sp>
    </p:spTree>
    <p:extLst>
      <p:ext uri="{BB962C8B-B14F-4D97-AF65-F5344CB8AC3E}">
        <p14:creationId xmlns="" xmlns:p14="http://schemas.microsoft.com/office/powerpoint/2010/main" val="163282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Design of the Experiment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0075" cy="104298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</a:pPr>
            <a:r>
              <a:rPr lang="it-IT" dirty="0" smtClean="0"/>
              <a:t>We compare TestFul against test generated by our SE students</a:t>
            </a:r>
          </a:p>
          <a:p>
            <a:pPr marL="457200" indent="-457200">
              <a:lnSpc>
                <a:spcPct val="100000"/>
              </a:lnSpc>
              <a:buFont typeface="Arial" charset="0"/>
              <a:buChar char="•"/>
            </a:pPr>
            <a:r>
              <a:rPr lang="it-IT" dirty="0" smtClean="0"/>
              <a:t>Software Engineering course, after lessons on Testing</a:t>
            </a:r>
          </a:p>
          <a:p>
            <a:pPr marL="457200" indent="-457200">
              <a:lnSpc>
                <a:spcPct val="100000"/>
              </a:lnSpc>
              <a:buFont typeface="Arial" charset="0"/>
              <a:buChar char="•"/>
            </a:pPr>
            <a:r>
              <a:rPr lang="it-IT" sz="2900" dirty="0" smtClean="0"/>
              <a:t>Students were given 40 minutes to test a short, </a:t>
            </a:r>
            <a:r>
              <a:rPr lang="it-IT" sz="2900" dirty="0" err="1" smtClean="0"/>
              <a:t>non-naive</a:t>
            </a:r>
            <a:r>
              <a:rPr lang="it-IT" sz="2900" dirty="0" smtClean="0"/>
              <a:t> </a:t>
            </a:r>
            <a:r>
              <a:rPr lang="it-IT" sz="2900" dirty="0" err="1" smtClean="0"/>
              <a:t>class</a:t>
            </a:r>
            <a:endParaRPr lang="it-IT" sz="2900" dirty="0" smtClean="0"/>
          </a:p>
        </p:txBody>
      </p:sp>
      <p:pic>
        <p:nvPicPr>
          <p:cNvPr id="1026" name="Picture 2" descr="Y:\Desktop\robot\robot-code-smal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2120" y="2714620"/>
            <a:ext cx="2372624" cy="33575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7" name="Picture 3" descr="Y:\Desktop\robot\robot-im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2786058"/>
            <a:ext cx="3062365" cy="32153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0874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Design of the Experiment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0075" cy="132474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</a:pPr>
            <a:r>
              <a:rPr lang="it-IT" dirty="0" smtClean="0"/>
              <a:t>We compare TestFul against test generated by our SE students</a:t>
            </a:r>
          </a:p>
          <a:p>
            <a:pPr marL="457200" indent="-457200">
              <a:lnSpc>
                <a:spcPct val="100000"/>
              </a:lnSpc>
              <a:buFont typeface="Arial" charset="0"/>
              <a:buChar char="•"/>
            </a:pPr>
            <a:r>
              <a:rPr lang="it-IT" dirty="0" smtClean="0"/>
              <a:t>Software Engineering course, after lessons on Testing</a:t>
            </a:r>
          </a:p>
          <a:p>
            <a:pPr marL="457200" indent="-457200">
              <a:lnSpc>
                <a:spcPct val="100000"/>
              </a:lnSpc>
              <a:buFont typeface="Arial" charset="0"/>
              <a:buChar char="•"/>
            </a:pPr>
            <a:r>
              <a:rPr lang="it-IT" sz="2900" dirty="0" smtClean="0"/>
              <a:t>Students were given 40 minutes to test a short, non-naive class</a:t>
            </a:r>
          </a:p>
          <a:p>
            <a:pPr marL="457200" indent="-457200">
              <a:lnSpc>
                <a:spcPct val="100000"/>
              </a:lnSpc>
              <a:buFont typeface="Arial" charset="0"/>
              <a:buChar char="•"/>
            </a:pPr>
            <a:r>
              <a:rPr lang="it-IT" dirty="0"/>
              <a:t>Students </a:t>
            </a:r>
            <a:r>
              <a:rPr lang="it-IT" dirty="0" smtClean="0"/>
              <a:t>were facilitated in writing the tests </a:t>
            </a:r>
          </a:p>
        </p:txBody>
      </p:sp>
      <p:pic>
        <p:nvPicPr>
          <p:cNvPr id="5" name="Picture 3" descr="Z:\Desktop\fo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144" y="3016329"/>
            <a:ext cx="6551712" cy="305974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0874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Design of the Experiment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</a:pPr>
            <a:r>
              <a:rPr lang="it-IT" dirty="0" smtClean="0"/>
              <a:t>We compare TestFul against test generated by our SE students</a:t>
            </a:r>
          </a:p>
          <a:p>
            <a:pPr marL="457200" indent="-457200">
              <a:lnSpc>
                <a:spcPct val="100000"/>
              </a:lnSpc>
              <a:buFont typeface="Arial" charset="0"/>
              <a:buChar char="•"/>
            </a:pPr>
            <a:r>
              <a:rPr lang="it-IT" dirty="0" smtClean="0"/>
              <a:t>Software Engineering course, after lessons on Testing</a:t>
            </a:r>
          </a:p>
          <a:p>
            <a:pPr marL="457200" indent="-457200">
              <a:lnSpc>
                <a:spcPct val="100000"/>
              </a:lnSpc>
              <a:buFont typeface="Arial" charset="0"/>
              <a:buChar char="•"/>
            </a:pPr>
            <a:r>
              <a:rPr lang="it-IT" sz="2900" dirty="0" smtClean="0"/>
              <a:t>Students were given 40 minutes to test a short, non-naive class</a:t>
            </a:r>
          </a:p>
          <a:p>
            <a:pPr marL="457200" indent="-457200">
              <a:lnSpc>
                <a:spcPct val="100000"/>
              </a:lnSpc>
              <a:buFont typeface="Arial" charset="0"/>
              <a:buChar char="•"/>
            </a:pPr>
            <a:r>
              <a:rPr lang="it-IT" dirty="0"/>
              <a:t>Students </a:t>
            </a:r>
            <a:r>
              <a:rPr lang="it-IT" dirty="0" smtClean="0"/>
              <a:t>were facilitated in writing the tests </a:t>
            </a:r>
          </a:p>
          <a:p>
            <a:pPr marL="457200" indent="-457200">
              <a:lnSpc>
                <a:spcPct val="100000"/>
              </a:lnSpc>
              <a:buFont typeface="Arial" charset="0"/>
              <a:buChar char="•"/>
            </a:pPr>
            <a:endParaRPr lang="it-IT" dirty="0" smtClean="0"/>
          </a:p>
          <a:p>
            <a:pPr marL="457200" indent="-457200">
              <a:lnSpc>
                <a:spcPct val="100000"/>
              </a:lnSpc>
              <a:buFont typeface="Arial" charset="0"/>
              <a:buChar char="•"/>
            </a:pPr>
            <a:r>
              <a:rPr lang="it-IT" dirty="0" smtClean="0"/>
              <a:t>Automated approaches run on the same class for 10 minutes</a:t>
            </a:r>
          </a:p>
          <a:p>
            <a:pPr marL="457200" indent="-457200">
              <a:lnSpc>
                <a:spcPct val="100000"/>
              </a:lnSpc>
              <a:buFont typeface="Arial" charset="0"/>
              <a:buChar char="•"/>
            </a:pPr>
            <a:endParaRPr lang="it-IT" dirty="0" smtClean="0"/>
          </a:p>
          <a:p>
            <a:pPr marL="457200" indent="-457200">
              <a:lnSpc>
                <a:spcPct val="100000"/>
              </a:lnSpc>
              <a:buFont typeface="Arial" charset="0"/>
              <a:buChar char="•"/>
            </a:pPr>
            <a:r>
              <a:rPr lang="it-IT" dirty="0" smtClean="0"/>
              <a:t>The comparison was made on the test quality</a:t>
            </a:r>
          </a:p>
          <a:p>
            <a:pPr marL="857250" lvl="1" indent="-457200">
              <a:lnSpc>
                <a:spcPct val="100000"/>
              </a:lnSpc>
              <a:buFont typeface="Arial" charset="0"/>
              <a:buChar char="•"/>
            </a:pPr>
            <a:r>
              <a:rPr lang="it-IT" dirty="0" smtClean="0"/>
              <a:t>Measured with mutation score</a:t>
            </a:r>
          </a:p>
          <a:p>
            <a:pPr marL="857250" lvl="1" indent="-457200">
              <a:lnSpc>
                <a:spcPct val="100000"/>
              </a:lnSpc>
              <a:buFont typeface="Arial" charset="0"/>
              <a:buChar char="•"/>
            </a:pPr>
            <a:r>
              <a:rPr lang="it-IT" dirty="0" smtClean="0"/>
              <a:t>We used the Mann–Whitney–Wilcoxon U statistical test</a:t>
            </a:r>
          </a:p>
          <a:p>
            <a:pPr marL="457200" indent="-457200">
              <a:lnSpc>
                <a:spcPct val="100000"/>
              </a:lnSpc>
              <a:buFont typeface="Arial" charset="0"/>
              <a:buChar char="•"/>
            </a:pPr>
            <a:endParaRPr lang="it-IT" dirty="0" smtClean="0"/>
          </a:p>
          <a:p>
            <a:pPr marL="0" indent="0" algn="ctr">
              <a:lnSpc>
                <a:spcPct val="100000"/>
              </a:lnSpc>
            </a:pPr>
            <a:r>
              <a:rPr lang="it-IT" sz="2300" dirty="0" smtClean="0"/>
              <a:t>The experiment was inspired to: </a:t>
            </a:r>
            <a:br>
              <a:rPr lang="it-IT" sz="2300" dirty="0" smtClean="0"/>
            </a:br>
            <a:r>
              <a:rPr lang="en-US" sz="2300" dirty="0" smtClean="0"/>
              <a:t>S</a:t>
            </a:r>
            <a:r>
              <a:rPr lang="en-US" sz="2300" dirty="0"/>
              <a:t>. </a:t>
            </a:r>
            <a:r>
              <a:rPr lang="en-US" sz="2300" dirty="0" err="1" smtClean="0"/>
              <a:t>Mouchawrab</a:t>
            </a:r>
            <a:r>
              <a:rPr lang="en-US" sz="2300" dirty="0" smtClean="0"/>
              <a:t> et. al., </a:t>
            </a:r>
            <a:r>
              <a:rPr lang="en-US" sz="2300" i="1" dirty="0" smtClean="0"/>
              <a:t>Assessing</a:t>
            </a:r>
            <a:r>
              <a:rPr lang="en-US" sz="2300" i="1" dirty="0"/>
              <a:t>, Comparing, and Combining State Machine-Based Testing and Structural Testing: A Series of </a:t>
            </a:r>
            <a:r>
              <a:rPr lang="en-US" sz="2300" i="1" dirty="0" smtClean="0"/>
              <a:t>Experiments</a:t>
            </a:r>
            <a:r>
              <a:rPr lang="en-US" sz="2300" dirty="0" smtClean="0"/>
              <a:t>, </a:t>
            </a:r>
            <a:br>
              <a:rPr lang="en-US" sz="2300" dirty="0" smtClean="0"/>
            </a:br>
            <a:r>
              <a:rPr lang="en-US" sz="2300" dirty="0" smtClean="0"/>
              <a:t>IEEE </a:t>
            </a:r>
            <a:r>
              <a:rPr lang="en-US" sz="2300" dirty="0"/>
              <a:t>Transactions on Software Engineering, </a:t>
            </a:r>
            <a:r>
              <a:rPr lang="en-US" sz="2300" dirty="0" smtClean="0"/>
              <a:t>2010</a:t>
            </a:r>
            <a:endParaRPr lang="en-US" sz="2300" dirty="0"/>
          </a:p>
        </p:txBody>
      </p:sp>
    </p:spTree>
    <p:extLst>
      <p:ext uri="{BB962C8B-B14F-4D97-AF65-F5344CB8AC3E}">
        <p14:creationId xmlns="" xmlns:p14="http://schemas.microsoft.com/office/powerpoint/2010/main" val="256673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5949280"/>
            <a:ext cx="9144000" cy="9087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DejaVu San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Empirical Results</a:t>
            </a:r>
            <a:endParaRPr lang="it-IT" dirty="0"/>
          </a:p>
        </p:txBody>
      </p:sp>
      <p:pic>
        <p:nvPicPr>
          <p:cNvPr id="2050" name="Picture 2" descr="C:\Users\Matteo\Desktop\boxplo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983" y="1340768"/>
            <a:ext cx="4354034" cy="37256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Z:\Desktop\tabl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837" y="5229200"/>
            <a:ext cx="5698326" cy="14292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0446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5949280"/>
            <a:ext cx="9144000" cy="9087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DejaVu Sans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Empirical Results</a:t>
            </a:r>
            <a:endParaRPr lang="it-IT" dirty="0"/>
          </a:p>
        </p:txBody>
      </p:sp>
      <p:pic>
        <p:nvPicPr>
          <p:cNvPr id="2050" name="Picture 2" descr="C:\Users\Matteo\Desktop\boxplo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983" y="1340768"/>
            <a:ext cx="4354034" cy="37256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Z:\Desktop\tabl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837" y="5229200"/>
            <a:ext cx="5698326" cy="14292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-15679" y="1124744"/>
            <a:ext cx="9144000" cy="5733256"/>
          </a:xfrm>
          <a:prstGeom prst="rect">
            <a:avLst/>
          </a:prstGeom>
          <a:solidFill>
            <a:schemeClr val="bg1">
              <a:alpha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DejaVu Sans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045369" y="2564904"/>
            <a:ext cx="5053262" cy="242251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342900" dist="139700" dir="2700000" algn="tl" rotWithShape="0">
              <a:prstClr val="black">
                <a:alpha val="65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7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DejaVu Sans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45369" y="2564904"/>
            <a:ext cx="5053262" cy="430417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none" anchor="ctr" anchorCtr="0">
            <a:noAutofit/>
          </a:bodyPr>
          <a:lstStyle/>
          <a:p>
            <a:r>
              <a:rPr lang="en-US" sz="2300" kern="0" dirty="0" smtClean="0">
                <a:solidFill>
                  <a:srgbClr val="333333"/>
                </a:solidFill>
                <a:latin typeface="Arial"/>
              </a:rPr>
              <a:t>Comparing to the </a:t>
            </a:r>
            <a:r>
              <a:rPr lang="en-US" sz="2300" kern="0" dirty="0" err="1" smtClean="0">
                <a:solidFill>
                  <a:srgbClr val="333333"/>
                </a:solidFill>
                <a:latin typeface="Arial"/>
              </a:rPr>
              <a:t>Mouchawrab’s</a:t>
            </a:r>
            <a:r>
              <a:rPr lang="en-US" sz="2300" kern="0" dirty="0" smtClean="0">
                <a:solidFill>
                  <a:srgbClr val="333333"/>
                </a:solidFill>
                <a:latin typeface="Arial"/>
              </a:rPr>
              <a:t> TSE</a:t>
            </a:r>
            <a:endParaRPr lang="it-IT" dirty="0"/>
          </a:p>
        </p:txBody>
      </p:sp>
      <p:pic>
        <p:nvPicPr>
          <p:cNvPr id="6" name="Picture 2" descr="Z:\Desktop\tableORdSe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369" y="2995321"/>
            <a:ext cx="5053262" cy="1992102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5796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/>
              <a:t>Empirical </a:t>
            </a:r>
            <a:r>
              <a:rPr lang="it-IT" sz="3600" dirty="0" smtClean="0"/>
              <a:t>Results (2)</a:t>
            </a:r>
            <a:endParaRPr lang="en-US" sz="3600" dirty="0"/>
          </a:p>
        </p:txBody>
      </p:sp>
      <p:sp>
        <p:nvSpPr>
          <p:cNvPr id="6" name="Content Placeholder 9"/>
          <p:cNvSpPr>
            <a:spLocks noGrp="1"/>
          </p:cNvSpPr>
          <p:nvPr>
            <p:ph idx="1"/>
          </p:nvPr>
        </p:nvSpPr>
        <p:spPr>
          <a:xfrm>
            <a:off x="838200" y="1434480"/>
            <a:ext cx="8001000" cy="914400"/>
          </a:xfrm>
        </p:spPr>
        <p:txBody>
          <a:bodyPr/>
          <a:lstStyle/>
          <a:p>
            <a:pPr marL="0" indent="0" algn="ctr">
              <a:buClr>
                <a:srgbClr val="FFFFFF"/>
              </a:buClr>
            </a:pPr>
            <a:r>
              <a:rPr lang="it-IT" sz="1800" i="1" dirty="0" smtClean="0"/>
              <a:t>«</a:t>
            </a:r>
            <a:r>
              <a:rPr lang="en-US" sz="1800" i="1" dirty="0"/>
              <a:t>container classes </a:t>
            </a:r>
            <a:r>
              <a:rPr lang="en-US" sz="1800" i="1" dirty="0" smtClean="0"/>
              <a:t> are the </a:t>
            </a:r>
            <a:r>
              <a:rPr lang="en-US" sz="1800" i="1" dirty="0"/>
              <a:t>de facto benchmark </a:t>
            </a: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i="1" dirty="0" smtClean="0"/>
              <a:t>for </a:t>
            </a:r>
            <a:r>
              <a:rPr lang="en-US" sz="1800" i="1" dirty="0"/>
              <a:t>testing software with internal </a:t>
            </a:r>
            <a:r>
              <a:rPr lang="en-US" sz="1800" i="1" dirty="0" smtClean="0"/>
              <a:t>state</a:t>
            </a:r>
            <a:r>
              <a:rPr lang="it-IT" sz="1800" i="1" dirty="0" smtClean="0"/>
              <a:t>»</a:t>
            </a:r>
          </a:p>
          <a:p>
            <a:pPr marL="0" indent="0" algn="ctr">
              <a:buClr>
                <a:srgbClr val="FFFFFF"/>
              </a:buClr>
            </a:pPr>
            <a:r>
              <a:rPr lang="it-IT" sz="1800" i="1" dirty="0" smtClean="0"/>
              <a:t>[ Arcuri 2010 ]</a:t>
            </a:r>
            <a:endParaRPr lang="it-IT" sz="1800" dirty="0"/>
          </a:p>
        </p:txBody>
      </p:sp>
      <p:pic>
        <p:nvPicPr>
          <p:cNvPr id="3074" name="Picture 2" descr="C:\Users\Matteo\Desktop\o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677301"/>
            <a:ext cx="5638088" cy="1134710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5" name="Picture 3" descr="C:\Users\Matteo\Desktop\er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3974712"/>
            <a:ext cx="5638088" cy="1359288"/>
          </a:xfrm>
          <a:prstGeom prst="rect">
            <a:avLst/>
          </a:prstGeom>
          <a:ln>
            <a:solidFill>
              <a:schemeClr val="accent6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>
            <a:off x="6156176" y="5684411"/>
            <a:ext cx="1685077" cy="2924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Bug #4275605</a:t>
            </a:r>
            <a:endParaRPr lang="it-IT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9733391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0.9"/>
</p:tagLst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 Narrow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 Narrow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15499</TotalTime>
  <Words>423</Words>
  <Application>Microsoft Office PowerPoint</Application>
  <PresentationFormat>Presentazione su schermo (4:3)</PresentationFormat>
  <Paragraphs>65</Paragraphs>
  <Slides>10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10</vt:i4>
      </vt:variant>
    </vt:vector>
  </HeadingPairs>
  <TitlesOfParts>
    <vt:vector size="12" baseType="lpstr">
      <vt:lpstr>Tema di Office</vt:lpstr>
      <vt:lpstr>Tema di Office</vt:lpstr>
      <vt:lpstr>TestFul:  Automatic Unit-Test Generation for Java Classes</vt:lpstr>
      <vt:lpstr>Automated Test Generation</vt:lpstr>
      <vt:lpstr>Our Approach: TestFul</vt:lpstr>
      <vt:lpstr>Design of the Experiment</vt:lpstr>
      <vt:lpstr>Design of the Experiment</vt:lpstr>
      <vt:lpstr>Design of the Experiment</vt:lpstr>
      <vt:lpstr>Empirical Results</vt:lpstr>
      <vt:lpstr>Empirical Results</vt:lpstr>
      <vt:lpstr>Empirical Results (2)</vt:lpstr>
      <vt:lpstr>Why We Are Human Competitive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Matteo</dc:creator>
  <cp:lastModifiedBy>Matteo Miraz</cp:lastModifiedBy>
  <cp:revision>351</cp:revision>
  <cp:lastPrinted>1601-01-01T00:00:00Z</cp:lastPrinted>
  <dcterms:created xsi:type="dcterms:W3CDTF">2010-04-07T06:44:36Z</dcterms:created>
  <dcterms:modified xsi:type="dcterms:W3CDTF">2011-07-04T17:00:27Z</dcterms:modified>
</cp:coreProperties>
</file>