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9" r:id="rId2"/>
    <p:sldId id="261" r:id="rId3"/>
    <p:sldId id="262" r:id="rId4"/>
    <p:sldId id="278" r:id="rId5"/>
    <p:sldId id="280" r:id="rId6"/>
    <p:sldId id="285" r:id="rId7"/>
    <p:sldId id="287" r:id="rId8"/>
    <p:sldId id="281" r:id="rId9"/>
    <p:sldId id="282" r:id="rId10"/>
    <p:sldId id="286" r:id="rId11"/>
    <p:sldId id="284" r:id="rId12"/>
    <p:sldId id="272" r:id="rId13"/>
    <p:sldId id="279" r:id="rId14"/>
    <p:sldId id="288" r:id="rId15"/>
    <p:sldId id="273" r:id="rId16"/>
    <p:sldId id="274" r:id="rId17"/>
    <p:sldId id="275" r:id="rId18"/>
    <p:sldId id="276" r:id="rId19"/>
    <p:sldId id="277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652"/>
    <p:restoredTop sz="94631"/>
  </p:normalViewPr>
  <p:slideViewPr>
    <p:cSldViewPr snapToGrid="0" snapToObjects="1">
      <p:cViewPr>
        <p:scale>
          <a:sx n="114" d="100"/>
          <a:sy n="114" d="100"/>
        </p:scale>
        <p:origin x="240" y="4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AAFAFA-D3FB-E24E-82EE-3ADD7D8ECD24}" type="datetimeFigureOut">
              <a:rPr lang="en-US" smtClean="0"/>
              <a:t>6/5/17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BBCCDF-AC0E-C64C-A1E9-B43F63D2FE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1105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2B31B-D9F2-6744-B855-EE392D08A264}" type="datetimeFigureOut">
              <a:rPr lang="en-US" smtClean="0"/>
              <a:t>6/5/17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1FA91-FCC6-244D-B7E0-8045F47E8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5481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2B31B-D9F2-6744-B855-EE392D08A264}" type="datetimeFigureOut">
              <a:rPr lang="en-US" smtClean="0"/>
              <a:t>6/5/17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1FA91-FCC6-244D-B7E0-8045F47E8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958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2B31B-D9F2-6744-B855-EE392D08A264}" type="datetimeFigureOut">
              <a:rPr lang="en-US" smtClean="0"/>
              <a:t>6/5/17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1FA91-FCC6-244D-B7E0-8045F47E8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588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2B31B-D9F2-6744-B855-EE392D08A264}" type="datetimeFigureOut">
              <a:rPr lang="en-US" smtClean="0"/>
              <a:t>6/5/17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1FA91-FCC6-244D-B7E0-8045F47E8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682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2B31B-D9F2-6744-B855-EE392D08A264}" type="datetimeFigureOut">
              <a:rPr lang="en-US" smtClean="0"/>
              <a:t>6/5/17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1FA91-FCC6-244D-B7E0-8045F47E8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5260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2B31B-D9F2-6744-B855-EE392D08A264}" type="datetimeFigureOut">
              <a:rPr lang="en-US" smtClean="0"/>
              <a:t>6/5/17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1FA91-FCC6-244D-B7E0-8045F47E8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148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2B31B-D9F2-6744-B855-EE392D08A264}" type="datetimeFigureOut">
              <a:rPr lang="en-US" smtClean="0"/>
              <a:t>6/5/17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1FA91-FCC6-244D-B7E0-8045F47E8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23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2B31B-D9F2-6744-B855-EE392D08A264}" type="datetimeFigureOut">
              <a:rPr lang="en-US" smtClean="0"/>
              <a:t>6/5/17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1FA91-FCC6-244D-B7E0-8045F47E8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012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2B31B-D9F2-6744-B855-EE392D08A264}" type="datetimeFigureOut">
              <a:rPr lang="en-US" smtClean="0"/>
              <a:t>6/5/17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1FA91-FCC6-244D-B7E0-8045F47E8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473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2B31B-D9F2-6744-B855-EE392D08A264}" type="datetimeFigureOut">
              <a:rPr lang="en-US" smtClean="0"/>
              <a:t>6/5/17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1FA91-FCC6-244D-B7E0-8045F47E8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121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2B31B-D9F2-6744-B855-EE392D08A264}" type="datetimeFigureOut">
              <a:rPr lang="en-US" smtClean="0"/>
              <a:t>6/5/17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1FA91-FCC6-244D-B7E0-8045F47E8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755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F2B31B-D9F2-6744-B855-EE392D08A264}" type="datetimeFigureOut">
              <a:rPr lang="en-US" smtClean="0"/>
              <a:t>6/5/17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1FA91-FCC6-244D-B7E0-8045F47E84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63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4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2540" y="2087880"/>
            <a:ext cx="9646920" cy="4236720"/>
          </a:xfrm>
        </p:spPr>
        <p:txBody>
          <a:bodyPr>
            <a:normAutofit/>
          </a:bodyPr>
          <a:lstStyle/>
          <a:p>
            <a:pPr marL="0" lvl="0" indent="0" algn="ctr">
              <a:lnSpc>
                <a:spcPct val="80000"/>
              </a:lnSpc>
              <a:spcBef>
                <a:spcPts val="0"/>
              </a:spcBef>
              <a:buNone/>
            </a:pPr>
            <a:r>
              <a:rPr lang="en-US" sz="2400" dirty="0" err="1">
                <a:ea typeface="Menlo" charset="0"/>
                <a:cs typeface="Menlo" charset="0"/>
              </a:rPr>
              <a:t>Anastassios</a:t>
            </a:r>
            <a:r>
              <a:rPr lang="en-US" sz="2400" dirty="0">
                <a:ea typeface="Menlo" charset="0"/>
                <a:cs typeface="Menlo" charset="0"/>
              </a:rPr>
              <a:t> </a:t>
            </a:r>
            <a:r>
              <a:rPr lang="en-US" sz="2400" dirty="0" smtClean="0">
                <a:ea typeface="Menlo" charset="0"/>
                <a:cs typeface="Menlo" charset="0"/>
              </a:rPr>
              <a:t>Petropoulos, </a:t>
            </a:r>
            <a:r>
              <a:rPr lang="en-US" sz="2400" dirty="0">
                <a:ea typeface="Menlo" charset="0"/>
                <a:cs typeface="Menlo" charset="0"/>
              </a:rPr>
              <a:t>Daniel </a:t>
            </a:r>
            <a:r>
              <a:rPr lang="en-US" sz="2400" dirty="0" err="1">
                <a:ea typeface="Menlo" charset="0"/>
                <a:cs typeface="Menlo" charset="0"/>
              </a:rPr>
              <a:t>Grebow</a:t>
            </a:r>
            <a:r>
              <a:rPr lang="en-US" sz="2400" dirty="0">
                <a:ea typeface="Menlo" charset="0"/>
                <a:cs typeface="Menlo" charset="0"/>
              </a:rPr>
              <a:t>, Drew Jones, Gregory </a:t>
            </a:r>
            <a:r>
              <a:rPr lang="en-US" sz="2400" dirty="0" err="1" smtClean="0">
                <a:ea typeface="Menlo" charset="0"/>
                <a:cs typeface="Menlo" charset="0"/>
              </a:rPr>
              <a:t>Lantoine</a:t>
            </a:r>
            <a:r>
              <a:rPr lang="en-US" sz="2400" dirty="0" smtClean="0">
                <a:ea typeface="Menlo" charset="0"/>
                <a:cs typeface="Menlo" charset="0"/>
              </a:rPr>
              <a:t>, Austin Nicholas, Javier </a:t>
            </a:r>
            <a:r>
              <a:rPr lang="en-US" sz="2400" dirty="0" err="1">
                <a:ea typeface="Menlo" charset="0"/>
                <a:cs typeface="Menlo" charset="0"/>
              </a:rPr>
              <a:t>Roa</a:t>
            </a:r>
            <a:r>
              <a:rPr lang="en-US" sz="2400" dirty="0">
                <a:ea typeface="Menlo" charset="0"/>
                <a:cs typeface="Menlo" charset="0"/>
              </a:rPr>
              <a:t>, Juan </a:t>
            </a:r>
            <a:r>
              <a:rPr lang="en-US" sz="2400" dirty="0" err="1">
                <a:ea typeface="Menlo" charset="0"/>
                <a:cs typeface="Menlo" charset="0"/>
              </a:rPr>
              <a:t>Senent</a:t>
            </a:r>
            <a:r>
              <a:rPr lang="en-US" sz="2400" dirty="0">
                <a:ea typeface="Menlo" charset="0"/>
                <a:cs typeface="Menlo" charset="0"/>
              </a:rPr>
              <a:t>, Jeffrey Stuart</a:t>
            </a:r>
            <a:r>
              <a:rPr lang="en-US" sz="2400" dirty="0" smtClean="0">
                <a:ea typeface="Menlo" charset="0"/>
                <a:cs typeface="Menlo" charset="0"/>
              </a:rPr>
              <a:t>, Nitin Arora,</a:t>
            </a:r>
          </a:p>
          <a:p>
            <a:pPr marL="0" lvl="0" indent="0" algn="ctr">
              <a:lnSpc>
                <a:spcPct val="80000"/>
              </a:lnSpc>
              <a:spcBef>
                <a:spcPts val="0"/>
              </a:spcBef>
              <a:buNone/>
            </a:pPr>
            <a:r>
              <a:rPr lang="en-US" sz="2400" dirty="0" smtClean="0">
                <a:ea typeface="Menlo" charset="0"/>
                <a:cs typeface="Menlo" charset="0"/>
              </a:rPr>
              <a:t>Thomas </a:t>
            </a:r>
            <a:r>
              <a:rPr lang="en-US" sz="2400" dirty="0" err="1">
                <a:ea typeface="Menlo" charset="0"/>
                <a:cs typeface="Menlo" charset="0"/>
              </a:rPr>
              <a:t>Pavlak</a:t>
            </a:r>
            <a:r>
              <a:rPr lang="en-US" sz="2400" dirty="0" smtClean="0">
                <a:ea typeface="Menlo" charset="0"/>
                <a:cs typeface="Menlo" charset="0"/>
              </a:rPr>
              <a:t>, </a:t>
            </a:r>
            <a:r>
              <a:rPr lang="en-US" sz="2400" dirty="0">
                <a:ea typeface="Menlo" charset="0"/>
                <a:cs typeface="Menlo" charset="0"/>
              </a:rPr>
              <a:t>Try Lam, Timothy </a:t>
            </a:r>
            <a:r>
              <a:rPr lang="en-US" sz="2400" dirty="0" err="1">
                <a:ea typeface="Menlo" charset="0"/>
                <a:cs typeface="Menlo" charset="0"/>
              </a:rPr>
              <a:t>McElrath</a:t>
            </a:r>
            <a:r>
              <a:rPr lang="en-US" sz="2400" dirty="0">
                <a:ea typeface="Menlo" charset="0"/>
                <a:cs typeface="Menlo" charset="0"/>
              </a:rPr>
              <a:t>, Ralph </a:t>
            </a:r>
            <a:r>
              <a:rPr lang="en-US" sz="2400" dirty="0" err="1">
                <a:ea typeface="Menlo" charset="0"/>
                <a:cs typeface="Menlo" charset="0"/>
              </a:rPr>
              <a:t>Roncoli</a:t>
            </a:r>
            <a:r>
              <a:rPr lang="en-US" sz="2400" dirty="0" smtClean="0">
                <a:ea typeface="Menlo" charset="0"/>
                <a:cs typeface="Menlo" charset="0"/>
              </a:rPr>
              <a:t>, David </a:t>
            </a:r>
            <a:r>
              <a:rPr lang="en-US" sz="2400" dirty="0">
                <a:ea typeface="Menlo" charset="0"/>
                <a:cs typeface="Menlo" charset="0"/>
              </a:rPr>
              <a:t>Garza, Nicholas </a:t>
            </a:r>
            <a:r>
              <a:rPr lang="en-US" sz="2400" dirty="0" smtClean="0">
                <a:ea typeface="Menlo" charset="0"/>
                <a:cs typeface="Menlo" charset="0"/>
              </a:rPr>
              <a:t>Bradley, Damon </a:t>
            </a:r>
            <a:r>
              <a:rPr lang="en-US" sz="2400" dirty="0">
                <a:ea typeface="Menlo" charset="0"/>
                <a:cs typeface="Menlo" charset="0"/>
              </a:rPr>
              <a:t>Landau, </a:t>
            </a:r>
            <a:r>
              <a:rPr lang="en-US" sz="2400" dirty="0" err="1">
                <a:ea typeface="Menlo" charset="0"/>
                <a:cs typeface="Menlo" charset="0"/>
              </a:rPr>
              <a:t>Zahi</a:t>
            </a:r>
            <a:r>
              <a:rPr lang="en-US" sz="2400" dirty="0">
                <a:ea typeface="Menlo" charset="0"/>
                <a:cs typeface="Menlo" charset="0"/>
              </a:rPr>
              <a:t> </a:t>
            </a:r>
            <a:r>
              <a:rPr lang="en-US" sz="2400" dirty="0" err="1">
                <a:ea typeface="Menlo" charset="0"/>
                <a:cs typeface="Menlo" charset="0"/>
              </a:rPr>
              <a:t>Tarzi</a:t>
            </a:r>
            <a:r>
              <a:rPr lang="en-US" sz="2400" dirty="0">
                <a:ea typeface="Menlo" charset="0"/>
                <a:cs typeface="Menlo" charset="0"/>
              </a:rPr>
              <a:t>, Frank </a:t>
            </a:r>
            <a:r>
              <a:rPr lang="en-US" sz="2400" dirty="0" err="1" smtClean="0">
                <a:ea typeface="Menlo" charset="0"/>
                <a:cs typeface="Menlo" charset="0"/>
              </a:rPr>
              <a:t>Laipert</a:t>
            </a:r>
            <a:r>
              <a:rPr lang="en-US" sz="2400" dirty="0" smtClean="0">
                <a:ea typeface="Menlo" charset="0"/>
                <a:cs typeface="Menlo" charset="0"/>
              </a:rPr>
              <a:t>,</a:t>
            </a:r>
          </a:p>
          <a:p>
            <a:pPr marL="0" lvl="0" indent="0" algn="ctr">
              <a:lnSpc>
                <a:spcPct val="80000"/>
              </a:lnSpc>
              <a:spcBef>
                <a:spcPts val="0"/>
              </a:spcBef>
              <a:buNone/>
            </a:pPr>
            <a:r>
              <a:rPr lang="en-US" sz="2400" dirty="0" smtClean="0">
                <a:ea typeface="Menlo" charset="0"/>
                <a:cs typeface="Menlo" charset="0"/>
              </a:rPr>
              <a:t>Eugene </a:t>
            </a:r>
            <a:r>
              <a:rPr lang="en-US" sz="2400" dirty="0" err="1">
                <a:ea typeface="Menlo" charset="0"/>
                <a:cs typeface="Menlo" charset="0"/>
              </a:rPr>
              <a:t>Bonfiglio</a:t>
            </a:r>
            <a:r>
              <a:rPr lang="en-US" sz="2400" dirty="0">
                <a:ea typeface="Menlo" charset="0"/>
                <a:cs typeface="Menlo" charset="0"/>
              </a:rPr>
              <a:t>, Mark Wallace, Jon </a:t>
            </a:r>
            <a:r>
              <a:rPr lang="en-US" sz="2400" dirty="0" smtClean="0">
                <a:ea typeface="Menlo" charset="0"/>
                <a:cs typeface="Menlo" charset="0"/>
              </a:rPr>
              <a:t>Sims</a:t>
            </a:r>
          </a:p>
          <a:p>
            <a:pPr marL="0" lvl="0" indent="0" algn="ctr">
              <a:lnSpc>
                <a:spcPct val="80000"/>
              </a:lnSpc>
              <a:spcBef>
                <a:spcPts val="0"/>
              </a:spcBef>
              <a:buNone/>
            </a:pPr>
            <a:endParaRPr lang="en-US" sz="2400" dirty="0" smtClean="0">
              <a:ea typeface="Menlo" charset="0"/>
              <a:cs typeface="Menlo" charset="0"/>
            </a:endParaRPr>
          </a:p>
          <a:p>
            <a:pPr marL="0" lvl="0" indent="0" algn="ctr">
              <a:lnSpc>
                <a:spcPct val="80000"/>
              </a:lnSpc>
              <a:spcBef>
                <a:spcPts val="0"/>
              </a:spcBef>
              <a:buNone/>
            </a:pPr>
            <a:endParaRPr lang="en-US" sz="2400" dirty="0">
              <a:ea typeface="Menlo" charset="0"/>
              <a:cs typeface="Menlo" charset="0"/>
            </a:endParaRPr>
          </a:p>
          <a:p>
            <a:pPr marL="0" lvl="0" indent="0" algn="ctr">
              <a:lnSpc>
                <a:spcPct val="80000"/>
              </a:lnSpc>
              <a:spcBef>
                <a:spcPts val="0"/>
              </a:spcBef>
              <a:buNone/>
            </a:pPr>
            <a:r>
              <a:rPr lang="en-US" sz="2400" dirty="0" smtClean="0">
                <a:ea typeface="Menlo" charset="0"/>
                <a:cs typeface="Menlo" charset="0"/>
              </a:rPr>
              <a:t>Jet </a:t>
            </a:r>
            <a:r>
              <a:rPr lang="en-US" sz="2400" dirty="0">
                <a:ea typeface="Menlo" charset="0"/>
                <a:cs typeface="Menlo" charset="0"/>
              </a:rPr>
              <a:t>Propulsion Laboratory, California Institute of </a:t>
            </a:r>
            <a:r>
              <a:rPr lang="en-US" sz="2400" dirty="0" smtClean="0">
                <a:ea typeface="Menlo" charset="0"/>
                <a:cs typeface="Menlo" charset="0"/>
              </a:rPr>
              <a:t>Technology</a:t>
            </a:r>
          </a:p>
          <a:p>
            <a:pPr marL="0" lvl="0" indent="0" algn="ctr">
              <a:lnSpc>
                <a:spcPct val="80000"/>
              </a:lnSpc>
              <a:spcBef>
                <a:spcPts val="0"/>
              </a:spcBef>
              <a:buNone/>
            </a:pPr>
            <a:r>
              <a:rPr lang="en-US" sz="2400" dirty="0" smtClean="0">
                <a:ea typeface="Menlo" charset="0"/>
                <a:cs typeface="Menlo" charset="0"/>
              </a:rPr>
              <a:t>4800 </a:t>
            </a:r>
            <a:r>
              <a:rPr lang="en-US" sz="2400" dirty="0">
                <a:ea typeface="Menlo" charset="0"/>
                <a:cs typeface="Menlo" charset="0"/>
              </a:rPr>
              <a:t>Oak Grove Dr., </a:t>
            </a:r>
            <a:r>
              <a:rPr lang="en-US" sz="2400" dirty="0" smtClean="0">
                <a:ea typeface="Menlo" charset="0"/>
                <a:cs typeface="Menlo" charset="0"/>
              </a:rPr>
              <a:t>Pasadena, </a:t>
            </a:r>
            <a:r>
              <a:rPr lang="en-US" sz="2400" dirty="0">
                <a:ea typeface="Menlo" charset="0"/>
                <a:cs typeface="Menlo" charset="0"/>
              </a:rPr>
              <a:t>CA 91109, </a:t>
            </a:r>
            <a:r>
              <a:rPr lang="en-US" sz="2400" dirty="0" smtClean="0">
                <a:ea typeface="Menlo" charset="0"/>
                <a:cs typeface="Menlo" charset="0"/>
              </a:rPr>
              <a:t>USA</a:t>
            </a:r>
            <a:endParaRPr lang="en-US" sz="2400" dirty="0">
              <a:ea typeface="Menlo" charset="0"/>
              <a:cs typeface="Menlo" charset="0"/>
            </a:endParaRPr>
          </a:p>
          <a:p>
            <a:pPr marL="0" lvl="0" indent="0" algn="ctr">
              <a:lnSpc>
                <a:spcPct val="80000"/>
              </a:lnSpc>
              <a:spcBef>
                <a:spcPts val="0"/>
              </a:spcBef>
              <a:buNone/>
            </a:pPr>
            <a:endParaRPr lang="en-US" sz="2400" dirty="0" smtClean="0">
              <a:ea typeface="Menlo" charset="0"/>
              <a:cs typeface="Menlo" charset="0"/>
            </a:endParaRPr>
          </a:p>
          <a:p>
            <a:pPr marL="0" lvl="0" indent="0" algn="ctr">
              <a:lnSpc>
                <a:spcPct val="80000"/>
              </a:lnSpc>
              <a:spcBef>
                <a:spcPts val="0"/>
              </a:spcBef>
              <a:buNone/>
            </a:pPr>
            <a:endParaRPr lang="en-US" sz="2400" dirty="0" smtClean="0">
              <a:ea typeface="Menlo" charset="0"/>
              <a:cs typeface="Menlo" charset="0"/>
            </a:endParaRPr>
          </a:p>
          <a:p>
            <a:pPr marL="0" lvl="0" indent="0" algn="ctr">
              <a:lnSpc>
                <a:spcPct val="80000"/>
              </a:lnSpc>
              <a:spcBef>
                <a:spcPts val="0"/>
              </a:spcBef>
              <a:buNone/>
            </a:pPr>
            <a:r>
              <a:rPr lang="en-US" sz="2400" dirty="0" smtClean="0">
                <a:ea typeface="Menlo" charset="0"/>
                <a:cs typeface="Menlo" charset="0"/>
              </a:rPr>
              <a:t>GTOC9 Workshop</a:t>
            </a:r>
          </a:p>
          <a:p>
            <a:pPr marL="0" lvl="0" indent="0" algn="ctr">
              <a:lnSpc>
                <a:spcPct val="80000"/>
              </a:lnSpc>
              <a:spcBef>
                <a:spcPts val="0"/>
              </a:spcBef>
              <a:buNone/>
            </a:pPr>
            <a:r>
              <a:rPr lang="en-US" sz="2400" dirty="0" smtClean="0">
                <a:ea typeface="Menlo" charset="0"/>
                <a:cs typeface="Menlo" charset="0"/>
              </a:rPr>
              <a:t>6 June 2017</a:t>
            </a:r>
          </a:p>
          <a:p>
            <a:pPr marL="0" lvl="0" indent="0" algn="ctr">
              <a:lnSpc>
                <a:spcPct val="80000"/>
              </a:lnSpc>
              <a:spcBef>
                <a:spcPts val="0"/>
              </a:spcBef>
              <a:buNone/>
            </a:pPr>
            <a:r>
              <a:rPr lang="en-US" sz="2400" dirty="0" smtClean="0">
                <a:ea typeface="Menlo" charset="0"/>
                <a:cs typeface="Menlo" charset="0"/>
              </a:rPr>
              <a:t>Matsuyama, Japan</a:t>
            </a:r>
            <a:endParaRPr lang="en-US" sz="2400" dirty="0">
              <a:ea typeface="Menlo" charset="0"/>
              <a:cs typeface="Menlo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50228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GTOC9:  Methods and Results from </a:t>
            </a:r>
            <a:r>
              <a:rPr lang="en-US" dirty="0" smtClean="0"/>
              <a:t>the</a:t>
            </a:r>
            <a:br>
              <a:rPr lang="en-US" dirty="0" smtClean="0"/>
            </a:br>
            <a:r>
              <a:rPr lang="en-US" dirty="0" smtClean="0"/>
              <a:t>Jet </a:t>
            </a:r>
            <a:r>
              <a:rPr lang="en-US" dirty="0"/>
              <a:t>Propulsion Laboratory Team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2248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7695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Campaign adjustments – </a:t>
            </a:r>
            <a:r>
              <a:rPr lang="en-US" sz="3600" smtClean="0"/>
              <a:t>Genetic Algorithm “GIGA”</a:t>
            </a:r>
            <a:endParaRPr lang="en-US" sz="360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81" b="37653"/>
          <a:stretch/>
        </p:blipFill>
        <p:spPr>
          <a:xfrm>
            <a:off x="1474290" y="2921617"/>
            <a:ext cx="9887991" cy="3534937"/>
          </a:xfrm>
        </p:spPr>
      </p:pic>
      <p:sp>
        <p:nvSpPr>
          <p:cNvPr id="7" name="TextBox 6"/>
          <p:cNvSpPr txBox="1"/>
          <p:nvPr/>
        </p:nvSpPr>
        <p:spPr>
          <a:xfrm>
            <a:off x="838200" y="1451878"/>
            <a:ext cx="67497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Genetic Algorithm using GIGABASE as the source of the transfer </a:t>
            </a:r>
            <a:r>
              <a:rPr lang="el-GR" dirty="0" smtClean="0"/>
              <a:t>Δ</a:t>
            </a:r>
            <a:r>
              <a:rPr lang="en-US" dirty="0" smtClean="0"/>
              <a:t>V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Needs full campaign (no missing debris objects)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Mutation only, no cross-over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/>
              <a:t>Duration between missions treated as a node, </a:t>
            </a:r>
            <a:r>
              <a:rPr lang="en-US" dirty="0" smtClean="0"/>
              <a:t>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3241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687127" y="2712966"/>
            <a:ext cx="2382050" cy="149394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Human supervised, aggressive chain modification, campaign completion and refinement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033336" y="2719318"/>
            <a:ext cx="2007496" cy="149394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Problem tailored genetic algorithm for global </a:t>
            </a:r>
            <a:r>
              <a:rPr lang="en-US" dirty="0" err="1" smtClean="0"/>
              <a:t>optimisation</a:t>
            </a:r>
            <a:r>
              <a:rPr lang="en-US" dirty="0" smtClean="0"/>
              <a:t> of each mission set</a:t>
            </a:r>
            <a:endParaRPr lang="en-US" dirty="0"/>
          </a:p>
        </p:txBody>
      </p:sp>
      <p:cxnSp>
        <p:nvCxnSpPr>
          <p:cNvPr id="10" name="Elbow Connector 9"/>
          <p:cNvCxnSpPr>
            <a:stCxn id="8" idx="0"/>
            <a:endCxn id="5" idx="0"/>
          </p:cNvCxnSpPr>
          <p:nvPr/>
        </p:nvCxnSpPr>
        <p:spPr>
          <a:xfrm rot="16200000" flipV="1">
            <a:off x="6454442" y="1136676"/>
            <a:ext cx="6352" cy="3158932"/>
          </a:xfrm>
          <a:prstGeom prst="bentConnector3">
            <a:avLst>
              <a:gd name="adj1" fmla="val 3698866"/>
            </a:avLst>
          </a:prstGeom>
          <a:ln w="127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10140367" y="2712966"/>
            <a:ext cx="2002536" cy="149395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Multiple shooting based local </a:t>
            </a:r>
            <a:r>
              <a:rPr lang="en-US" dirty="0" err="1" smtClean="0"/>
              <a:t>optimisation</a:t>
            </a:r>
            <a:r>
              <a:rPr lang="en-US" dirty="0" smtClean="0"/>
              <a:t> of each mission</a:t>
            </a:r>
            <a:endParaRPr lang="en-US" dirty="0"/>
          </a:p>
        </p:txBody>
      </p:sp>
      <p:cxnSp>
        <p:nvCxnSpPr>
          <p:cNvPr id="36" name="Elbow Connector 35"/>
          <p:cNvCxnSpPr>
            <a:stCxn id="5" idx="2"/>
            <a:endCxn id="8" idx="2"/>
          </p:cNvCxnSpPr>
          <p:nvPr/>
        </p:nvCxnSpPr>
        <p:spPr>
          <a:xfrm rot="16200000" flipH="1">
            <a:off x="6454442" y="2630625"/>
            <a:ext cx="6352" cy="3158932"/>
          </a:xfrm>
          <a:prstGeom prst="bentConnector3">
            <a:avLst>
              <a:gd name="adj1" fmla="val 3698866"/>
            </a:avLst>
          </a:prstGeom>
          <a:ln w="127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ounded Rectangle 38"/>
          <p:cNvSpPr/>
          <p:nvPr/>
        </p:nvSpPr>
        <p:spPr>
          <a:xfrm>
            <a:off x="3871575" y="5295089"/>
            <a:ext cx="1999443" cy="149394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Multiple shooting based local </a:t>
            </a:r>
            <a:r>
              <a:rPr lang="en-US" dirty="0" err="1" smtClean="0"/>
              <a:t>optimisation</a:t>
            </a:r>
            <a:r>
              <a:rPr lang="en-US" dirty="0" smtClean="0"/>
              <a:t> of each mission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6" name="Rounded Rectangle 45"/>
              <p:cNvSpPr/>
              <p:nvPr/>
            </p:nvSpPr>
            <p:spPr>
              <a:xfrm>
                <a:off x="1732649" y="815358"/>
                <a:ext cx="1828800" cy="1088264"/>
              </a:xfrm>
              <a:prstGeom prst="round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Debris-to-Debris </a:t>
                </a:r>
                <a14:m>
                  <m:oMath xmlns:m="http://schemas.openxmlformats.org/officeDocument/2006/math">
                    <m:r>
                      <a:rPr lang="en-US" sz="1600" b="0" i="1" dirty="0" smtClean="0">
                        <a:latin typeface="Cambria Math" panose="02040503050406030204" pitchFamily="18" charset="0"/>
                      </a:rPr>
                      <m:t>∆</m:t>
                    </m:r>
                    <m:r>
                      <a:rPr lang="en-US" sz="1600" b="0" i="1" dirty="0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sz="1600" dirty="0" smtClean="0"/>
                  <a:t> estimators: Tools, Databases</a:t>
                </a:r>
              </a:p>
              <a:p>
                <a:pPr algn="ctr"/>
                <a:r>
                  <a:rPr lang="en-US" sz="1600" dirty="0" smtClean="0"/>
                  <a:t>(GIGABASE, AF2)</a:t>
                </a:r>
                <a:endParaRPr lang="en-US" sz="1600" dirty="0"/>
              </a:p>
            </p:txBody>
          </p:sp>
        </mc:Choice>
        <mc:Fallback>
          <p:sp>
            <p:nvSpPr>
              <p:cNvPr id="46" name="Rounded 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2649" y="815358"/>
                <a:ext cx="1828800" cy="1088264"/>
              </a:xfrm>
              <a:prstGeom prst="roundRect">
                <a:avLst/>
              </a:prstGeom>
              <a:blipFill rotWithShape="0">
                <a:blip r:embed="rId2"/>
                <a:stretch>
                  <a:fillRect b="-6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Rounded Rectangle 46"/>
          <p:cNvSpPr/>
          <p:nvPr/>
        </p:nvSpPr>
        <p:spPr>
          <a:xfrm>
            <a:off x="3687127" y="815358"/>
            <a:ext cx="2382050" cy="108826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Chain Makers:</a:t>
            </a:r>
          </a:p>
          <a:p>
            <a:pPr algn="ctr"/>
            <a:r>
              <a:rPr lang="en-US" sz="1600" dirty="0" smtClean="0"/>
              <a:t>Tools, Databases (custom tools, recombination, ACO, beam search, ACM</a:t>
            </a:r>
            <a:r>
              <a:rPr lang="en-US" sz="1600" dirty="0"/>
              <a:t>)</a:t>
            </a:r>
            <a:r>
              <a:rPr lang="en-US" sz="1600" dirty="0" smtClean="0"/>
              <a:t> </a:t>
            </a:r>
            <a:endParaRPr lang="en-US" sz="16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8" name="Rounded Rectangle 47"/>
              <p:cNvSpPr/>
              <p:nvPr/>
            </p:nvSpPr>
            <p:spPr>
              <a:xfrm>
                <a:off x="6194029" y="815358"/>
                <a:ext cx="1828800" cy="1088264"/>
              </a:xfrm>
              <a:prstGeom prst="roundRect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/>
                  <a:t>S</a:t>
                </a:r>
                <a:r>
                  <a:rPr lang="en-US" sz="1600" dirty="0" smtClean="0"/>
                  <a:t>cripts for set completion, </a:t>
                </a:r>
                <a14:m>
                  <m:oMath xmlns:m="http://schemas.openxmlformats.org/officeDocument/2006/math">
                    <m:r>
                      <a:rPr lang="en-US" sz="1600" i="1" dirty="0">
                        <a:latin typeface="Cambria Math" panose="02040503050406030204" pitchFamily="18" charset="0"/>
                      </a:rPr>
                      <m:t>∆</m:t>
                    </m:r>
                    <m:r>
                      <a:rPr lang="en-US" sz="1600" i="1" dirty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sz="1600" dirty="0" smtClean="0"/>
                  <a:t> improvement and chain-smashing</a:t>
                </a:r>
                <a:endParaRPr lang="en-US" sz="1600" dirty="0"/>
              </a:p>
            </p:txBody>
          </p:sp>
        </mc:Choice>
        <mc:Fallback>
          <p:sp>
            <p:nvSpPr>
              <p:cNvPr id="48" name="Rounded Rectangle 4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4029" y="815358"/>
                <a:ext cx="1828800" cy="1088264"/>
              </a:xfrm>
              <a:prstGeom prst="roundRect">
                <a:avLst/>
              </a:prstGeom>
              <a:blipFill rotWithShape="0">
                <a:blip r:embed="rId3"/>
                <a:stretch>
                  <a:fillRect b="-6111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4" name="Straight Arrow Connector 83"/>
          <p:cNvCxnSpPr>
            <a:stCxn id="5" idx="3"/>
            <a:endCxn id="8" idx="1"/>
          </p:cNvCxnSpPr>
          <p:nvPr/>
        </p:nvCxnSpPr>
        <p:spPr>
          <a:xfrm>
            <a:off x="6069177" y="3459941"/>
            <a:ext cx="964159" cy="6352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>
            <a:stCxn id="276" idx="3"/>
            <a:endCxn id="5" idx="1"/>
          </p:cNvCxnSpPr>
          <p:nvPr/>
        </p:nvCxnSpPr>
        <p:spPr>
          <a:xfrm flipV="1">
            <a:off x="2057925" y="3459941"/>
            <a:ext cx="1629202" cy="3174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>
            <a:stCxn id="8" idx="3"/>
            <a:endCxn id="16" idx="1"/>
          </p:cNvCxnSpPr>
          <p:nvPr/>
        </p:nvCxnSpPr>
        <p:spPr>
          <a:xfrm flipV="1">
            <a:off x="9040832" y="3459941"/>
            <a:ext cx="1099535" cy="6352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>
            <a:stCxn id="46" idx="2"/>
            <a:endCxn id="5" idx="0"/>
          </p:cNvCxnSpPr>
          <p:nvPr/>
        </p:nvCxnSpPr>
        <p:spPr>
          <a:xfrm>
            <a:off x="2647049" y="1903622"/>
            <a:ext cx="2231103" cy="809344"/>
          </a:xfrm>
          <a:prstGeom prst="straightConnector1">
            <a:avLst/>
          </a:prstGeom>
          <a:ln w="12700">
            <a:solidFill>
              <a:schemeClr val="accent2"/>
            </a:solidFill>
            <a:prstDash val="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>
            <a:stCxn id="47" idx="2"/>
            <a:endCxn id="5" idx="0"/>
          </p:cNvCxnSpPr>
          <p:nvPr/>
        </p:nvCxnSpPr>
        <p:spPr>
          <a:xfrm>
            <a:off x="4878152" y="1903622"/>
            <a:ext cx="0" cy="809344"/>
          </a:xfrm>
          <a:prstGeom prst="straightConnector1">
            <a:avLst/>
          </a:prstGeom>
          <a:ln w="12700">
            <a:solidFill>
              <a:schemeClr val="accent6"/>
            </a:solidFill>
            <a:prstDash val="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>
            <a:stCxn id="48" idx="2"/>
            <a:endCxn id="5" idx="0"/>
          </p:cNvCxnSpPr>
          <p:nvPr/>
        </p:nvCxnSpPr>
        <p:spPr>
          <a:xfrm flipH="1">
            <a:off x="4878152" y="1903622"/>
            <a:ext cx="2230277" cy="809344"/>
          </a:xfrm>
          <a:prstGeom prst="straightConnector1">
            <a:avLst/>
          </a:prstGeom>
          <a:ln w="12700">
            <a:solidFill>
              <a:srgbClr val="FF0000"/>
            </a:solidFill>
            <a:prstDash val="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Rounded Rectangle 103"/>
          <p:cNvSpPr/>
          <p:nvPr/>
        </p:nvSpPr>
        <p:spPr>
          <a:xfrm>
            <a:off x="10140367" y="1169527"/>
            <a:ext cx="1999443" cy="37992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Kelvins Submission</a:t>
            </a:r>
            <a:endParaRPr lang="en-US" dirty="0"/>
          </a:p>
        </p:txBody>
      </p:sp>
      <p:sp>
        <p:nvSpPr>
          <p:cNvPr id="105" name="Rounded Rectangle 104"/>
          <p:cNvSpPr/>
          <p:nvPr/>
        </p:nvSpPr>
        <p:spPr>
          <a:xfrm>
            <a:off x="7033336" y="5852100"/>
            <a:ext cx="2007496" cy="37992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Kelvins Submission</a:t>
            </a:r>
            <a:endParaRPr lang="en-US" dirty="0"/>
          </a:p>
        </p:txBody>
      </p:sp>
      <p:cxnSp>
        <p:nvCxnSpPr>
          <p:cNvPr id="106" name="Straight Arrow Connector 105"/>
          <p:cNvCxnSpPr>
            <a:stCxn id="16" idx="0"/>
            <a:endCxn id="104" idx="2"/>
          </p:cNvCxnSpPr>
          <p:nvPr/>
        </p:nvCxnSpPr>
        <p:spPr>
          <a:xfrm flipH="1" flipV="1">
            <a:off x="11140089" y="1549453"/>
            <a:ext cx="1546" cy="1163513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/>
          <p:cNvCxnSpPr>
            <a:stCxn id="39" idx="3"/>
            <a:endCxn id="105" idx="1"/>
          </p:cNvCxnSpPr>
          <p:nvPr/>
        </p:nvCxnSpPr>
        <p:spPr>
          <a:xfrm flipV="1">
            <a:off x="5871018" y="6042063"/>
            <a:ext cx="1162318" cy="1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TextBox 114"/>
          <p:cNvSpPr txBox="1"/>
          <p:nvPr/>
        </p:nvSpPr>
        <p:spPr>
          <a:xfrm>
            <a:off x="2004137" y="3101276"/>
            <a:ext cx="17861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mtClean="0"/>
              <a:t>Partially completed </a:t>
            </a:r>
            <a:r>
              <a:rPr lang="en-US" sz="1200" dirty="0" smtClean="0"/>
              <a:t>sets</a:t>
            </a:r>
            <a:endParaRPr lang="en-US" sz="1200" dirty="0"/>
          </a:p>
        </p:txBody>
      </p:sp>
      <p:sp>
        <p:nvSpPr>
          <p:cNvPr id="162" name="TextBox 161"/>
          <p:cNvSpPr txBox="1"/>
          <p:nvPr/>
        </p:nvSpPr>
        <p:spPr>
          <a:xfrm>
            <a:off x="5955536" y="3101276"/>
            <a:ext cx="1077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mtClean="0"/>
              <a:t>Complete </a:t>
            </a:r>
            <a:r>
              <a:rPr lang="en-US" sz="1200" dirty="0" smtClean="0"/>
              <a:t>sets</a:t>
            </a:r>
            <a:endParaRPr lang="en-US" sz="1200" dirty="0"/>
          </a:p>
        </p:txBody>
      </p:sp>
      <p:sp>
        <p:nvSpPr>
          <p:cNvPr id="163" name="TextBox 162"/>
          <p:cNvSpPr txBox="1"/>
          <p:nvPr/>
        </p:nvSpPr>
        <p:spPr>
          <a:xfrm>
            <a:off x="9040832" y="3010981"/>
            <a:ext cx="1099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Near optimal complete sets</a:t>
            </a:r>
            <a:endParaRPr lang="en-US" sz="1200" dirty="0"/>
          </a:p>
        </p:txBody>
      </p:sp>
      <p:sp>
        <p:nvSpPr>
          <p:cNvPr id="239" name="TextBox 238"/>
          <p:cNvSpPr txBox="1"/>
          <p:nvPr/>
        </p:nvSpPr>
        <p:spPr>
          <a:xfrm rot="16200000">
            <a:off x="3985587" y="4523345"/>
            <a:ext cx="10945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Near optimal complete sets</a:t>
            </a:r>
            <a:endParaRPr lang="en-US" sz="1200" dirty="0"/>
          </a:p>
        </p:txBody>
      </p:sp>
      <p:cxnSp>
        <p:nvCxnSpPr>
          <p:cNvPr id="243" name="Straight Arrow Connector 242"/>
          <p:cNvCxnSpPr>
            <a:stCxn id="5" idx="2"/>
            <a:endCxn id="39" idx="0"/>
          </p:cNvCxnSpPr>
          <p:nvPr/>
        </p:nvCxnSpPr>
        <p:spPr>
          <a:xfrm flipH="1">
            <a:off x="4871297" y="4206915"/>
            <a:ext cx="6855" cy="1088174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2" name="TextBox 271"/>
          <p:cNvSpPr txBox="1"/>
          <p:nvPr/>
        </p:nvSpPr>
        <p:spPr>
          <a:xfrm>
            <a:off x="5871019" y="5742375"/>
            <a:ext cx="1162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Set submission</a:t>
            </a:r>
            <a:endParaRPr lang="en-US" sz="1200" dirty="0"/>
          </a:p>
        </p:txBody>
      </p:sp>
      <p:sp>
        <p:nvSpPr>
          <p:cNvPr id="273" name="TextBox 272"/>
          <p:cNvSpPr txBox="1"/>
          <p:nvPr/>
        </p:nvSpPr>
        <p:spPr>
          <a:xfrm rot="16200000">
            <a:off x="10411573" y="1990803"/>
            <a:ext cx="11800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Set submission</a:t>
            </a:r>
            <a:endParaRPr lang="en-US" sz="1200" dirty="0"/>
          </a:p>
        </p:txBody>
      </p:sp>
      <p:sp>
        <p:nvSpPr>
          <p:cNvPr id="276" name="Rounded Rectangle 275"/>
          <p:cNvSpPr/>
          <p:nvPr/>
        </p:nvSpPr>
        <p:spPr>
          <a:xfrm>
            <a:off x="53789" y="2719318"/>
            <a:ext cx="2004136" cy="148759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Initial branch-and-bound, beam search; long-chain backbones, good seed sets</a:t>
            </a:r>
            <a:endParaRPr lang="en-US" dirty="0"/>
          </a:p>
        </p:txBody>
      </p:sp>
      <p:sp>
        <p:nvSpPr>
          <p:cNvPr id="285" name="TextBox 284"/>
          <p:cNvSpPr txBox="1"/>
          <p:nvPr/>
        </p:nvSpPr>
        <p:spPr>
          <a:xfrm>
            <a:off x="4877738" y="2432941"/>
            <a:ext cx="31593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Near optimal complete sets</a:t>
            </a:r>
            <a:endParaRPr lang="en-US" sz="1200" dirty="0"/>
          </a:p>
        </p:txBody>
      </p:sp>
      <p:sp>
        <p:nvSpPr>
          <p:cNvPr id="287" name="TextBox 286"/>
          <p:cNvSpPr txBox="1"/>
          <p:nvPr/>
        </p:nvSpPr>
        <p:spPr>
          <a:xfrm>
            <a:off x="4877738" y="4209940"/>
            <a:ext cx="31593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Near optimal </a:t>
            </a:r>
            <a:r>
              <a:rPr lang="en-US" sz="1200" smtClean="0"/>
              <a:t>complete sets</a:t>
            </a:r>
            <a:endParaRPr lang="en-US" sz="1200" dirty="0"/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1959012" y="159945"/>
            <a:ext cx="7886700" cy="48432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smtClean="0"/>
              <a:t>Putting it All Together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9147588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8453" y="149973"/>
            <a:ext cx="7794702" cy="56003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Initial complete </a:t>
            </a:r>
            <a:r>
              <a:rPr lang="en-US" dirty="0" smtClean="0"/>
              <a:t>solution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766" y="710005"/>
            <a:ext cx="7392077" cy="606318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0905" y="847492"/>
            <a:ext cx="19877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1113 </a:t>
            </a:r>
            <a:r>
              <a:rPr lang="en-US" sz="2800" dirty="0" err="1" smtClean="0"/>
              <a:t>MEur</a:t>
            </a:r>
            <a:endParaRPr lang="en-US" sz="2800" dirty="0" smtClean="0"/>
          </a:p>
          <a:p>
            <a:r>
              <a:rPr lang="en-US" sz="2800" dirty="0" smtClean="0"/>
              <a:t>3</a:t>
            </a:r>
            <a:r>
              <a:rPr lang="en-US" sz="2800" baseline="30000" dirty="0" smtClean="0"/>
              <a:t>rd</a:t>
            </a:r>
            <a:r>
              <a:rPr lang="en-US" sz="2800" dirty="0" smtClean="0"/>
              <a:t> Place</a:t>
            </a:r>
          </a:p>
          <a:p>
            <a:r>
              <a:rPr lang="en-US" sz="2800" dirty="0" smtClean="0"/>
              <a:t>15 April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26962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028" y="763793"/>
            <a:ext cx="7814148" cy="5841402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59012" y="182247"/>
            <a:ext cx="7886700" cy="56003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Evolution of JPL’s solutions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3749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687127" y="2712966"/>
            <a:ext cx="2382050" cy="149394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Human supervised, aggressive chain modification, campaign completion and refinement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033336" y="2719318"/>
            <a:ext cx="2007496" cy="149394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Problem tailored genetic algorithm for global </a:t>
            </a:r>
            <a:r>
              <a:rPr lang="en-US" dirty="0" err="1" smtClean="0"/>
              <a:t>optimisation</a:t>
            </a:r>
            <a:r>
              <a:rPr lang="en-US" dirty="0" smtClean="0"/>
              <a:t> of each mission set</a:t>
            </a:r>
            <a:endParaRPr lang="en-US" dirty="0"/>
          </a:p>
        </p:txBody>
      </p:sp>
      <p:cxnSp>
        <p:nvCxnSpPr>
          <p:cNvPr id="10" name="Elbow Connector 9"/>
          <p:cNvCxnSpPr>
            <a:stCxn id="8" idx="0"/>
            <a:endCxn id="5" idx="0"/>
          </p:cNvCxnSpPr>
          <p:nvPr/>
        </p:nvCxnSpPr>
        <p:spPr>
          <a:xfrm rot="16200000" flipV="1">
            <a:off x="6454442" y="1136676"/>
            <a:ext cx="6352" cy="3158932"/>
          </a:xfrm>
          <a:prstGeom prst="bentConnector3">
            <a:avLst>
              <a:gd name="adj1" fmla="val 3698866"/>
            </a:avLst>
          </a:prstGeom>
          <a:ln w="127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10140367" y="2712966"/>
            <a:ext cx="2002536" cy="149395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Multiple shooting based local </a:t>
            </a:r>
            <a:r>
              <a:rPr lang="en-US" dirty="0" err="1" smtClean="0"/>
              <a:t>optimisation</a:t>
            </a:r>
            <a:r>
              <a:rPr lang="en-US" dirty="0" smtClean="0"/>
              <a:t> of each mission</a:t>
            </a:r>
            <a:endParaRPr lang="en-US" dirty="0"/>
          </a:p>
        </p:txBody>
      </p:sp>
      <p:cxnSp>
        <p:nvCxnSpPr>
          <p:cNvPr id="36" name="Elbow Connector 35"/>
          <p:cNvCxnSpPr>
            <a:stCxn id="5" idx="2"/>
            <a:endCxn id="8" idx="2"/>
          </p:cNvCxnSpPr>
          <p:nvPr/>
        </p:nvCxnSpPr>
        <p:spPr>
          <a:xfrm rot="16200000" flipH="1">
            <a:off x="6454442" y="2630625"/>
            <a:ext cx="6352" cy="3158932"/>
          </a:xfrm>
          <a:prstGeom prst="bentConnector3">
            <a:avLst>
              <a:gd name="adj1" fmla="val 3698866"/>
            </a:avLst>
          </a:prstGeom>
          <a:ln w="127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ounded Rectangle 38"/>
          <p:cNvSpPr/>
          <p:nvPr/>
        </p:nvSpPr>
        <p:spPr>
          <a:xfrm>
            <a:off x="3871575" y="5295089"/>
            <a:ext cx="1999443" cy="1493949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Multiple shooting based local </a:t>
            </a:r>
            <a:r>
              <a:rPr lang="en-US" dirty="0" err="1" smtClean="0"/>
              <a:t>optimisation</a:t>
            </a:r>
            <a:r>
              <a:rPr lang="en-US" dirty="0" smtClean="0"/>
              <a:t> of each mission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6" name="Rounded Rectangle 45"/>
              <p:cNvSpPr/>
              <p:nvPr/>
            </p:nvSpPr>
            <p:spPr>
              <a:xfrm>
                <a:off x="1732649" y="815358"/>
                <a:ext cx="1828800" cy="1088264"/>
              </a:xfrm>
              <a:prstGeom prst="round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 smtClean="0"/>
                  <a:t>Debris-to-Debris </a:t>
                </a:r>
                <a14:m>
                  <m:oMath xmlns:m="http://schemas.openxmlformats.org/officeDocument/2006/math">
                    <m:r>
                      <a:rPr lang="en-US" sz="1600" b="0" i="1" dirty="0" smtClean="0">
                        <a:latin typeface="Cambria Math" panose="02040503050406030204" pitchFamily="18" charset="0"/>
                      </a:rPr>
                      <m:t>∆</m:t>
                    </m:r>
                    <m:r>
                      <a:rPr lang="en-US" sz="1600" b="0" i="1" dirty="0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sz="1600" dirty="0" smtClean="0"/>
                  <a:t> estimators: Tools, Databases</a:t>
                </a:r>
              </a:p>
              <a:p>
                <a:pPr algn="ctr"/>
                <a:r>
                  <a:rPr lang="en-US" sz="1600" dirty="0" smtClean="0"/>
                  <a:t>(GIGABASE, AF2)</a:t>
                </a:r>
                <a:endParaRPr lang="en-US" sz="1600" dirty="0"/>
              </a:p>
            </p:txBody>
          </p:sp>
        </mc:Choice>
        <mc:Fallback>
          <p:sp>
            <p:nvSpPr>
              <p:cNvPr id="46" name="Rounded Rectangle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2649" y="815358"/>
                <a:ext cx="1828800" cy="1088264"/>
              </a:xfrm>
              <a:prstGeom prst="roundRect">
                <a:avLst/>
              </a:prstGeom>
              <a:blipFill rotWithShape="0">
                <a:blip r:embed="rId2"/>
                <a:stretch>
                  <a:fillRect b="-6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Rounded Rectangle 46"/>
          <p:cNvSpPr/>
          <p:nvPr/>
        </p:nvSpPr>
        <p:spPr>
          <a:xfrm>
            <a:off x="3687127" y="815358"/>
            <a:ext cx="2382050" cy="108826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Chain Makers:</a:t>
            </a:r>
          </a:p>
          <a:p>
            <a:pPr algn="ctr"/>
            <a:r>
              <a:rPr lang="en-US" sz="1600" dirty="0" smtClean="0"/>
              <a:t>Tools, Databases (custom tools, recombination, ACO, beam search, ACM</a:t>
            </a:r>
            <a:r>
              <a:rPr lang="en-US" sz="1600" dirty="0"/>
              <a:t>)</a:t>
            </a:r>
            <a:r>
              <a:rPr lang="en-US" sz="1600" dirty="0" smtClean="0"/>
              <a:t> </a:t>
            </a:r>
            <a:endParaRPr lang="en-US" sz="16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8" name="Rounded Rectangle 47"/>
              <p:cNvSpPr/>
              <p:nvPr/>
            </p:nvSpPr>
            <p:spPr>
              <a:xfrm>
                <a:off x="6194029" y="815358"/>
                <a:ext cx="1828800" cy="1088264"/>
              </a:xfrm>
              <a:prstGeom prst="roundRect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/>
                  <a:t>S</a:t>
                </a:r>
                <a:r>
                  <a:rPr lang="en-US" sz="1600" dirty="0" smtClean="0"/>
                  <a:t>cripts for set completion, </a:t>
                </a:r>
                <a14:m>
                  <m:oMath xmlns:m="http://schemas.openxmlformats.org/officeDocument/2006/math">
                    <m:r>
                      <a:rPr lang="en-US" sz="1600" i="1" dirty="0">
                        <a:latin typeface="Cambria Math" panose="02040503050406030204" pitchFamily="18" charset="0"/>
                      </a:rPr>
                      <m:t>∆</m:t>
                    </m:r>
                    <m:r>
                      <a:rPr lang="en-US" sz="1600" i="1" dirty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 sz="1600" dirty="0" smtClean="0"/>
                  <a:t> improvement and chain-smashing</a:t>
                </a:r>
                <a:endParaRPr lang="en-US" sz="1600" dirty="0"/>
              </a:p>
            </p:txBody>
          </p:sp>
        </mc:Choice>
        <mc:Fallback>
          <p:sp>
            <p:nvSpPr>
              <p:cNvPr id="48" name="Rounded Rectangle 4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4029" y="815358"/>
                <a:ext cx="1828800" cy="1088264"/>
              </a:xfrm>
              <a:prstGeom prst="roundRect">
                <a:avLst/>
              </a:prstGeom>
              <a:blipFill rotWithShape="0">
                <a:blip r:embed="rId3"/>
                <a:stretch>
                  <a:fillRect b="-6111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4" name="Straight Arrow Connector 83"/>
          <p:cNvCxnSpPr>
            <a:stCxn id="5" idx="3"/>
            <a:endCxn id="8" idx="1"/>
          </p:cNvCxnSpPr>
          <p:nvPr/>
        </p:nvCxnSpPr>
        <p:spPr>
          <a:xfrm>
            <a:off x="6069177" y="3459941"/>
            <a:ext cx="964159" cy="6352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>
            <a:stCxn id="276" idx="3"/>
            <a:endCxn id="5" idx="1"/>
          </p:cNvCxnSpPr>
          <p:nvPr/>
        </p:nvCxnSpPr>
        <p:spPr>
          <a:xfrm flipV="1">
            <a:off x="2057925" y="3459941"/>
            <a:ext cx="1629202" cy="3174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>
            <a:stCxn id="8" idx="3"/>
            <a:endCxn id="16" idx="1"/>
          </p:cNvCxnSpPr>
          <p:nvPr/>
        </p:nvCxnSpPr>
        <p:spPr>
          <a:xfrm flipV="1">
            <a:off x="9040832" y="3459941"/>
            <a:ext cx="1099535" cy="6352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>
            <a:stCxn id="46" idx="2"/>
            <a:endCxn id="5" idx="0"/>
          </p:cNvCxnSpPr>
          <p:nvPr/>
        </p:nvCxnSpPr>
        <p:spPr>
          <a:xfrm>
            <a:off x="2647049" y="1903622"/>
            <a:ext cx="2231103" cy="809344"/>
          </a:xfrm>
          <a:prstGeom prst="straightConnector1">
            <a:avLst/>
          </a:prstGeom>
          <a:ln w="12700">
            <a:solidFill>
              <a:schemeClr val="accent2"/>
            </a:solidFill>
            <a:prstDash val="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>
            <a:stCxn id="47" idx="2"/>
            <a:endCxn id="5" idx="0"/>
          </p:cNvCxnSpPr>
          <p:nvPr/>
        </p:nvCxnSpPr>
        <p:spPr>
          <a:xfrm>
            <a:off x="4878152" y="1903622"/>
            <a:ext cx="0" cy="809344"/>
          </a:xfrm>
          <a:prstGeom prst="straightConnector1">
            <a:avLst/>
          </a:prstGeom>
          <a:ln w="12700">
            <a:solidFill>
              <a:schemeClr val="accent6"/>
            </a:solidFill>
            <a:prstDash val="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>
            <a:stCxn id="48" idx="2"/>
            <a:endCxn id="5" idx="0"/>
          </p:cNvCxnSpPr>
          <p:nvPr/>
        </p:nvCxnSpPr>
        <p:spPr>
          <a:xfrm flipH="1">
            <a:off x="4878152" y="1903622"/>
            <a:ext cx="2230277" cy="809344"/>
          </a:xfrm>
          <a:prstGeom prst="straightConnector1">
            <a:avLst/>
          </a:prstGeom>
          <a:ln w="12700">
            <a:solidFill>
              <a:srgbClr val="FF0000"/>
            </a:solidFill>
            <a:prstDash val="das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Rounded Rectangle 103"/>
          <p:cNvSpPr/>
          <p:nvPr/>
        </p:nvSpPr>
        <p:spPr>
          <a:xfrm>
            <a:off x="10140367" y="1169527"/>
            <a:ext cx="1999443" cy="37992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Kelvins Submission</a:t>
            </a:r>
            <a:endParaRPr lang="en-US" dirty="0"/>
          </a:p>
        </p:txBody>
      </p:sp>
      <p:sp>
        <p:nvSpPr>
          <p:cNvPr id="105" name="Rounded Rectangle 104"/>
          <p:cNvSpPr/>
          <p:nvPr/>
        </p:nvSpPr>
        <p:spPr>
          <a:xfrm>
            <a:off x="7033336" y="5852100"/>
            <a:ext cx="2007496" cy="37992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Kelvins Submission</a:t>
            </a:r>
            <a:endParaRPr lang="en-US" dirty="0"/>
          </a:p>
        </p:txBody>
      </p:sp>
      <p:cxnSp>
        <p:nvCxnSpPr>
          <p:cNvPr id="106" name="Straight Arrow Connector 105"/>
          <p:cNvCxnSpPr>
            <a:stCxn id="16" idx="0"/>
            <a:endCxn id="104" idx="2"/>
          </p:cNvCxnSpPr>
          <p:nvPr/>
        </p:nvCxnSpPr>
        <p:spPr>
          <a:xfrm flipH="1" flipV="1">
            <a:off x="11140089" y="1549453"/>
            <a:ext cx="1546" cy="1163513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/>
          <p:cNvCxnSpPr>
            <a:stCxn id="39" idx="3"/>
            <a:endCxn id="105" idx="1"/>
          </p:cNvCxnSpPr>
          <p:nvPr/>
        </p:nvCxnSpPr>
        <p:spPr>
          <a:xfrm flipV="1">
            <a:off x="5871018" y="6042063"/>
            <a:ext cx="1162318" cy="1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5" name="TextBox 114"/>
          <p:cNvSpPr txBox="1"/>
          <p:nvPr/>
        </p:nvSpPr>
        <p:spPr>
          <a:xfrm>
            <a:off x="2004137" y="3101276"/>
            <a:ext cx="17861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mtClean="0"/>
              <a:t>Partially completed </a:t>
            </a:r>
            <a:r>
              <a:rPr lang="en-US" sz="1200" dirty="0" smtClean="0"/>
              <a:t>sets</a:t>
            </a:r>
            <a:endParaRPr lang="en-US" sz="1200" dirty="0"/>
          </a:p>
        </p:txBody>
      </p:sp>
      <p:sp>
        <p:nvSpPr>
          <p:cNvPr id="162" name="TextBox 161"/>
          <p:cNvSpPr txBox="1"/>
          <p:nvPr/>
        </p:nvSpPr>
        <p:spPr>
          <a:xfrm>
            <a:off x="5955536" y="3101276"/>
            <a:ext cx="1077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smtClean="0"/>
              <a:t>Complete </a:t>
            </a:r>
            <a:r>
              <a:rPr lang="en-US" sz="1200" dirty="0" smtClean="0"/>
              <a:t>sets</a:t>
            </a:r>
            <a:endParaRPr lang="en-US" sz="1200" dirty="0"/>
          </a:p>
        </p:txBody>
      </p:sp>
      <p:sp>
        <p:nvSpPr>
          <p:cNvPr id="163" name="TextBox 162"/>
          <p:cNvSpPr txBox="1"/>
          <p:nvPr/>
        </p:nvSpPr>
        <p:spPr>
          <a:xfrm>
            <a:off x="9040832" y="3010981"/>
            <a:ext cx="1099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Near optimal complete sets</a:t>
            </a:r>
            <a:endParaRPr lang="en-US" sz="1200" dirty="0"/>
          </a:p>
        </p:txBody>
      </p:sp>
      <p:sp>
        <p:nvSpPr>
          <p:cNvPr id="239" name="TextBox 238"/>
          <p:cNvSpPr txBox="1"/>
          <p:nvPr/>
        </p:nvSpPr>
        <p:spPr>
          <a:xfrm rot="16200000">
            <a:off x="3985587" y="4523345"/>
            <a:ext cx="10945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Near optimal complete sets</a:t>
            </a:r>
            <a:endParaRPr lang="en-US" sz="1200" dirty="0"/>
          </a:p>
        </p:txBody>
      </p:sp>
      <p:cxnSp>
        <p:nvCxnSpPr>
          <p:cNvPr id="243" name="Straight Arrow Connector 242"/>
          <p:cNvCxnSpPr>
            <a:stCxn id="5" idx="2"/>
            <a:endCxn id="39" idx="0"/>
          </p:cNvCxnSpPr>
          <p:nvPr/>
        </p:nvCxnSpPr>
        <p:spPr>
          <a:xfrm flipH="1">
            <a:off x="4871297" y="4206915"/>
            <a:ext cx="6855" cy="1088174"/>
          </a:xfrm>
          <a:prstGeom prst="straightConnector1">
            <a:avLst/>
          </a:prstGeom>
          <a:ln w="127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2" name="TextBox 271"/>
          <p:cNvSpPr txBox="1"/>
          <p:nvPr/>
        </p:nvSpPr>
        <p:spPr>
          <a:xfrm>
            <a:off x="5871019" y="5742375"/>
            <a:ext cx="11623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Set submission</a:t>
            </a:r>
            <a:endParaRPr lang="en-US" sz="1200" dirty="0"/>
          </a:p>
        </p:txBody>
      </p:sp>
      <p:sp>
        <p:nvSpPr>
          <p:cNvPr id="273" name="TextBox 272"/>
          <p:cNvSpPr txBox="1"/>
          <p:nvPr/>
        </p:nvSpPr>
        <p:spPr>
          <a:xfrm rot="16200000">
            <a:off x="10411573" y="1990803"/>
            <a:ext cx="11800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Set submission</a:t>
            </a:r>
            <a:endParaRPr lang="en-US" sz="1200" dirty="0"/>
          </a:p>
        </p:txBody>
      </p:sp>
      <p:sp>
        <p:nvSpPr>
          <p:cNvPr id="276" name="Rounded Rectangle 275"/>
          <p:cNvSpPr/>
          <p:nvPr/>
        </p:nvSpPr>
        <p:spPr>
          <a:xfrm>
            <a:off x="53789" y="2719318"/>
            <a:ext cx="2004136" cy="1487593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Initial branch-and-bound, beam search; long-chain backbones, good seed sets</a:t>
            </a:r>
            <a:endParaRPr lang="en-US" dirty="0"/>
          </a:p>
        </p:txBody>
      </p:sp>
      <p:sp>
        <p:nvSpPr>
          <p:cNvPr id="285" name="TextBox 284"/>
          <p:cNvSpPr txBox="1"/>
          <p:nvPr/>
        </p:nvSpPr>
        <p:spPr>
          <a:xfrm>
            <a:off x="4877738" y="2432941"/>
            <a:ext cx="31593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Near optimal complete sets</a:t>
            </a:r>
            <a:endParaRPr lang="en-US" sz="1200" dirty="0"/>
          </a:p>
        </p:txBody>
      </p:sp>
      <p:sp>
        <p:nvSpPr>
          <p:cNvPr id="287" name="TextBox 286"/>
          <p:cNvSpPr txBox="1"/>
          <p:nvPr/>
        </p:nvSpPr>
        <p:spPr>
          <a:xfrm>
            <a:off x="4877738" y="4209940"/>
            <a:ext cx="31593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Near optimal </a:t>
            </a:r>
            <a:r>
              <a:rPr lang="en-US" sz="1200" smtClean="0"/>
              <a:t>complete sets</a:t>
            </a:r>
            <a:endParaRPr lang="en-US" sz="1200" dirty="0"/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>
            <a:off x="1959012" y="159945"/>
            <a:ext cx="7886700" cy="48432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smtClean="0"/>
              <a:t>Putting it All Together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0092940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959012" y="104612"/>
            <a:ext cx="7886700" cy="560032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/>
              <a:t>First solution JPL top of </a:t>
            </a:r>
            <a:r>
              <a:rPr lang="en-US" sz="3200" dirty="0" smtClean="0"/>
              <a:t>leaderboard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766" y="710005"/>
            <a:ext cx="7392077" cy="60631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0905" y="847492"/>
            <a:ext cx="19877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802 </a:t>
            </a:r>
            <a:r>
              <a:rPr lang="en-US" sz="2800" dirty="0" err="1" smtClean="0"/>
              <a:t>MEur</a:t>
            </a:r>
            <a:endParaRPr lang="en-US" sz="2800" dirty="0" smtClean="0"/>
          </a:p>
          <a:p>
            <a:r>
              <a:rPr lang="en-US" sz="2800" dirty="0" smtClean="0"/>
              <a:t>1</a:t>
            </a:r>
            <a:r>
              <a:rPr lang="en-US" sz="2800" baseline="30000" dirty="0" smtClean="0"/>
              <a:t>st</a:t>
            </a:r>
            <a:r>
              <a:rPr lang="en-US" sz="2800" dirty="0" smtClean="0"/>
              <a:t> Place</a:t>
            </a:r>
          </a:p>
          <a:p>
            <a:r>
              <a:rPr lang="en-US" sz="2800" dirty="0" smtClean="0"/>
              <a:t>27 April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2742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959012" y="182247"/>
            <a:ext cx="7886700" cy="56003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Final submitted </a:t>
            </a:r>
            <a:r>
              <a:rPr lang="en-US" dirty="0" smtClean="0"/>
              <a:t>solution, 731 </a:t>
            </a:r>
            <a:r>
              <a:rPr lang="en-US" dirty="0" err="1" smtClean="0"/>
              <a:t>MEur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766" y="710005"/>
            <a:ext cx="7392077" cy="60631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0905" y="847492"/>
            <a:ext cx="19877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731 </a:t>
            </a:r>
            <a:r>
              <a:rPr lang="en-US" sz="2800" dirty="0" err="1" smtClean="0"/>
              <a:t>MEur</a:t>
            </a:r>
            <a:endParaRPr lang="en-US" sz="2800" dirty="0" smtClean="0"/>
          </a:p>
          <a:p>
            <a:r>
              <a:rPr lang="en-US" sz="2800" dirty="0" smtClean="0"/>
              <a:t>1</a:t>
            </a:r>
            <a:r>
              <a:rPr lang="en-US" sz="2800" baseline="30000" dirty="0" smtClean="0"/>
              <a:t>st</a:t>
            </a:r>
            <a:r>
              <a:rPr lang="en-US" sz="2800" dirty="0" smtClean="0"/>
              <a:t> Place</a:t>
            </a:r>
          </a:p>
          <a:p>
            <a:r>
              <a:rPr lang="en-US" sz="2800" dirty="0" smtClean="0"/>
              <a:t>1 May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7484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028" y="763793"/>
            <a:ext cx="7814148" cy="5841402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59012" y="182247"/>
            <a:ext cx="7886700" cy="56003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Evolution of JPL’s solutions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0570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60" y="596899"/>
            <a:ext cx="10500360" cy="5920557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547290" y="70320"/>
            <a:ext cx="7886700" cy="560032"/>
          </a:xfrm>
        </p:spPr>
        <p:txBody>
          <a:bodyPr>
            <a:noAutofit/>
          </a:bodyPr>
          <a:lstStyle/>
          <a:p>
            <a:r>
              <a:rPr lang="en-US" sz="2800" smtClean="0"/>
              <a:t>Animation:  Final </a:t>
            </a:r>
            <a:r>
              <a:rPr lang="en-US" sz="2800" dirty="0" smtClean="0"/>
              <a:t>submitted </a:t>
            </a:r>
            <a:r>
              <a:rPr lang="en-US" sz="2800" dirty="0" smtClean="0"/>
              <a:t>solution, 731 </a:t>
            </a:r>
            <a:r>
              <a:rPr lang="en-US" sz="2800" dirty="0" err="1" smtClean="0"/>
              <a:t>MEur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41553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744" y="186706"/>
            <a:ext cx="10515600" cy="1325563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744" y="1847928"/>
            <a:ext cx="11160512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Team was learning about problem faster than cost penalty</a:t>
            </a:r>
          </a:p>
          <a:p>
            <a:pPr lvl="1"/>
            <a:r>
              <a:rPr lang="en-US" dirty="0" smtClean="0"/>
              <a:t>Solutions were submitted all the way up until the end of the competition</a:t>
            </a:r>
          </a:p>
          <a:p>
            <a:r>
              <a:rPr lang="en-US" dirty="0" smtClean="0"/>
              <a:t>GA was important for making large improvements to initial solutions from automated searches; human guided tweaks were important for further improvement</a:t>
            </a:r>
          </a:p>
          <a:p>
            <a:pPr lvl="1"/>
            <a:r>
              <a:rPr lang="en-US" dirty="0" smtClean="0"/>
              <a:t>Very much an iterative process</a:t>
            </a:r>
          </a:p>
          <a:p>
            <a:r>
              <a:rPr lang="en-US" b="1" dirty="0" smtClean="0"/>
              <a:t>Final submitted solution</a:t>
            </a:r>
            <a:r>
              <a:rPr lang="en-US" dirty="0" smtClean="0"/>
              <a:t>: 10 missions, chains lengths 9-21, cost = 731 MEUR</a:t>
            </a:r>
          </a:p>
          <a:p>
            <a:r>
              <a:rPr lang="en-US" dirty="0" smtClean="0"/>
              <a:t>Shortly after the competition ended, the team found mission campaigns costing 720 and 711 MEUR</a:t>
            </a:r>
          </a:p>
          <a:p>
            <a:r>
              <a:rPr lang="en-US" dirty="0" smtClean="0"/>
              <a:t>Feasible 9-mission campaigns were also found, but the best cost was 750 </a:t>
            </a:r>
            <a:r>
              <a:rPr lang="en-US" dirty="0" smtClean="0"/>
              <a:t>MEUR</a:t>
            </a:r>
          </a:p>
          <a:p>
            <a:endParaRPr lang="en-US" dirty="0"/>
          </a:p>
          <a:p>
            <a:r>
              <a:rPr lang="en-US" dirty="0" smtClean="0"/>
              <a:t>Thanks to Dario and his team for organizing a great GTOC!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9436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290195"/>
            <a:ext cx="10515600" cy="1325563"/>
          </a:xfrm>
        </p:spPr>
        <p:txBody>
          <a:bodyPr/>
          <a:lstStyle/>
          <a:p>
            <a:r>
              <a:rPr lang="en-US" dirty="0" smtClean="0"/>
              <a:t>Objective:  </a:t>
            </a:r>
            <a:r>
              <a:rPr lang="en-US" dirty="0" err="1" smtClean="0"/>
              <a:t>Minimise</a:t>
            </a:r>
            <a:r>
              <a:rPr lang="en-US" dirty="0" smtClean="0"/>
              <a:t> J, total cost of n missions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9760" y="1263967"/>
            <a:ext cx="4543563" cy="9742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834262" y="2474659"/>
            <a:ext cx="1116254" cy="707886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45 </a:t>
            </a:r>
            <a:r>
              <a:rPr lang="en-US" sz="2000" dirty="0" smtClean="0"/>
              <a:t>- 55 </a:t>
            </a:r>
            <a:r>
              <a:rPr lang="en-US" sz="2000" dirty="0" err="1" smtClean="0"/>
              <a:t>MEur</a:t>
            </a:r>
            <a:endParaRPr lang="en-US" sz="2000" dirty="0"/>
          </a:p>
        </p:txBody>
      </p:sp>
      <p:sp>
        <p:nvSpPr>
          <p:cNvPr id="7" name="Left Brace 6"/>
          <p:cNvSpPr/>
          <p:nvPr/>
        </p:nvSpPr>
        <p:spPr>
          <a:xfrm rot="5400000" flipH="1">
            <a:off x="9103180" y="1226664"/>
            <a:ext cx="347559" cy="1664470"/>
          </a:xfrm>
          <a:prstGeom prst="leftBrace">
            <a:avLst>
              <a:gd name="adj1" fmla="val 8333"/>
              <a:gd name="adj2" fmla="val 45811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9334611" y="2251148"/>
            <a:ext cx="2802562" cy="923330"/>
          </a:xfrm>
          <a:prstGeom prst="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50 </a:t>
            </a:r>
            <a:r>
              <a:rPr lang="en-US" dirty="0" err="1" smtClean="0"/>
              <a:t>MEur</a:t>
            </a:r>
            <a:r>
              <a:rPr lang="en-US" dirty="0" smtClean="0"/>
              <a:t>   </a:t>
            </a:r>
            <a:r>
              <a:rPr lang="en-US" dirty="0" smtClean="0"/>
              <a:t>for DM = 5000kg</a:t>
            </a:r>
          </a:p>
          <a:p>
            <a:r>
              <a:rPr lang="en-US" dirty="0" smtClean="0"/>
              <a:t>  2 </a:t>
            </a:r>
            <a:r>
              <a:rPr lang="en-US" dirty="0" err="1" smtClean="0"/>
              <a:t>MEur</a:t>
            </a:r>
            <a:r>
              <a:rPr lang="en-US" dirty="0" smtClean="0"/>
              <a:t>    </a:t>
            </a:r>
            <a:r>
              <a:rPr lang="en-US" dirty="0" smtClean="0"/>
              <a:t>for DM = 1000kg</a:t>
            </a:r>
          </a:p>
          <a:p>
            <a:r>
              <a:rPr lang="en-US" dirty="0" smtClean="0"/>
              <a:t>(</a:t>
            </a:r>
            <a:r>
              <a:rPr lang="el-GR" dirty="0" smtClean="0"/>
              <a:t>α</a:t>
            </a:r>
            <a:r>
              <a:rPr lang="en-US" dirty="0" smtClean="0"/>
              <a:t>=2e-6MEur/kg^2</a:t>
            </a:r>
            <a:r>
              <a:rPr lang="en-US" dirty="0" smtClean="0"/>
              <a:t>) 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7971542" y="1962581"/>
            <a:ext cx="0" cy="4872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2640" y="3928013"/>
            <a:ext cx="5471160" cy="92088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0" t="6098" r="36548" b="14621"/>
          <a:stretch/>
        </p:blipFill>
        <p:spPr>
          <a:xfrm>
            <a:off x="218996" y="1035368"/>
            <a:ext cx="5427054" cy="547061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834262" y="3182545"/>
            <a:ext cx="1057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smtClean="0"/>
              <a:t>base cost</a:t>
            </a:r>
            <a:endParaRPr lang="en-US" i="1"/>
          </a:p>
        </p:txBody>
      </p:sp>
      <p:sp>
        <p:nvSpPr>
          <p:cNvPr id="17" name="TextBox 16"/>
          <p:cNvSpPr txBox="1"/>
          <p:nvPr/>
        </p:nvSpPr>
        <p:spPr>
          <a:xfrm>
            <a:off x="9334611" y="3182545"/>
            <a:ext cx="1210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added cost</a:t>
            </a:r>
            <a:endParaRPr lang="en-US" i="1" dirty="0"/>
          </a:p>
        </p:txBody>
      </p:sp>
      <p:sp>
        <p:nvSpPr>
          <p:cNvPr id="18" name="TextBox 17"/>
          <p:cNvSpPr txBox="1"/>
          <p:nvPr/>
        </p:nvSpPr>
        <p:spPr>
          <a:xfrm>
            <a:off x="5820939" y="5531005"/>
            <a:ext cx="53569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Prop </a:t>
            </a:r>
            <a:r>
              <a:rPr lang="en-US" sz="2000" dirty="0" err="1" smtClean="0"/>
              <a:t>Constratint</a:t>
            </a:r>
            <a:r>
              <a:rPr lang="en-US" sz="2000" dirty="0" smtClean="0"/>
              <a:t> </a:t>
            </a:r>
            <a:r>
              <a:rPr lang="en-US" sz="2000" dirty="0" smtClean="0">
                <a:sym typeface="Wingdings"/>
              </a:rPr>
              <a:t> </a:t>
            </a:r>
            <a:r>
              <a:rPr lang="en-US" sz="2000" dirty="0" smtClean="0"/>
              <a:t>Max. </a:t>
            </a:r>
            <a:r>
              <a:rPr lang="el-GR" sz="2000" dirty="0" smtClean="0"/>
              <a:t>Δ</a:t>
            </a:r>
            <a:r>
              <a:rPr lang="en-US" sz="2000" dirty="0" smtClean="0"/>
              <a:t>V ~ 4 – 6 km/s </a:t>
            </a:r>
          </a:p>
          <a:p>
            <a:r>
              <a:rPr lang="en-US" sz="2000" dirty="0"/>
              <a:t> </a:t>
            </a:r>
            <a:r>
              <a:rPr lang="en-US" sz="2000" dirty="0" smtClean="0"/>
              <a:t>                                   (for missions w/ &gt; 5 transfers)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80022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025" y="1607820"/>
            <a:ext cx="6011695" cy="43444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" y="1569720"/>
            <a:ext cx="6117139" cy="4420616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85345" y="0"/>
            <a:ext cx="10515600" cy="1325563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smtClean="0"/>
              <a:t>“constant” orbital </a:t>
            </a:r>
            <a:r>
              <a:rPr lang="en-US" dirty="0" smtClean="0"/>
              <a:t>elements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9692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382164"/>
            <a:ext cx="10515600" cy="2839402"/>
          </a:xfrm>
        </p:spPr>
        <p:txBody>
          <a:bodyPr/>
          <a:lstStyle/>
          <a:p>
            <a:r>
              <a:rPr lang="en-US" dirty="0" smtClean="0"/>
              <a:t>Node rate is the driver</a:t>
            </a:r>
          </a:p>
          <a:p>
            <a:pPr lvl="1"/>
            <a:r>
              <a:rPr lang="el-GR" dirty="0" smtClean="0"/>
              <a:t>Δ(Ω)</a:t>
            </a:r>
            <a:r>
              <a:rPr lang="en-US" dirty="0" smtClean="0"/>
              <a:t>:  0.1 </a:t>
            </a:r>
            <a:r>
              <a:rPr lang="en-US" dirty="0" err="1" smtClean="0"/>
              <a:t>deg</a:t>
            </a:r>
            <a:r>
              <a:rPr lang="en-US" dirty="0" smtClean="0"/>
              <a:t>/day  per  ~100m/s</a:t>
            </a:r>
          </a:p>
          <a:p>
            <a:pPr lvl="1"/>
            <a:r>
              <a:rPr lang="en-US" dirty="0" smtClean="0"/>
              <a:t>Changing inclination</a:t>
            </a:r>
          </a:p>
          <a:p>
            <a:pPr lvl="2"/>
            <a:r>
              <a:rPr lang="en-US" dirty="0" smtClean="0"/>
              <a:t>preferable to apse raise/lower for large rate changes</a:t>
            </a:r>
          </a:p>
          <a:p>
            <a:pPr lvl="2"/>
            <a:r>
              <a:rPr lang="en-US" dirty="0" smtClean="0"/>
              <a:t>allows large rate changes in both directions</a:t>
            </a:r>
          </a:p>
          <a:p>
            <a:r>
              <a:rPr lang="en-US" dirty="0" smtClean="0"/>
              <a:t>Node rates of debris vary from 0.75 – 1.3 </a:t>
            </a:r>
            <a:r>
              <a:rPr lang="en-US" dirty="0" err="1" smtClean="0"/>
              <a:t>deg</a:t>
            </a:r>
            <a:r>
              <a:rPr lang="en-US" dirty="0" smtClean="0"/>
              <a:t>/day</a:t>
            </a:r>
          </a:p>
          <a:p>
            <a:pPr lvl="1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839951" y="3471372"/>
            <a:ext cx="288862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l-GR" sz="3200" dirty="0" smtClean="0"/>
              <a:t>.</a:t>
            </a:r>
            <a:endParaRPr lang="en-US" sz="32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25162"/>
            <a:ext cx="10515600" cy="1325563"/>
          </a:xfrm>
        </p:spPr>
        <p:txBody>
          <a:bodyPr/>
          <a:lstStyle/>
          <a:p>
            <a:r>
              <a:rPr lang="en-US" dirty="0" smtClean="0"/>
              <a:t>Node and argument of periapsis rates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5780" y="1440088"/>
            <a:ext cx="3520440" cy="172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9223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6330" y="365125"/>
            <a:ext cx="10515600" cy="1325563"/>
          </a:xfrm>
        </p:spPr>
        <p:txBody>
          <a:bodyPr/>
          <a:lstStyle/>
          <a:p>
            <a:r>
              <a:rPr lang="en-US" dirty="0" smtClean="0"/>
              <a:t>Transfer </a:t>
            </a:r>
            <a:r>
              <a:rPr lang="el-GR" dirty="0" smtClean="0"/>
              <a:t>Δ</a:t>
            </a:r>
            <a:r>
              <a:rPr lang="en-US" dirty="0" smtClean="0"/>
              <a:t>V</a:t>
            </a:r>
            <a:r>
              <a:rPr lang="en-US" dirty="0"/>
              <a:t> </a:t>
            </a:r>
            <a:r>
              <a:rPr lang="en-US" dirty="0" smtClean="0"/>
              <a:t>estimation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7481" y="1825625"/>
            <a:ext cx="10669859" cy="435133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Analytic estimate:  plane change, eccentricity vector, semi-major axis</a:t>
            </a:r>
          </a:p>
          <a:p>
            <a:pPr lvl="1"/>
            <a:r>
              <a:rPr lang="en-US" dirty="0" smtClean="0"/>
              <a:t>database of body-body transfers at 1-day intervals</a:t>
            </a:r>
          </a:p>
          <a:p>
            <a:r>
              <a:rPr lang="en-US" dirty="0" smtClean="0"/>
              <a:t>Analytic estimate: </a:t>
            </a:r>
            <a:r>
              <a:rPr lang="el-GR" dirty="0" smtClean="0"/>
              <a:t>Δ</a:t>
            </a:r>
            <a:r>
              <a:rPr lang="en-US" dirty="0" smtClean="0"/>
              <a:t>V split “optimally” between node rate change and a, </a:t>
            </a:r>
            <a:r>
              <a:rPr lang="el-GR" dirty="0" smtClean="0"/>
              <a:t>Ω</a:t>
            </a:r>
            <a:r>
              <a:rPr lang="en-US" dirty="0" smtClean="0"/>
              <a:t>, </a:t>
            </a:r>
            <a:r>
              <a:rPr lang="en-US" dirty="0" err="1" smtClean="0"/>
              <a:t>i</a:t>
            </a:r>
            <a:r>
              <a:rPr lang="en-US" dirty="0" smtClean="0"/>
              <a:t> change in given transfer time</a:t>
            </a:r>
          </a:p>
          <a:p>
            <a:r>
              <a:rPr lang="en-US" dirty="0" smtClean="0"/>
              <a:t>Full-dynamics “AF2”:  matching 5 elements with estimate for the phase</a:t>
            </a:r>
          </a:p>
          <a:p>
            <a:r>
              <a:rPr lang="en-US" dirty="0" smtClean="0"/>
              <a:t>GIGABASE, semi-analytic (loops needed over transfer time, revs, </a:t>
            </a:r>
            <a:r>
              <a:rPr lang="el-GR" dirty="0" smtClean="0"/>
              <a:t>ΔΩ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order estimate of optimal </a:t>
            </a:r>
            <a:r>
              <a:rPr lang="el-GR" dirty="0" smtClean="0"/>
              <a:t>δ</a:t>
            </a:r>
            <a:r>
              <a:rPr lang="en-US" dirty="0" smtClean="0"/>
              <a:t>a, </a:t>
            </a:r>
            <a:r>
              <a:rPr lang="el-GR" dirty="0" smtClean="0"/>
              <a:t>δ</a:t>
            </a:r>
            <a:r>
              <a:rPr lang="en-US" dirty="0" err="1" smtClean="0"/>
              <a:t>i</a:t>
            </a:r>
            <a:endParaRPr lang="el-GR" dirty="0" smtClean="0"/>
          </a:p>
          <a:p>
            <a:pPr lvl="1"/>
            <a:r>
              <a:rPr lang="en-US" dirty="0" smtClean="0"/>
              <a:t>debris dynamics to match a,</a:t>
            </a:r>
            <a:r>
              <a:rPr lang="el-GR" dirty="0" smtClean="0"/>
              <a:t> </a:t>
            </a:r>
            <a:r>
              <a:rPr lang="en-US" dirty="0" err="1" smtClean="0"/>
              <a:t>i</a:t>
            </a:r>
            <a:r>
              <a:rPr lang="en-US" dirty="0" smtClean="0"/>
              <a:t>,</a:t>
            </a:r>
            <a:r>
              <a:rPr lang="el-GR" dirty="0" smtClean="0"/>
              <a:t> Ω</a:t>
            </a:r>
            <a:endParaRPr lang="el-GR" dirty="0"/>
          </a:p>
          <a:p>
            <a:pPr lvl="1"/>
            <a:r>
              <a:rPr lang="en-US" dirty="0" smtClean="0"/>
              <a:t>then, differentially corrected to full dynamics, to match e, </a:t>
            </a:r>
            <a:r>
              <a:rPr lang="el-GR" dirty="0" smtClean="0"/>
              <a:t>ω</a:t>
            </a:r>
            <a:endParaRPr lang="en-US" dirty="0" smtClean="0"/>
          </a:p>
          <a:p>
            <a:pPr lvl="1"/>
            <a:r>
              <a:rPr lang="en-US" dirty="0" smtClean="0"/>
              <a:t>Database of all transfers at “all” times, for “all” transfer durations (grid)</a:t>
            </a:r>
          </a:p>
          <a:p>
            <a:pPr lvl="1"/>
            <a:r>
              <a:rPr lang="en-US" smtClean="0"/>
              <a:t>290 million transfers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80787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92067"/>
            <a:ext cx="10515600" cy="80575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200" dirty="0" smtClean="0"/>
              <a:t>GIGABASE: minimum transfer </a:t>
            </a:r>
            <a:r>
              <a:rPr lang="el-GR" sz="3200" dirty="0" smtClean="0"/>
              <a:t>Δ</a:t>
            </a:r>
            <a:r>
              <a:rPr lang="en-US" sz="3200" dirty="0" smtClean="0"/>
              <a:t>Vs over 8-year span in transfer start</a:t>
            </a:r>
            <a:endParaRPr lang="en-US" sz="3200" dirty="0"/>
          </a:p>
        </p:txBody>
      </p:sp>
      <p:grpSp>
        <p:nvGrpSpPr>
          <p:cNvPr id="31" name="Group 30"/>
          <p:cNvGrpSpPr/>
          <p:nvPr/>
        </p:nvGrpSpPr>
        <p:grpSpPr>
          <a:xfrm>
            <a:off x="1176018" y="713683"/>
            <a:ext cx="7786561" cy="6144317"/>
            <a:chOff x="1176018" y="713683"/>
            <a:chExt cx="7786561" cy="614431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7635" y="713683"/>
              <a:ext cx="6234944" cy="5669688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 rot="16200000">
              <a:off x="836341" y="3980985"/>
              <a:ext cx="10486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Arrival ID</a:t>
              </a:r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248614" y="6483730"/>
              <a:ext cx="13999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Departure ID</a:t>
              </a:r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977053" y="6483730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74</a:t>
              </a:r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047573" y="6488668"/>
              <a:ext cx="535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102</a:t>
              </a:r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583297" y="6483730"/>
              <a:ext cx="535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109</a:t>
              </a:r>
              <a:endParaRPr lang="en-US"/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V="1">
              <a:off x="7739024" y="6372220"/>
              <a:ext cx="0" cy="18288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V="1">
              <a:off x="7411919" y="6368506"/>
              <a:ext cx="0" cy="18288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V="1">
              <a:off x="6144400" y="6394522"/>
              <a:ext cx="0" cy="18288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1970048" y="2777808"/>
              <a:ext cx="4187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74</a:t>
              </a:r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914295" y="1511507"/>
              <a:ext cx="535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102</a:t>
              </a:r>
              <a:endParaRPr lang="en-US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914295" y="1176783"/>
              <a:ext cx="5357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109</a:t>
              </a:r>
              <a:endParaRPr lang="en-US"/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>
              <a:off x="2349268" y="2938387"/>
              <a:ext cx="315873" cy="178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>
              <a:off x="2379007" y="1674582"/>
              <a:ext cx="315873" cy="178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2375293" y="1347486"/>
              <a:ext cx="315873" cy="1785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812500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7500"/>
            <a:ext cx="10515600" cy="694237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/>
              <a:t>GIGABASE – Minimum-</a:t>
            </a:r>
            <a:r>
              <a:rPr lang="el-GR" sz="3200" dirty="0" smtClean="0"/>
              <a:t>Δ</a:t>
            </a:r>
            <a:r>
              <a:rPr lang="en-US" sz="3200" dirty="0" smtClean="0"/>
              <a:t>V histogram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003" y="1028420"/>
            <a:ext cx="8403993" cy="5133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2872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Chain building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Ant colony </a:t>
            </a:r>
            <a:r>
              <a:rPr lang="en-US" dirty="0" err="1" smtClean="0"/>
              <a:t>optimisation</a:t>
            </a:r>
            <a:endParaRPr lang="en-US" dirty="0" smtClean="0"/>
          </a:p>
          <a:p>
            <a:pPr lvl="1"/>
            <a:r>
              <a:rPr lang="en-US" dirty="0" smtClean="0"/>
              <a:t>lay “pheromones” for good performers to be followed</a:t>
            </a:r>
          </a:p>
          <a:p>
            <a:r>
              <a:rPr lang="en-US" dirty="0" smtClean="0"/>
              <a:t>“ACM”</a:t>
            </a:r>
          </a:p>
          <a:p>
            <a:pPr lvl="1"/>
            <a:r>
              <a:rPr lang="en-US" dirty="0" smtClean="0"/>
              <a:t>use AF2 with flight time and </a:t>
            </a:r>
            <a:r>
              <a:rPr lang="el-GR" dirty="0" smtClean="0"/>
              <a:t>Δ</a:t>
            </a:r>
            <a:r>
              <a:rPr lang="en-US" dirty="0" smtClean="0"/>
              <a:t>V metrics and </a:t>
            </a:r>
            <a:r>
              <a:rPr lang="en-US" dirty="0" err="1" smtClean="0"/>
              <a:t>randomised</a:t>
            </a:r>
            <a:r>
              <a:rPr lang="en-US" dirty="0" smtClean="0"/>
              <a:t> mixing</a:t>
            </a:r>
          </a:p>
          <a:p>
            <a:r>
              <a:rPr lang="en-US" dirty="0" smtClean="0"/>
              <a:t>Branch-and-bound</a:t>
            </a:r>
          </a:p>
          <a:p>
            <a:pPr lvl="1"/>
            <a:r>
              <a:rPr lang="en-US" dirty="0" smtClean="0"/>
              <a:t>heuristic transfers</a:t>
            </a:r>
          </a:p>
          <a:p>
            <a:pPr lvl="1"/>
            <a:r>
              <a:rPr lang="en-US" dirty="0" smtClean="0"/>
              <a:t>debris dynamics</a:t>
            </a:r>
          </a:p>
          <a:p>
            <a:pPr lvl="1"/>
            <a:r>
              <a:rPr lang="en-US" dirty="0" smtClean="0"/>
              <a:t>change node rate if needed to match nodes in given time</a:t>
            </a:r>
          </a:p>
          <a:p>
            <a:pPr lvl="1"/>
            <a:r>
              <a:rPr lang="en-US" dirty="0" smtClean="0"/>
              <a:t>change inclination when nodes match </a:t>
            </a:r>
          </a:p>
          <a:p>
            <a:pPr lvl="1"/>
            <a:r>
              <a:rPr lang="en-US" dirty="0" smtClean="0"/>
              <a:t>chains of up to 22 debris objects found (back bones)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3422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Campaign building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ACO</a:t>
            </a:r>
          </a:p>
          <a:p>
            <a:r>
              <a:rPr lang="en-US" dirty="0" smtClean="0"/>
              <a:t>Beam-Search</a:t>
            </a:r>
          </a:p>
          <a:p>
            <a:pPr lvl="1"/>
            <a:r>
              <a:rPr lang="en-US" dirty="0" smtClean="0"/>
              <a:t>use branch-and-bound chain building method</a:t>
            </a:r>
          </a:p>
          <a:p>
            <a:pPr lvl="1"/>
            <a:r>
              <a:rPr lang="en-US" dirty="0" smtClean="0"/>
              <a:t>probabilistic mixing on missions start times</a:t>
            </a:r>
          </a:p>
          <a:p>
            <a:pPr lvl="1"/>
            <a:r>
              <a:rPr lang="en-US" dirty="0" smtClean="0"/>
              <a:t>tune to prevent overly greedy algorithm</a:t>
            </a:r>
          </a:p>
          <a:p>
            <a:pPr lvl="1"/>
            <a:r>
              <a:rPr lang="en-US" dirty="0" smtClean="0"/>
              <a:t>campaigns of up to ~105 debris obtained</a:t>
            </a:r>
          </a:p>
          <a:p>
            <a:r>
              <a:rPr lang="en-US" dirty="0" smtClean="0"/>
              <a:t>Campaign completion by ACO or “by hand”</a:t>
            </a:r>
          </a:p>
        </p:txBody>
      </p:sp>
    </p:spTree>
    <p:extLst>
      <p:ext uri="{BB962C8B-B14F-4D97-AF65-F5344CB8AC3E}">
        <p14:creationId xmlns:p14="http://schemas.microsoft.com/office/powerpoint/2010/main" val="3211667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591</TotalTime>
  <Words>912</Words>
  <Application>Microsoft Macintosh PowerPoint</Application>
  <PresentationFormat>Widescreen</PresentationFormat>
  <Paragraphs>143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Calibri</vt:lpstr>
      <vt:lpstr>Calibri Light</vt:lpstr>
      <vt:lpstr>Cambria Math</vt:lpstr>
      <vt:lpstr>Menlo</vt:lpstr>
      <vt:lpstr>Wingdings</vt:lpstr>
      <vt:lpstr>Arial</vt:lpstr>
      <vt:lpstr>Office Theme</vt:lpstr>
      <vt:lpstr>GTOC9:  Methods and Results from the Jet Propulsion Laboratory Team</vt:lpstr>
      <vt:lpstr>Objective:  Minimise J, total cost of n missions</vt:lpstr>
      <vt:lpstr>The “constant” orbital elements</vt:lpstr>
      <vt:lpstr>Node and argument of periapsis rates</vt:lpstr>
      <vt:lpstr>Transfer ΔV estimation methods</vt:lpstr>
      <vt:lpstr>GIGABASE: minimum transfer ΔVs over 8-year span in transfer start</vt:lpstr>
      <vt:lpstr>GIGABASE – Minimum-ΔV histogram</vt:lpstr>
      <vt:lpstr>Chain building methods</vt:lpstr>
      <vt:lpstr>Campaign building</vt:lpstr>
      <vt:lpstr>Campaign adjustments – Genetic Algorithm “GIGA”</vt:lpstr>
      <vt:lpstr>PowerPoint Presentation</vt:lpstr>
      <vt:lpstr>Initial complete solution</vt:lpstr>
      <vt:lpstr>Evolution of JPL’s solutions</vt:lpstr>
      <vt:lpstr>PowerPoint Presentation</vt:lpstr>
      <vt:lpstr>First solution JPL top of leaderboard</vt:lpstr>
      <vt:lpstr>Final submitted solution, 731 MEur</vt:lpstr>
      <vt:lpstr>Evolution of JPL’s solutions</vt:lpstr>
      <vt:lpstr>Animation:  Final submitted solution, 731 MEur</vt:lpstr>
      <vt:lpstr>Summary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GTOC9 problem intro and brainstorming </dc:title>
  <dc:creator>Microsoft Office User</dc:creator>
  <cp:lastModifiedBy>Microsoft Office User</cp:lastModifiedBy>
  <cp:revision>36</cp:revision>
  <dcterms:created xsi:type="dcterms:W3CDTF">2017-04-06T17:10:04Z</dcterms:created>
  <dcterms:modified xsi:type="dcterms:W3CDTF">2017-06-06T07:01:54Z</dcterms:modified>
</cp:coreProperties>
</file>