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6" r:id="rId2"/>
  </p:sldMasterIdLst>
  <p:notesMasterIdLst>
    <p:notesMasterId r:id="rId34"/>
  </p:notesMasterIdLst>
  <p:sldIdLst>
    <p:sldId id="339" r:id="rId3"/>
    <p:sldId id="1088" r:id="rId4"/>
    <p:sldId id="1093" r:id="rId5"/>
    <p:sldId id="1090" r:id="rId6"/>
    <p:sldId id="1081" r:id="rId7"/>
    <p:sldId id="1075" r:id="rId8"/>
    <p:sldId id="1076" r:id="rId9"/>
    <p:sldId id="1077" r:id="rId10"/>
    <p:sldId id="1051" r:id="rId11"/>
    <p:sldId id="1063" r:id="rId12"/>
    <p:sldId id="1062" r:id="rId13"/>
    <p:sldId id="1061" r:id="rId14"/>
    <p:sldId id="1060" r:id="rId15"/>
    <p:sldId id="1058" r:id="rId16"/>
    <p:sldId id="1072" r:id="rId17"/>
    <p:sldId id="1071" r:id="rId18"/>
    <p:sldId id="1070" r:id="rId19"/>
    <p:sldId id="1069" r:id="rId20"/>
    <p:sldId id="1068" r:id="rId21"/>
    <p:sldId id="1067" r:id="rId22"/>
    <p:sldId id="1066" r:id="rId23"/>
    <p:sldId id="1065" r:id="rId24"/>
    <p:sldId id="773" r:id="rId25"/>
    <p:sldId id="1080" r:id="rId26"/>
    <p:sldId id="1043" r:id="rId27"/>
    <p:sldId id="1047" r:id="rId28"/>
    <p:sldId id="1048" r:id="rId29"/>
    <p:sldId id="1049" r:id="rId30"/>
    <p:sldId id="1094" r:id="rId31"/>
    <p:sldId id="1079" r:id="rId32"/>
    <p:sldId id="1092" r:id="rId33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8C00"/>
    <a:srgbClr val="7030A0"/>
    <a:srgbClr val="00B74B"/>
    <a:srgbClr val="00BA53"/>
    <a:srgbClr val="009900"/>
    <a:srgbClr val="339933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7" autoAdjust="0"/>
    <p:restoredTop sz="84331" autoAdjust="0"/>
  </p:normalViewPr>
  <p:slideViewPr>
    <p:cSldViewPr>
      <p:cViewPr varScale="1">
        <p:scale>
          <a:sx n="70" d="100"/>
          <a:sy n="70" d="100"/>
        </p:scale>
        <p:origin x="9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8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2"/>
            <a:ext cx="5209646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8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ea typeface="宋体" pitchFamily="2" charset="-122"/>
              </a:defRPr>
            </a:lvl1pPr>
          </a:lstStyle>
          <a:p>
            <a:pPr>
              <a:defRPr/>
            </a:pPr>
            <a:fld id="{B5115BBF-AF35-4BF8-9FB6-A1F777743C8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70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523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391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994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671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019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6083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832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374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6722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95047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051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83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473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7570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0733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33018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572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747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0629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2504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87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2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8015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0495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474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817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323232"/>
              </a:solidFill>
              <a:effectLst/>
              <a:latin typeface="Barlow" pitchFamily="2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798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052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196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170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42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001-06"/>
          <p:cNvSpPr>
            <a:spLocks noChangeAspect="1" noChangeArrowheads="1"/>
          </p:cNvSpPr>
          <p:nvPr/>
        </p:nvSpPr>
        <p:spPr bwMode="auto">
          <a:xfrm>
            <a:off x="5899151" y="3281363"/>
            <a:ext cx="395816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9652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124200"/>
            <a:ext cx="59944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91E5661-0609-4EE6-BFF1-ED144AD85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533400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4BE9EEC-6FA2-4B67-9700-542C39D64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99" y="165100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BA88BC4C-FE28-416A-BCE5-EDE64CCAC0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1736" y="173037"/>
            <a:ext cx="1866900" cy="977901"/>
            <a:chOff x="4560" y="96"/>
            <a:chExt cx="1176" cy="616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23F9D37-C55D-46E1-A31C-5F9824F12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760A3098-5DB6-4087-9DE0-2CDE9C8213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" y="515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i="0" dirty="0">
                  <a:latin typeface="Calibri" panose="020F0502020204030204" pitchFamily="34" charset="0"/>
                </a:rPr>
                <a:t>http://www.lamda.nju.edu.cn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6640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3055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72034" y="260351"/>
            <a:ext cx="2910417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433" y="260351"/>
            <a:ext cx="8534400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21133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4434" y="260351"/>
            <a:ext cx="1164801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17151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p001-06"/>
          <p:cNvSpPr>
            <a:spLocks noChangeAspect="1" noChangeArrowheads="1"/>
          </p:cNvSpPr>
          <p:nvPr/>
        </p:nvSpPr>
        <p:spPr bwMode="auto">
          <a:xfrm>
            <a:off x="5899151" y="3281363"/>
            <a:ext cx="395816" cy="296862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sz="2000" i="0">
              <a:solidFill>
                <a:srgbClr val="000000"/>
              </a:solidFill>
              <a:latin typeface="Cambria" pitchFamily="18" charset="0"/>
              <a:ea typeface="宋体" pitchFamily="2" charset="-122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9652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124200"/>
            <a:ext cx="59944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8EB21CF-22AC-4834-90DE-8AF904F13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533400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1580CBA-B419-4DB4-8DEB-04C4AF664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99" y="165100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BD0B7784-8A83-4469-8C83-FD736F2759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1736" y="173037"/>
            <a:ext cx="1866900" cy="977901"/>
            <a:chOff x="4560" y="96"/>
            <a:chExt cx="1176" cy="616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A1E8A6C-8CDA-4D84-93A8-401A8ACAA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16FABD4-6BF2-4235-8A51-4113DD104A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" y="515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i="0" dirty="0">
                  <a:latin typeface="Calibri" panose="020F0502020204030204" pitchFamily="34" charset="0"/>
                </a:rPr>
                <a:t>http://www.lamda.nju.edu.cn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3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472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974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434" y="1295401"/>
            <a:ext cx="5721351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58984" y="1295401"/>
            <a:ext cx="5723467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212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605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0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6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281524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3091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48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644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72034" y="260351"/>
            <a:ext cx="2910417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433" y="260351"/>
            <a:ext cx="8534400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7100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4434" y="260351"/>
            <a:ext cx="1164801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43087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9203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23271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434" y="1295401"/>
            <a:ext cx="5721351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58984" y="1295401"/>
            <a:ext cx="5723467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28318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70418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0430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755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44360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42526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260350"/>
            <a:ext cx="825711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295401"/>
            <a:ext cx="1164801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34434" y="1143000"/>
            <a:ext cx="7393517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64087" y="6429375"/>
            <a:ext cx="5079459" cy="34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CN" sz="1400" i="0" dirty="0">
                <a:solidFill>
                  <a:srgbClr val="000066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http://www.lamda.nju.edu.cn/qianc/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34434" y="6381750"/>
            <a:ext cx="1152313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B218917D-372D-423B-A499-7B24B6BCE5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25100" y="80628"/>
            <a:ext cx="1866900" cy="977901"/>
            <a:chOff x="4560" y="96"/>
            <a:chExt cx="1176" cy="616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B14ABA05-60AE-48A1-B016-89D0A43A4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D9E8456F-F491-4A5D-80B7-0848AC5785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" y="515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i="0" dirty="0">
                  <a:latin typeface="Calibri" panose="020F0502020204030204" pitchFamily="34" charset="0"/>
                </a:rPr>
                <a:t>http://www.lamda.nju.edu.cn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260350"/>
            <a:ext cx="825711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295401"/>
            <a:ext cx="1164801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34434" y="1143000"/>
            <a:ext cx="7393517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sz="2000" i="0">
              <a:solidFill>
                <a:srgbClr val="000000"/>
              </a:solidFill>
              <a:latin typeface="Cambria" pitchFamily="18" charset="0"/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874001" y="6429375"/>
            <a:ext cx="405341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1600" i="0" dirty="0">
                <a:solidFill>
                  <a:srgbClr val="000066"/>
                </a:solidFill>
                <a:ea typeface="宋体" pitchFamily="2" charset="-122"/>
              </a:rPr>
              <a:t>http://cs.nju.edu.cn/zhouzh/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34434" y="6381750"/>
            <a:ext cx="1152313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sz="2000" i="0">
              <a:solidFill>
                <a:srgbClr val="000000"/>
              </a:solidFill>
              <a:latin typeface="Cambria" pitchFamily="18" charset="0"/>
              <a:ea typeface="宋体" pitchFamily="2" charset="-122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D913D0CD-7790-47EE-9852-11B669C88E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72464" y="136524"/>
            <a:ext cx="1866900" cy="977901"/>
            <a:chOff x="4560" y="96"/>
            <a:chExt cx="1176" cy="616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058B5C1-8329-4F4A-8C89-37D71B9FD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050A428-84D3-49AA-AFCE-47F8DEC7E4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" y="515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i="0" dirty="0">
                  <a:latin typeface="Calibri" panose="020F0502020204030204" pitchFamily="34" charset="0"/>
                </a:rPr>
                <a:t>http://www.lamda.nju.edu.cn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074222" y="3645024"/>
            <a:ext cx="8676964" cy="3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zh-CN" sz="2800" i="0" dirty="0">
                <a:latin typeface="Verdana" pitchFamily="34" charset="0"/>
              </a:rPr>
              <a:t>Yunqi Shi, Ke Xue, Lei Song,</a:t>
            </a:r>
            <a:r>
              <a:rPr kumimoji="1" lang="zh-CN" altLang="en-US" sz="2800" i="0" dirty="0">
                <a:latin typeface="Verdana" pitchFamily="34" charset="0"/>
              </a:rPr>
              <a:t> </a:t>
            </a:r>
            <a:r>
              <a:rPr kumimoji="1" lang="en-US" altLang="zh-CN" sz="2800" i="0" dirty="0">
                <a:latin typeface="Verdana" pitchFamily="34" charset="0"/>
              </a:rPr>
              <a:t>and </a:t>
            </a:r>
            <a:r>
              <a:rPr kumimoji="1" lang="en-US" altLang="zh-CN" sz="2800" b="1" i="0" dirty="0">
                <a:latin typeface="Verdana" pitchFamily="34" charset="0"/>
              </a:rPr>
              <a:t>Chao Qian</a:t>
            </a:r>
            <a:r>
              <a:rPr kumimoji="1" lang="en-US" altLang="zh-CN" sz="2800" i="0" dirty="0">
                <a:latin typeface="Verdana" pitchFamily="34" charset="0"/>
              </a:rPr>
              <a:t>*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36892" y="4329100"/>
            <a:ext cx="11111736" cy="14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10000"/>
              </a:spcBef>
            </a:pPr>
            <a:r>
              <a:rPr kumimoji="1" lang="en-US" altLang="zh-CN" i="0" dirty="0">
                <a:latin typeface="Verdana" pitchFamily="34" charset="0"/>
              </a:rPr>
              <a:t>School of Artificial Intelligence</a:t>
            </a:r>
          </a:p>
          <a:p>
            <a:pPr algn="ctr" eaLnBrk="1" hangingPunct="1">
              <a:lnSpc>
                <a:spcPct val="120000"/>
              </a:lnSpc>
              <a:spcBef>
                <a:spcPct val="10000"/>
              </a:spcBef>
            </a:pPr>
            <a:r>
              <a:rPr kumimoji="1" lang="zh-CN" altLang="en-US" i="0" dirty="0">
                <a:latin typeface="Verdana" pitchFamily="34" charset="0"/>
              </a:rPr>
              <a:t> </a:t>
            </a:r>
            <a:r>
              <a:rPr kumimoji="1" lang="en-US" altLang="zh-CN" i="0" dirty="0">
                <a:latin typeface="Verdana" pitchFamily="34" charset="0"/>
              </a:rPr>
              <a:t>Nanjing University, China</a:t>
            </a:r>
          </a:p>
          <a:p>
            <a:pPr algn="ctr" eaLnBrk="1" hangingPunct="1">
              <a:lnSpc>
                <a:spcPct val="120000"/>
              </a:lnSpc>
              <a:spcBef>
                <a:spcPct val="10000"/>
              </a:spcBef>
            </a:pPr>
            <a:r>
              <a:rPr kumimoji="1" lang="en-US" altLang="zh-CN" i="0" dirty="0">
                <a:latin typeface="Verdana" pitchFamily="34" charset="0"/>
              </a:rPr>
              <a:t>Advances in Neural Information Processing Systems 36 (NeurIPS'23)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72626" y="1921185"/>
            <a:ext cx="111117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kumimoji="1" lang="en-US" altLang="zh-CN" sz="3600" b="1" i="0" dirty="0">
                <a:solidFill>
                  <a:srgbClr val="3333FF"/>
                </a:solidFill>
                <a:latin typeface="Verdana" pitchFamily="34" charset="0"/>
              </a:rPr>
              <a:t>Macro Placement by Wire-Mask-Guided Black-Box Optimization</a:t>
            </a:r>
            <a:endParaRPr kumimoji="1" lang="en-US" altLang="zh-CN" b="1" i="0" dirty="0">
              <a:solidFill>
                <a:srgbClr val="3333FF"/>
              </a:solidFill>
              <a:latin typeface="Verdana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284812"/>
            <a:ext cx="3837764" cy="10026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FF0968-3FB8-031E-A180-A3EB24DF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0"/>
            <a:ext cx="2066808" cy="1397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14FC19E-1665-FAA8-2AA5-D601C174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i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7934062-1517-9593-C7E0-75019A13E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152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14FC19E-1665-FAA8-2AA5-D601C174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9F2CFAB-4A84-67EA-7EEC-7F246E03D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846814E-64C1-AF59-0930-AF7C13788866}"/>
              </a:ext>
            </a:extLst>
          </p:cNvPr>
          <p:cNvSpPr txBox="1"/>
          <p:nvPr/>
        </p:nvSpPr>
        <p:spPr>
          <a:xfrm>
            <a:off x="3827748" y="3789887"/>
            <a:ext cx="583264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Partition the chip canvas into discrete grids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2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14FC19E-1665-FAA8-2AA5-D601C174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DC078318-0BD2-EFA5-13F5-7AA0AFDB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8EA3E2-9F99-6BE1-EED5-0F5F0C901BD5}"/>
              </a:ext>
            </a:extLst>
          </p:cNvPr>
          <p:cNvSpPr txBox="1"/>
          <p:nvPr/>
        </p:nvSpPr>
        <p:spPr>
          <a:xfrm>
            <a:off x="4043772" y="5517232"/>
            <a:ext cx="372287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macro to place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2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54FD2B98-68A2-F791-1A1D-D7DB6841E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3D4F2D-AD35-B5C5-DD69-B7D44729D44B}"/>
              </a:ext>
            </a:extLst>
          </p:cNvPr>
          <p:cNvSpPr txBox="1"/>
          <p:nvPr/>
        </p:nvSpPr>
        <p:spPr>
          <a:xfrm>
            <a:off x="4043772" y="4047103"/>
            <a:ext cx="712879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input netlist indicates connection relationships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AF0F826-C17A-FAE4-2C5D-161D6383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443200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8DD79200-D900-1957-A6B0-366A3078A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299BA18-E787-DEDB-C04A-35F06CB9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5F2DAB0-50E1-C92A-37CE-0FFACEAD6F6C}"/>
              </a:ext>
            </a:extLst>
          </p:cNvPr>
          <p:cNvGrpSpPr/>
          <p:nvPr/>
        </p:nvGrpSpPr>
        <p:grpSpPr>
          <a:xfrm>
            <a:off x="3899756" y="3104964"/>
            <a:ext cx="8056042" cy="2123075"/>
            <a:chOff x="3899756" y="3104964"/>
            <a:chExt cx="8056042" cy="21230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C168B2-4CF1-252C-A572-7D7D6A375EFA}"/>
                </a:ext>
              </a:extLst>
            </p:cNvPr>
            <p:cNvSpPr txBox="1"/>
            <p:nvPr/>
          </p:nvSpPr>
          <p:spPr>
            <a:xfrm>
              <a:off x="4494834" y="3673438"/>
              <a:ext cx="7460964" cy="54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Invalid location resulting in overlap or exceeding the boundary</a:t>
              </a:r>
              <a:endParaRPr kumimoji="1" lang="en-US" altLang="zh-CN" sz="22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C1084AE-4EF8-FB2B-4403-25CD4513F5DB}"/>
                </a:ext>
              </a:extLst>
            </p:cNvPr>
            <p:cNvSpPr txBox="1"/>
            <p:nvPr/>
          </p:nvSpPr>
          <p:spPr>
            <a:xfrm>
              <a:off x="4478850" y="4177494"/>
              <a:ext cx="7128792" cy="54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Wirelength increment if placing at this grid  </a:t>
              </a:r>
              <a:endParaRPr kumimoji="1" lang="en-US" altLang="zh-CN" sz="22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0C53828-6332-5B6C-B05A-BEF902F748F4}"/>
                </a:ext>
              </a:extLst>
            </p:cNvPr>
            <p:cNvSpPr txBox="1"/>
            <p:nvPr/>
          </p:nvSpPr>
          <p:spPr>
            <a:xfrm>
              <a:off x="4475820" y="4797152"/>
              <a:ext cx="712879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Underlined number means the minimum increment</a:t>
              </a:r>
              <a:endParaRPr kumimoji="1" lang="en-US" altLang="zh-CN" sz="22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AC604B6-3A14-4C1C-8CEE-DD0B9309E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7946" y="3859064"/>
              <a:ext cx="324036" cy="31169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57350F0-9DAB-6B79-D9A6-FDC6326C7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7946" y="4365104"/>
              <a:ext cx="324036" cy="31169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6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FAECF9-A0C0-78AA-AAEB-70EE763F2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7946" y="4866060"/>
              <a:ext cx="324036" cy="31169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6</a:t>
              </a:r>
              <a:endParaRPr kumimoji="0" lang="zh-CN" altLang="en-US" b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6C4219A-E7BB-7D03-0B6B-04549958F1E5}"/>
                </a:ext>
              </a:extLst>
            </p:cNvPr>
            <p:cNvSpPr txBox="1"/>
            <p:nvPr/>
          </p:nvSpPr>
          <p:spPr>
            <a:xfrm>
              <a:off x="3899756" y="3104964"/>
              <a:ext cx="7956884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Calculate the wirelength increment after placing the macro: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9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5FC175EF-D2E0-E0A2-700F-94EC44484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51545E-427E-C341-8FD3-1B5FCF1C29F4}"/>
              </a:ext>
            </a:extLst>
          </p:cNvPr>
          <p:cNvSpPr txBox="1"/>
          <p:nvPr/>
        </p:nvSpPr>
        <p:spPr>
          <a:xfrm>
            <a:off x="4043772" y="4047103"/>
            <a:ext cx="78848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Refer to its original location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073E455-FEEE-4A1F-1BC0-2048621B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82824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24B9C7B-5747-7D90-E0F6-FF2E63883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506C534-43A1-6DF5-6FBA-4E7AD7A8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051CB1-4672-A675-FFF2-995EB8503017}"/>
              </a:ext>
            </a:extLst>
          </p:cNvPr>
          <p:cNvSpPr txBox="1"/>
          <p:nvPr/>
        </p:nvSpPr>
        <p:spPr>
          <a:xfrm>
            <a:off x="4043772" y="4047103"/>
            <a:ext cx="78848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Refer to its original location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288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96D12EC-12CB-DE47-9128-65402B0C0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F91EB37-8BB8-B71C-18D3-1758ABCF946C}"/>
              </a:ext>
            </a:extLst>
          </p:cNvPr>
          <p:cNvSpPr txBox="1"/>
          <p:nvPr/>
        </p:nvSpPr>
        <p:spPr>
          <a:xfrm>
            <a:off x="5843972" y="3797097"/>
            <a:ext cx="543660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nearest best grid</a:t>
            </a:r>
          </a:p>
          <a:p>
            <a:pPr>
              <a:lnSpc>
                <a:spcPct val="150000"/>
              </a:lnSpc>
            </a:pPr>
            <a:r>
              <a:rPr kumimoji="1" lang="en-US" altLang="zh-CN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the macro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905867A-AD67-881B-0D49-9FF71341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56986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B58C0FA-AF98-A5D7-0324-94C48E662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C75C50C-A303-203D-CFE4-E7A7462CADE6}"/>
              </a:ext>
            </a:extLst>
          </p:cNvPr>
          <p:cNvSpPr txBox="1"/>
          <p:nvPr/>
        </p:nvSpPr>
        <p:spPr>
          <a:xfrm>
            <a:off x="5915980" y="5517232"/>
            <a:ext cx="372287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second macro to place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CF7293D-AF0E-64DA-D916-24E562B4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3406735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3C6EE0A-D36F-F737-EC7F-2861E82AF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625CD2-F7A4-7176-E332-75AE4674795E}"/>
              </a:ext>
            </a:extLst>
          </p:cNvPr>
          <p:cNvSpPr txBox="1"/>
          <p:nvPr/>
        </p:nvSpPr>
        <p:spPr>
          <a:xfrm>
            <a:off x="5879976" y="3969060"/>
            <a:ext cx="4932548" cy="9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Calculate the wirelength increment after placing the macro at each grid </a:t>
            </a:r>
            <a:endParaRPr kumimoji="1" lang="en-US" altLang="zh-CN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C7F2FE3-D3A6-3604-AB31-DC8E0CBD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859462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>
            <a:extLst>
              <a:ext uri="{FF2B5EF4-FFF2-40B4-BE49-F238E27FC236}">
                <a16:creationId xmlns:a16="http://schemas.microsoft.com/office/drawing/2014/main" id="{AA0691D0-E4BC-C567-BFC4-2CADBBC7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8172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Why we are the best?</a:t>
            </a:r>
            <a:endParaRPr kumimoji="1" lang="en-US" altLang="zh-CN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534701-7209-BC7C-CD36-CD86F51D3940}"/>
              </a:ext>
            </a:extLst>
          </p:cNvPr>
          <p:cNvSpPr/>
          <p:nvPr/>
        </p:nvSpPr>
        <p:spPr>
          <a:xfrm>
            <a:off x="429331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problem we solve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5EB01A1-692F-2E19-FFA8-C05FB688B4F3}"/>
              </a:ext>
            </a:extLst>
          </p:cNvPr>
          <p:cNvSpPr/>
          <p:nvPr/>
        </p:nvSpPr>
        <p:spPr>
          <a:xfrm>
            <a:off x="4115780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baselines we beat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F5489BB-76C9-1DD8-4093-E7F04FD453EA}"/>
              </a:ext>
            </a:extLst>
          </p:cNvPr>
          <p:cNvSpPr/>
          <p:nvPr/>
        </p:nvSpPr>
        <p:spPr>
          <a:xfrm>
            <a:off x="7746566" y="1484785"/>
            <a:ext cx="431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contributions to community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89CB8B5-43A4-A929-1DAB-B69E3223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7" y="2044065"/>
            <a:ext cx="2260551" cy="286548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4333658-840A-B429-9B6F-92144D1AB399}"/>
              </a:ext>
            </a:extLst>
          </p:cNvPr>
          <p:cNvSpPr/>
          <p:nvPr/>
        </p:nvSpPr>
        <p:spPr>
          <a:xfrm>
            <a:off x="421529" y="508518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</a:rPr>
              <a:t>Macro Placement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i="0" dirty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A vital stage in chip design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BF2D613-E8F0-1D1C-3A52-B1F7426BE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60" y="2149617"/>
            <a:ext cx="1461032" cy="461665"/>
          </a:xfrm>
          <a:prstGeom prst="rect">
            <a:avLst/>
          </a:prstGeom>
        </p:spPr>
      </p:pic>
      <p:pic>
        <p:nvPicPr>
          <p:cNvPr id="26" name="Picture 2" descr="Google icons set. Google product icon on a white background. Google, gmail, google pay, calendar, duo, keep, hangouts, trends, maps, play, meet, news, search. PNG image">
            <a:extLst>
              <a:ext uri="{FF2B5EF4-FFF2-40B4-BE49-F238E27FC236}">
                <a16:creationId xmlns:a16="http://schemas.microsoft.com/office/drawing/2014/main" id="{B911C931-B367-65F3-0BAA-566E34AD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8637" b="53392"/>
          <a:stretch/>
        </p:blipFill>
        <p:spPr bwMode="auto">
          <a:xfrm>
            <a:off x="4006411" y="2194448"/>
            <a:ext cx="1387243" cy="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CML 2020 - Jaron Sanders">
            <a:extLst>
              <a:ext uri="{FF2B5EF4-FFF2-40B4-BE49-F238E27FC236}">
                <a16:creationId xmlns:a16="http://schemas.microsoft.com/office/drawing/2014/main" id="{FAE9F934-B86C-D3C2-4476-73B66C5B1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 b="26155"/>
          <a:stretch/>
        </p:blipFill>
        <p:spPr bwMode="auto">
          <a:xfrm>
            <a:off x="3890031" y="2770434"/>
            <a:ext cx="1649122" cy="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11A043-1014-7085-E77A-7000FAE61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113" y="2707540"/>
            <a:ext cx="1552972" cy="621968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E947C79B-93C7-5EEB-1EDF-5E9BD7BEEEDB}"/>
              </a:ext>
            </a:extLst>
          </p:cNvPr>
          <p:cNvSpPr/>
          <p:nvPr/>
        </p:nvSpPr>
        <p:spPr>
          <a:xfrm>
            <a:off x="3767325" y="4911248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Significant improvement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(e.g.,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80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%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wirelength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improvement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over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[Google,</a:t>
            </a:r>
            <a:r>
              <a:rPr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Nature’21]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F082FD-BB83-0A7A-F1A8-B04AF6228E18}"/>
              </a:ext>
            </a:extLst>
          </p:cNvPr>
          <p:cNvSpPr/>
          <p:nvPr/>
        </p:nvSpPr>
        <p:spPr>
          <a:xfrm>
            <a:off x="7872305" y="2047159"/>
            <a:ext cx="3696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Bring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back to the state-of-the-art 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macro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placement</a:t>
            </a:r>
          </a:p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Reaffirm the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potential of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chip design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62E86B-73C2-5B01-7E4C-CA5E379AB8E7}"/>
              </a:ext>
            </a:extLst>
          </p:cNvPr>
          <p:cNvSpPr/>
          <p:nvPr/>
        </p:nvSpPr>
        <p:spPr bwMode="auto">
          <a:xfrm>
            <a:off x="299356" y="1484785"/>
            <a:ext cx="3226319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BC081E-F9AE-CB6B-7AE8-78232371F570}"/>
              </a:ext>
            </a:extLst>
          </p:cNvPr>
          <p:cNvSpPr/>
          <p:nvPr/>
        </p:nvSpPr>
        <p:spPr bwMode="auto">
          <a:xfrm>
            <a:off x="3755740" y="1484784"/>
            <a:ext cx="3816424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1A934-94E7-0246-3546-6D44B84DC4DD}"/>
              </a:ext>
            </a:extLst>
          </p:cNvPr>
          <p:cNvSpPr/>
          <p:nvPr/>
        </p:nvSpPr>
        <p:spPr bwMode="auto">
          <a:xfrm>
            <a:off x="7752184" y="1484785"/>
            <a:ext cx="4212468" cy="226825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788546-0283-6D90-94C5-EF2798D98522}"/>
              </a:ext>
            </a:extLst>
          </p:cNvPr>
          <p:cNvGrpSpPr/>
          <p:nvPr/>
        </p:nvGrpSpPr>
        <p:grpSpPr>
          <a:xfrm>
            <a:off x="4252439" y="4103624"/>
            <a:ext cx="2894090" cy="645629"/>
            <a:chOff x="4312748" y="3445029"/>
            <a:chExt cx="2894090" cy="645629"/>
          </a:xfrm>
        </p:grpSpPr>
        <p:pic>
          <p:nvPicPr>
            <p:cNvPr id="3" name="Picture 4" descr="教授的科学家- 科技图标">
              <a:extLst>
                <a:ext uri="{FF2B5EF4-FFF2-40B4-BE49-F238E27FC236}">
                  <a16:creationId xmlns:a16="http://schemas.microsoft.com/office/drawing/2014/main" id="{07762CEF-0BC1-469D-0DEC-705393E85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748" y="3445029"/>
              <a:ext cx="635540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EAC5480-A3B6-26A1-1095-7CF0970A63CB}"/>
                </a:ext>
              </a:extLst>
            </p:cNvPr>
            <p:cNvSpPr/>
            <p:nvPr/>
          </p:nvSpPr>
          <p:spPr>
            <a:xfrm>
              <a:off x="4993917" y="3537012"/>
              <a:ext cx="22129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human</a:t>
              </a:r>
              <a:r>
                <a:rPr lang="zh-CN" altLang="en-US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experts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5F4EF88-031B-1637-80D9-A62F2F030C20}"/>
              </a:ext>
            </a:extLst>
          </p:cNvPr>
          <p:cNvGrpSpPr/>
          <p:nvPr/>
        </p:nvGrpSpPr>
        <p:grpSpPr>
          <a:xfrm>
            <a:off x="3932903" y="3356395"/>
            <a:ext cx="3735063" cy="645629"/>
            <a:chOff x="3954048" y="4033916"/>
            <a:chExt cx="3735063" cy="64562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8641B5B-8C51-9122-E6D7-5B841C78589A}"/>
                </a:ext>
              </a:extLst>
            </p:cNvPr>
            <p:cNvSpPr/>
            <p:nvPr/>
          </p:nvSpPr>
          <p:spPr>
            <a:xfrm>
              <a:off x="4592767" y="4183750"/>
              <a:ext cx="3096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TCAD, DAC </a:t>
              </a:r>
              <a:r>
                <a:rPr lang="en-US" altLang="zh-CN" b="1" i="0" dirty="0">
                  <a:solidFill>
                    <a:srgbClr val="C00000"/>
                  </a:solidFill>
                  <a:latin typeface="Calibri" panose="020F0502020204030204" pitchFamily="34" charset="0"/>
                  <a:ea typeface="宋体"/>
                </a:rPr>
                <a:t>best paper</a:t>
              </a:r>
            </a:p>
          </p:txBody>
        </p:sp>
        <p:pic>
          <p:nvPicPr>
            <p:cNvPr id="7" name="Picture 2" descr="Design Automation Conference">
              <a:extLst>
                <a:ext uri="{FF2B5EF4-FFF2-40B4-BE49-F238E27FC236}">
                  <a16:creationId xmlns:a16="http://schemas.microsoft.com/office/drawing/2014/main" id="{0BC3B685-3F2C-66FE-78DA-E44D89BE2E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41" b="18170"/>
            <a:stretch/>
          </p:blipFill>
          <p:spPr bwMode="auto">
            <a:xfrm>
              <a:off x="3954048" y="4033916"/>
              <a:ext cx="641773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81138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3248AA7-40EC-21FC-9858-D5EC04BF4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41A763-B9D2-3A13-9D52-70CE6042EFB0}"/>
              </a:ext>
            </a:extLst>
          </p:cNvPr>
          <p:cNvSpPr txBox="1"/>
          <p:nvPr/>
        </p:nvSpPr>
        <p:spPr>
          <a:xfrm>
            <a:off x="5879976" y="4005064"/>
            <a:ext cx="543660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its original location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83E65A6-96FB-C4B9-59DB-51AB4D8D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416242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7479E4AC-97BE-07DA-2DA2-386B6D5A0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D803542-CA61-D3E4-0E41-2F681F527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B36E5C-DAB2-094C-D522-1A7E798BEA82}"/>
              </a:ext>
            </a:extLst>
          </p:cNvPr>
          <p:cNvSpPr txBox="1"/>
          <p:nvPr/>
        </p:nvSpPr>
        <p:spPr>
          <a:xfrm>
            <a:off x="8040216" y="3788751"/>
            <a:ext cx="543660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nearest best grid</a:t>
            </a:r>
          </a:p>
          <a:p>
            <a:pPr>
              <a:lnSpc>
                <a:spcPct val="150000"/>
              </a:lnSpc>
            </a:pPr>
            <a:r>
              <a:rPr kumimoji="1" lang="en-US" altLang="zh-CN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the macro</a:t>
            </a:r>
          </a:p>
        </p:txBody>
      </p:sp>
    </p:spTree>
    <p:extLst>
      <p:ext uri="{BB962C8B-B14F-4D97-AF65-F5344CB8AC3E}">
        <p14:creationId xmlns:p14="http://schemas.microsoft.com/office/powerpoint/2010/main" val="420694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FF9C8E3-83DC-1C99-6123-CD5651E6B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1"/>
            <a:ext cx="8509883" cy="5184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8EFFF22-3B88-D63A-6A07-212F3C5A6B99}"/>
              </a:ext>
            </a:extLst>
          </p:cNvPr>
          <p:cNvGrpSpPr/>
          <p:nvPr/>
        </p:nvGrpSpPr>
        <p:grpSpPr>
          <a:xfrm>
            <a:off x="7860196" y="1268760"/>
            <a:ext cx="3976234" cy="1548172"/>
            <a:chOff x="7860196" y="1268760"/>
            <a:chExt cx="3976234" cy="154817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E23323F-0805-F30F-646E-8E05053E3AD9}"/>
                </a:ext>
              </a:extLst>
            </p:cNvPr>
            <p:cNvSpPr txBox="1"/>
            <p:nvPr/>
          </p:nvSpPr>
          <p:spPr>
            <a:xfrm>
              <a:off x="7860196" y="1932394"/>
              <a:ext cx="3976234" cy="884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Obtain the valid phenotype placement result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9AECF0D-2CB6-A094-5138-09D940F7D516}"/>
                </a:ext>
              </a:extLst>
            </p:cNvPr>
            <p:cNvSpPr txBox="1"/>
            <p:nvPr/>
          </p:nvSpPr>
          <p:spPr>
            <a:xfrm>
              <a:off x="7880406" y="1268760"/>
              <a:ext cx="3616194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Place macro C similarly</a:t>
              </a:r>
            </a:p>
          </p:txBody>
        </p: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716ABCDB-B626-16AC-125E-0BC17227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Proposed genotype-phenotype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mapping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22D7F2-5BEC-5149-E52A-39D2857B8354}"/>
              </a:ext>
            </a:extLst>
          </p:cNvPr>
          <p:cNvSpPr txBox="1"/>
          <p:nvPr/>
        </p:nvSpPr>
        <p:spPr>
          <a:xfrm>
            <a:off x="7946132" y="3598800"/>
            <a:ext cx="3910508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i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greedy mapping based on the increment of </a:t>
            </a:r>
            <a:r>
              <a:rPr lang="en-US" altLang="zh-CN" i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wirelength</a:t>
            </a:r>
            <a:endParaRPr kumimoji="1" lang="en-US" altLang="zh-CN" i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DCAAE5-78C7-025A-B01B-65CDF7FB8B12}"/>
              </a:ext>
            </a:extLst>
          </p:cNvPr>
          <p:cNvSpPr txBox="1"/>
          <p:nvPr/>
        </p:nvSpPr>
        <p:spPr>
          <a:xfrm>
            <a:off x="227348" y="2269460"/>
            <a:ext cx="144016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zh-CN" sz="1800" i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placement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DDF3D9-4D44-F80E-148F-0D20CF6D9594}"/>
              </a:ext>
            </a:extLst>
          </p:cNvPr>
          <p:cNvSpPr txBox="1"/>
          <p:nvPr/>
        </p:nvSpPr>
        <p:spPr>
          <a:xfrm>
            <a:off x="4511824" y="2295732"/>
            <a:ext cx="144016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zh-CN" sz="1800" i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valid placement</a:t>
            </a:r>
          </a:p>
        </p:txBody>
      </p:sp>
      <p:sp>
        <p:nvSpPr>
          <p:cNvPr id="11" name="箭头: 右 16">
            <a:extLst>
              <a:ext uri="{FF2B5EF4-FFF2-40B4-BE49-F238E27FC236}">
                <a16:creationId xmlns:a16="http://schemas.microsoft.com/office/drawing/2014/main" id="{1AC8880E-8D77-C843-D471-0577C495AE38}"/>
              </a:ext>
            </a:extLst>
          </p:cNvPr>
          <p:cNvSpPr/>
          <p:nvPr/>
        </p:nvSpPr>
        <p:spPr bwMode="auto">
          <a:xfrm rot="5400000">
            <a:off x="9441022" y="4620483"/>
            <a:ext cx="438701" cy="4320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0C9239-A51F-72F3-0C15-8893B721F0BB}"/>
              </a:ext>
            </a:extLst>
          </p:cNvPr>
          <p:cNvSpPr txBox="1"/>
          <p:nvPr/>
        </p:nvSpPr>
        <p:spPr>
          <a:xfrm>
            <a:off x="8281492" y="5182977"/>
            <a:ext cx="3910508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the efficiency</a:t>
            </a:r>
          </a:p>
        </p:txBody>
      </p:sp>
    </p:spTree>
    <p:extLst>
      <p:ext uri="{BB962C8B-B14F-4D97-AF65-F5344CB8AC3E}">
        <p14:creationId xmlns:p14="http://schemas.microsoft.com/office/powerpoint/2010/main" val="2721586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Optimization based on proposed mapping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6CB8AF-B522-3113-C08D-926AC1EC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4" y="1956036"/>
            <a:ext cx="6895441" cy="41931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7517806-F23E-A563-B97D-D175E798B703}"/>
              </a:ext>
            </a:extLst>
          </p:cNvPr>
          <p:cNvSpPr/>
          <p:nvPr/>
        </p:nvSpPr>
        <p:spPr>
          <a:xfrm>
            <a:off x="1793522" y="1448780"/>
            <a:ext cx="2088232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ts val="1800"/>
              </a:lnSpc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Genotype</a:t>
            </a:r>
          </a:p>
        </p:txBody>
      </p:sp>
      <p:sp>
        <p:nvSpPr>
          <p:cNvPr id="8" name="加号 7">
            <a:extLst>
              <a:ext uri="{FF2B5EF4-FFF2-40B4-BE49-F238E27FC236}">
                <a16:creationId xmlns:a16="http://schemas.microsoft.com/office/drawing/2014/main" id="{0FD45637-C876-9091-1C92-58014A8AD6A1}"/>
              </a:ext>
            </a:extLst>
          </p:cNvPr>
          <p:cNvSpPr/>
          <p:nvPr/>
        </p:nvSpPr>
        <p:spPr bwMode="auto">
          <a:xfrm>
            <a:off x="7413903" y="1918707"/>
            <a:ext cx="1418401" cy="1461542"/>
          </a:xfrm>
          <a:prstGeom prst="mathPlus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196F0C-DCC7-1639-E7C8-A550476738CB}"/>
              </a:ext>
            </a:extLst>
          </p:cNvPr>
          <p:cNvSpPr/>
          <p:nvPr/>
        </p:nvSpPr>
        <p:spPr>
          <a:xfrm>
            <a:off x="8400256" y="2049002"/>
            <a:ext cx="3060340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zh-CN" sz="2800" b="1" i="0" dirty="0">
                <a:latin typeface="Calibri" panose="020F0502020204030204" pitchFamily="34" charset="0"/>
                <a:ea typeface="宋体"/>
              </a:rPr>
              <a:t>Evolutionary Algorithm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0A746B-1A88-70E5-159A-DA82A9BDFE98}"/>
              </a:ext>
            </a:extLst>
          </p:cNvPr>
          <p:cNvSpPr/>
          <p:nvPr/>
        </p:nvSpPr>
        <p:spPr>
          <a:xfrm>
            <a:off x="5235327" y="1448780"/>
            <a:ext cx="2088232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ts val="1800"/>
              </a:lnSpc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Phenotype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FC9B774-B892-3B13-82D0-16B219A0A937}"/>
              </a:ext>
            </a:extLst>
          </p:cNvPr>
          <p:cNvCxnSpPr>
            <a:cxnSpLocks/>
          </p:cNvCxnSpPr>
          <p:nvPr/>
        </p:nvCxnSpPr>
        <p:spPr bwMode="auto">
          <a:xfrm>
            <a:off x="3755740" y="1556792"/>
            <a:ext cx="1512168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F20E3E0C-99E2-6008-3E53-803A87377137}"/>
              </a:ext>
            </a:extLst>
          </p:cNvPr>
          <p:cNvGrpSpPr/>
          <p:nvPr/>
        </p:nvGrpSpPr>
        <p:grpSpPr>
          <a:xfrm>
            <a:off x="7545720" y="3592150"/>
            <a:ext cx="4486876" cy="2488224"/>
            <a:chOff x="7545720" y="3592150"/>
            <a:chExt cx="4486876" cy="248822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5441953-B07F-16E3-6301-E8FF13B2A84E}"/>
                </a:ext>
              </a:extLst>
            </p:cNvPr>
            <p:cNvSpPr/>
            <p:nvPr/>
          </p:nvSpPr>
          <p:spPr>
            <a:xfrm>
              <a:off x="7563641" y="3592150"/>
              <a:ext cx="4468955" cy="2465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D1FD33A-1A95-4DAA-B475-D980A7E69113}"/>
                </a:ext>
              </a:extLst>
            </p:cNvPr>
            <p:cNvSpPr/>
            <p:nvPr/>
          </p:nvSpPr>
          <p:spPr>
            <a:xfrm>
              <a:off x="7577041" y="4149076"/>
              <a:ext cx="445555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b="1" i="0" dirty="0">
                  <a:latin typeface="Calibri" panose="020F0502020204030204" pitchFamily="34" charset="0"/>
                  <a:ea typeface="宋体"/>
                </a:rPr>
                <a:t>Initialization: </a:t>
              </a:r>
              <a:r>
                <a:rPr lang="en-US" altLang="zh-CN" sz="2000" i="0" dirty="0">
                  <a:latin typeface="Calibri" panose="020F0502020204030204" pitchFamily="34" charset="0"/>
                  <a:ea typeface="宋体"/>
                </a:rPr>
                <a:t>Randomly generate 100 genotype solutions and pick the best </a:t>
              </a:r>
            </a:p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b="1" i="0" dirty="0">
                  <a:latin typeface="Calibri" panose="020F0502020204030204" pitchFamily="34" charset="0"/>
                  <a:ea typeface="宋体"/>
                </a:rPr>
                <a:t>Mutation: </a:t>
              </a:r>
              <a:r>
                <a:rPr lang="en-US" altLang="zh-CN" sz="2000" i="0" dirty="0">
                  <a:latin typeface="Calibri" panose="020F0502020204030204" pitchFamily="34" charset="0"/>
                  <a:ea typeface="宋体"/>
                </a:rPr>
                <a:t>Randomly exchange two macros’ locations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2420A7A-4B3B-4941-988C-375878B869C6}"/>
                </a:ext>
              </a:extLst>
            </p:cNvPr>
            <p:cNvSpPr/>
            <p:nvPr/>
          </p:nvSpPr>
          <p:spPr>
            <a:xfrm>
              <a:off x="7545720" y="5572542"/>
              <a:ext cx="4455555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en-US" altLang="zh-CN" i="0" dirty="0">
                  <a:solidFill>
                    <a:srgbClr val="FF0000"/>
                  </a:solidFill>
                  <a:latin typeface="Calibri" panose="020F0502020204030204" pitchFamily="34" charset="0"/>
                  <a:ea typeface="宋体"/>
                  <a:cs typeface="Calibri" panose="020F0502020204030204" pitchFamily="34" charset="0"/>
                </a:rPr>
                <a:t>Already performs</a:t>
              </a:r>
              <a:r>
                <a:rPr lang="zh-CN" altLang="en-US" i="0" dirty="0">
                  <a:solidFill>
                    <a:srgbClr val="FF0000"/>
                  </a:solidFill>
                  <a:latin typeface="Calibri" panose="020F0502020204030204" pitchFamily="34" charset="0"/>
                  <a:ea typeface="宋体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FF0000"/>
                  </a:solidFill>
                  <a:latin typeface="Calibri" panose="020F0502020204030204" pitchFamily="34" charset="0"/>
                  <a:ea typeface="宋体"/>
                  <a:cs typeface="Calibri" panose="020F0502020204030204" pitchFamily="34" charset="0"/>
                </a:rPr>
                <a:t>well!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9C3664-5DAB-C8B3-14FD-3B5AC21B13B7}"/>
                </a:ext>
              </a:extLst>
            </p:cNvPr>
            <p:cNvSpPr/>
            <p:nvPr/>
          </p:nvSpPr>
          <p:spPr>
            <a:xfrm>
              <a:off x="7793278" y="3760293"/>
              <a:ext cx="3960440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(1+1)-EA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624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6CB8AF-B522-3113-C08D-926AC1EC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4" y="1956036"/>
            <a:ext cx="6895441" cy="41931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7517806-F23E-A563-B97D-D175E798B703}"/>
              </a:ext>
            </a:extLst>
          </p:cNvPr>
          <p:cNvSpPr/>
          <p:nvPr/>
        </p:nvSpPr>
        <p:spPr>
          <a:xfrm>
            <a:off x="1793522" y="1448780"/>
            <a:ext cx="2088232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ts val="1800"/>
              </a:lnSpc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Genotype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196F0C-DCC7-1639-E7C8-A550476738CB}"/>
              </a:ext>
            </a:extLst>
          </p:cNvPr>
          <p:cNvSpPr/>
          <p:nvPr/>
        </p:nvSpPr>
        <p:spPr>
          <a:xfrm>
            <a:off x="8390918" y="1988840"/>
            <a:ext cx="3393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40000"/>
              </a:spcBef>
            </a:pPr>
            <a:r>
              <a:rPr lang="en-US" altLang="zh-CN" sz="2800" b="1" i="0" dirty="0">
                <a:latin typeface="Calibri" panose="020F0502020204030204" pitchFamily="34" charset="0"/>
                <a:ea typeface="宋体"/>
              </a:rPr>
              <a:t>Any</a:t>
            </a:r>
            <a:r>
              <a:rPr lang="zh-CN" altLang="en-US" sz="2800" b="1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800" b="1" i="0" dirty="0">
                <a:latin typeface="Calibri" panose="020F0502020204030204" pitchFamily="34" charset="0"/>
                <a:ea typeface="宋体"/>
              </a:rPr>
              <a:t>black-box optimization</a:t>
            </a:r>
            <a:r>
              <a:rPr lang="zh-CN" altLang="en-US" sz="2800" b="1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800" b="1" i="0" dirty="0">
                <a:latin typeface="Calibri" panose="020F0502020204030204" pitchFamily="34" charset="0"/>
                <a:ea typeface="宋体"/>
              </a:rPr>
              <a:t>algorithm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0A746B-1A88-70E5-159A-DA82A9BDFE98}"/>
              </a:ext>
            </a:extLst>
          </p:cNvPr>
          <p:cNvSpPr/>
          <p:nvPr/>
        </p:nvSpPr>
        <p:spPr>
          <a:xfrm>
            <a:off x="5235327" y="1448780"/>
            <a:ext cx="2088232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ts val="1800"/>
              </a:lnSpc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Phenotype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FC9B774-B892-3B13-82D0-16B219A0A937}"/>
              </a:ext>
            </a:extLst>
          </p:cNvPr>
          <p:cNvCxnSpPr>
            <a:cxnSpLocks/>
          </p:cNvCxnSpPr>
          <p:nvPr/>
        </p:nvCxnSpPr>
        <p:spPr bwMode="auto">
          <a:xfrm>
            <a:off x="3755740" y="1556792"/>
            <a:ext cx="1512168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3" name="Text Box 2">
            <a:extLst>
              <a:ext uri="{FF2B5EF4-FFF2-40B4-BE49-F238E27FC236}">
                <a16:creationId xmlns:a16="http://schemas.microsoft.com/office/drawing/2014/main" id="{981A4A28-A381-1553-7C27-B9327C07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Optimization based on proposed mapping</a:t>
            </a:r>
          </a:p>
        </p:txBody>
      </p:sp>
      <p:sp>
        <p:nvSpPr>
          <p:cNvPr id="4" name="加号 3">
            <a:extLst>
              <a:ext uri="{FF2B5EF4-FFF2-40B4-BE49-F238E27FC236}">
                <a16:creationId xmlns:a16="http://schemas.microsoft.com/office/drawing/2014/main" id="{BCF836C9-1589-D7DE-DD52-340C7CA80F8A}"/>
              </a:ext>
            </a:extLst>
          </p:cNvPr>
          <p:cNvSpPr/>
          <p:nvPr/>
        </p:nvSpPr>
        <p:spPr bwMode="auto">
          <a:xfrm>
            <a:off x="7413903" y="1918707"/>
            <a:ext cx="1418401" cy="1461542"/>
          </a:xfrm>
          <a:prstGeom prst="mathPlus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69E23A-E75B-7ED2-E6A5-9F011D64F295}"/>
              </a:ext>
            </a:extLst>
          </p:cNvPr>
          <p:cNvGrpSpPr/>
          <p:nvPr/>
        </p:nvGrpSpPr>
        <p:grpSpPr>
          <a:xfrm>
            <a:off x="8045306" y="3592150"/>
            <a:ext cx="3991354" cy="1925082"/>
            <a:chOff x="8045306" y="3592150"/>
            <a:chExt cx="3991354" cy="192508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25EDC14-8741-BC4F-9E2D-D8F55EC006AC}"/>
                </a:ext>
              </a:extLst>
            </p:cNvPr>
            <p:cNvSpPr/>
            <p:nvPr/>
          </p:nvSpPr>
          <p:spPr>
            <a:xfrm>
              <a:off x="8570938" y="3592150"/>
              <a:ext cx="2997670" cy="1925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D09A06C-D58D-9FCD-33FC-B3058944AA51}"/>
                </a:ext>
              </a:extLst>
            </p:cNvPr>
            <p:cNvSpPr/>
            <p:nvPr/>
          </p:nvSpPr>
          <p:spPr>
            <a:xfrm>
              <a:off x="8045306" y="3760293"/>
              <a:ext cx="3960440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(1+1)-EA 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41780C2-EB01-41CF-96EE-CD0419CAC02E}"/>
                </a:ext>
              </a:extLst>
            </p:cNvPr>
            <p:cNvSpPr/>
            <p:nvPr/>
          </p:nvSpPr>
          <p:spPr>
            <a:xfrm>
              <a:off x="8076220" y="4344337"/>
              <a:ext cx="3960440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Bayesian optimization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1CF5B11-4A88-56F9-0000-F50DE5D28B12}"/>
                </a:ext>
              </a:extLst>
            </p:cNvPr>
            <p:cNvSpPr/>
            <p:nvPr/>
          </p:nvSpPr>
          <p:spPr>
            <a:xfrm>
              <a:off x="8076220" y="4928381"/>
              <a:ext cx="3960440" cy="39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Random 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2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EFFB41A-89B2-92B5-1CC7-556D01E562CC}"/>
              </a:ext>
            </a:extLst>
          </p:cNvPr>
          <p:cNvSpPr/>
          <p:nvPr/>
        </p:nvSpPr>
        <p:spPr>
          <a:xfrm>
            <a:off x="119336" y="3213489"/>
            <a:ext cx="1003164" cy="503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7DCBD0-9E8B-37A3-0703-9998733086A2}"/>
              </a:ext>
            </a:extLst>
          </p:cNvPr>
          <p:cNvSpPr/>
          <p:nvPr/>
        </p:nvSpPr>
        <p:spPr>
          <a:xfrm>
            <a:off x="119336" y="2801819"/>
            <a:ext cx="992336" cy="339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ADB52F-09FC-571F-713B-332F0ECAEB71}"/>
              </a:ext>
            </a:extLst>
          </p:cNvPr>
          <p:cNvSpPr/>
          <p:nvPr/>
        </p:nvSpPr>
        <p:spPr>
          <a:xfrm>
            <a:off x="119336" y="2420888"/>
            <a:ext cx="992336" cy="339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0D24C6-0721-98B1-63CA-7DF753E103F3}"/>
              </a:ext>
            </a:extLst>
          </p:cNvPr>
          <p:cNvSpPr/>
          <p:nvPr/>
        </p:nvSpPr>
        <p:spPr>
          <a:xfrm>
            <a:off x="119336" y="1881341"/>
            <a:ext cx="1003164" cy="503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Comparison with previous SOTA methods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21017C-6F8B-AB0C-9A64-CFD03B71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76" y="1880828"/>
            <a:ext cx="9901100" cy="1875075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9CE9451-7D99-8913-B4A3-2D870E512188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5564" y="2225144"/>
            <a:ext cx="32403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左大括号 5">
            <a:extLst>
              <a:ext uri="{FF2B5EF4-FFF2-40B4-BE49-F238E27FC236}">
                <a16:creationId xmlns:a16="http://schemas.microsoft.com/office/drawing/2014/main" id="{D7428B8D-4F50-1018-ABC1-20F529061ADF}"/>
              </a:ext>
            </a:extLst>
          </p:cNvPr>
          <p:cNvSpPr/>
          <p:nvPr/>
        </p:nvSpPr>
        <p:spPr bwMode="auto">
          <a:xfrm>
            <a:off x="1155564" y="2375472"/>
            <a:ext cx="216024" cy="39210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38F30CEC-B0AB-C81C-190A-3F4F9F785FB0}"/>
              </a:ext>
            </a:extLst>
          </p:cNvPr>
          <p:cNvSpPr/>
          <p:nvPr/>
        </p:nvSpPr>
        <p:spPr bwMode="auto">
          <a:xfrm>
            <a:off x="1155564" y="2812620"/>
            <a:ext cx="216024" cy="39210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B95DE0-940E-1A22-8C36-458ADFBAAE90}"/>
              </a:ext>
            </a:extLst>
          </p:cNvPr>
          <p:cNvSpPr/>
          <p:nvPr/>
        </p:nvSpPr>
        <p:spPr>
          <a:xfrm>
            <a:off x="11324" y="1878254"/>
            <a:ext cx="127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1400" i="0" dirty="0">
                <a:latin typeface="Calibri" panose="020F0502020204030204" pitchFamily="34" charset="0"/>
                <a:ea typeface="宋体"/>
              </a:rPr>
              <a:t>Classical EA method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8944A8C-FD15-0BFB-C84F-4D49FB1A6FF9}"/>
              </a:ext>
            </a:extLst>
          </p:cNvPr>
          <p:cNvSpPr/>
          <p:nvPr/>
        </p:nvSpPr>
        <p:spPr>
          <a:xfrm>
            <a:off x="191344" y="2417635"/>
            <a:ext cx="967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sz="1400" i="0" dirty="0">
                <a:latin typeface="Calibri" panose="020F0502020204030204" pitchFamily="34" charset="0"/>
                <a:ea typeface="宋体"/>
              </a:rPr>
              <a:t>Analytical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86B2B1-BF6C-F374-50FC-415A2EDF0158}"/>
              </a:ext>
            </a:extLst>
          </p:cNvPr>
          <p:cNvSpPr/>
          <p:nvPr/>
        </p:nvSpPr>
        <p:spPr>
          <a:xfrm>
            <a:off x="443372" y="2836635"/>
            <a:ext cx="42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sz="1400" i="0" dirty="0">
                <a:latin typeface="Calibri" panose="020F0502020204030204" pitchFamily="34" charset="0"/>
                <a:ea typeface="宋体"/>
              </a:rPr>
              <a:t>RL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102F26-F6A5-CA41-2070-F07FCE95B757}"/>
              </a:ext>
            </a:extLst>
          </p:cNvPr>
          <p:cNvSpPr/>
          <p:nvPr/>
        </p:nvSpPr>
        <p:spPr>
          <a:xfrm>
            <a:off x="155340" y="3204724"/>
            <a:ext cx="96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14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Our methods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3A86BFDE-C9AF-4E82-380E-13A28F515522}"/>
              </a:ext>
            </a:extLst>
          </p:cNvPr>
          <p:cNvSpPr/>
          <p:nvPr/>
        </p:nvSpPr>
        <p:spPr bwMode="auto">
          <a:xfrm>
            <a:off x="1155564" y="3270282"/>
            <a:ext cx="216024" cy="39210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7C2979-7912-64C4-0482-6761B3445FC6}"/>
              </a:ext>
            </a:extLst>
          </p:cNvPr>
          <p:cNvSpPr/>
          <p:nvPr/>
        </p:nvSpPr>
        <p:spPr bwMode="auto">
          <a:xfrm>
            <a:off x="10684780" y="2803080"/>
            <a:ext cx="509730" cy="111033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9C748E-4D8C-23EE-7AD1-8A41416297F3}"/>
              </a:ext>
            </a:extLst>
          </p:cNvPr>
          <p:cNvSpPr/>
          <p:nvPr/>
        </p:nvSpPr>
        <p:spPr>
          <a:xfrm>
            <a:off x="443372" y="5409220"/>
            <a:ext cx="1151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 err="1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WireMask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-EA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 (our proposed framework equipped with EA) achieves 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the best average rank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, and</a:t>
            </a:r>
            <a:r>
              <a:rPr lang="en-US" altLang="zh-CN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reduces wirelength by 80%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compared to </a:t>
            </a:r>
            <a:r>
              <a:rPr lang="en-US" altLang="zh-CN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</a:rPr>
              <a:t>[Google, Nature’21]</a:t>
            </a:r>
            <a:endParaRPr lang="en-US" altLang="zh-CN" i="0" dirty="0">
              <a:latin typeface="Calibri" panose="020F0502020204030204" pitchFamily="34" charset="0"/>
              <a:ea typeface="宋体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729F94-30B4-F5FA-3177-4CAE3C9E5DEE}"/>
              </a:ext>
            </a:extLst>
          </p:cNvPr>
          <p:cNvSpPr/>
          <p:nvPr/>
        </p:nvSpPr>
        <p:spPr bwMode="auto">
          <a:xfrm>
            <a:off x="10684779" y="3537012"/>
            <a:ext cx="552763" cy="152979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54734FE-0168-DECA-8DE5-FE5D1995225E}"/>
                  </a:ext>
                </a:extLst>
              </p:cNvPr>
              <p:cNvSpPr/>
              <p:nvPr/>
            </p:nvSpPr>
            <p:spPr>
              <a:xfrm>
                <a:off x="1263576" y="1411900"/>
                <a:ext cx="9930934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40000"/>
                  </a:spcBef>
                </a:pP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Table 1: Wirelength (×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) obtained by ten compared methods on seven popular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ISPD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contest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chips. </a:t>
                </a: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54734FE-0168-DECA-8DE5-FE5D1995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76" y="1411900"/>
                <a:ext cx="9930934" cy="372410"/>
              </a:xfrm>
              <a:prstGeom prst="rect">
                <a:avLst/>
              </a:prstGeom>
              <a:blipFill>
                <a:blip r:embed="rId4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592D48F9-0EA9-74B2-5801-C9EE7B6AFD6D}"/>
              </a:ext>
            </a:extLst>
          </p:cNvPr>
          <p:cNvSpPr/>
          <p:nvPr/>
        </p:nvSpPr>
        <p:spPr bwMode="auto">
          <a:xfrm>
            <a:off x="1465540" y="2779101"/>
            <a:ext cx="9772001" cy="159892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6D781F8-FA6A-793C-43F2-34A768B567DC}"/>
              </a:ext>
            </a:extLst>
          </p:cNvPr>
          <p:cNvSpPr/>
          <p:nvPr/>
        </p:nvSpPr>
        <p:spPr bwMode="auto">
          <a:xfrm>
            <a:off x="1479600" y="3250624"/>
            <a:ext cx="9772001" cy="44935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C34C9F-AE85-C9A0-055A-1C24089E291C}"/>
              </a:ext>
            </a:extLst>
          </p:cNvPr>
          <p:cNvSpPr txBox="1"/>
          <p:nvPr/>
        </p:nvSpPr>
        <p:spPr>
          <a:xfrm>
            <a:off x="11258301" y="2571523"/>
            <a:ext cx="93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[Google, Nature’21]</a:t>
            </a:r>
            <a:endParaRPr kumimoji="1" lang="zh-CN" altLang="en-US" sz="14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1AEB29-C23D-96BE-383C-86D858B2E53F}"/>
              </a:ext>
            </a:extLst>
          </p:cNvPr>
          <p:cNvSpPr/>
          <p:nvPr/>
        </p:nvSpPr>
        <p:spPr bwMode="auto">
          <a:xfrm>
            <a:off x="2315579" y="1411900"/>
            <a:ext cx="1080121" cy="3724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24DB95-B316-6146-9C65-83F0E0030E99}"/>
              </a:ext>
            </a:extLst>
          </p:cNvPr>
          <p:cNvSpPr/>
          <p:nvPr/>
        </p:nvSpPr>
        <p:spPr bwMode="auto">
          <a:xfrm>
            <a:off x="7752184" y="1428661"/>
            <a:ext cx="3176240" cy="3724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322F30-15AD-CA11-9DA1-4767C54042F2}"/>
              </a:ext>
            </a:extLst>
          </p:cNvPr>
          <p:cNvGrpSpPr/>
          <p:nvPr/>
        </p:nvGrpSpPr>
        <p:grpSpPr>
          <a:xfrm>
            <a:off x="1019436" y="4005064"/>
            <a:ext cx="10602307" cy="1200329"/>
            <a:chOff x="1146321" y="4005064"/>
            <a:chExt cx="10602307" cy="120032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C838C53-7C0F-E73C-224F-2AB1481941CB}"/>
                </a:ext>
              </a:extLst>
            </p:cNvPr>
            <p:cNvSpPr/>
            <p:nvPr/>
          </p:nvSpPr>
          <p:spPr>
            <a:xfrm>
              <a:off x="1155563" y="4005064"/>
              <a:ext cx="10305033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6453410-9A46-9660-42D5-41A3055797B5}"/>
                </a:ext>
              </a:extLst>
            </p:cNvPr>
            <p:cNvSpPr/>
            <p:nvPr/>
          </p:nvSpPr>
          <p:spPr>
            <a:xfrm>
              <a:off x="2603612" y="4032111"/>
              <a:ext cx="9145016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1800" b="1" i="0" dirty="0">
                  <a:latin typeface="Calibri" panose="020F0502020204030204" pitchFamily="34" charset="0"/>
                  <a:ea typeface="宋体"/>
                </a:rPr>
                <a:t>Graph</a:t>
              </a:r>
              <a:r>
                <a:rPr lang="en-US" altLang="zh-CN" sz="1800" i="0" dirty="0">
                  <a:solidFill>
                    <a:schemeClr val="tx2"/>
                  </a:solidFill>
                  <a:latin typeface="Calibri" panose="020F0502020204030204" pitchFamily="34" charset="0"/>
                  <a:ea typeface="宋体"/>
                </a:rPr>
                <a:t> [Nature’21]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: RL method proposed by </a:t>
              </a:r>
              <a:r>
                <a:rPr lang="en-US" altLang="zh-CN" sz="1800" b="1" i="0" dirty="0">
                  <a:latin typeface="Calibri" panose="020F0502020204030204" pitchFamily="34" charset="0"/>
                  <a:ea typeface="宋体"/>
                </a:rPr>
                <a:t>Google</a:t>
              </a:r>
            </a:p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1800" b="1" i="0" dirty="0" err="1">
                  <a:latin typeface="Calibri" panose="020F0502020204030204" pitchFamily="34" charset="0"/>
                  <a:ea typeface="宋体"/>
                </a:rPr>
                <a:t>DREAMPlace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sz="1800" i="0" dirty="0">
                  <a:solidFill>
                    <a:schemeClr val="tx2"/>
                  </a:solidFill>
                  <a:latin typeface="Calibri" panose="020F0502020204030204" pitchFamily="34" charset="0"/>
                  <a:ea typeface="宋体"/>
                </a:rPr>
                <a:t>[DAC’19, TCAD’21 Best Paper] 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: One of the most popular analytical methods </a:t>
              </a:r>
            </a:p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1800" b="1" i="0" dirty="0" err="1">
                  <a:latin typeface="Calibri" panose="020F0502020204030204" pitchFamily="34" charset="0"/>
                  <a:ea typeface="宋体"/>
                </a:rPr>
                <a:t>DeepPR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sz="1800" i="0" dirty="0">
                  <a:solidFill>
                    <a:schemeClr val="tx2"/>
                  </a:solidFill>
                  <a:latin typeface="Calibri" panose="020F0502020204030204" pitchFamily="34" charset="0"/>
                  <a:ea typeface="宋体"/>
                </a:rPr>
                <a:t>[NeurIPS’21] 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and </a:t>
              </a:r>
              <a:r>
                <a:rPr lang="en-US" altLang="zh-CN" sz="1800" b="1" i="0" dirty="0">
                  <a:latin typeface="Calibri" panose="020F0502020204030204" pitchFamily="34" charset="0"/>
                  <a:ea typeface="宋体"/>
                </a:rPr>
                <a:t>MaskPlace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sz="1800" i="0" dirty="0">
                  <a:solidFill>
                    <a:schemeClr val="tx2"/>
                  </a:solidFill>
                  <a:latin typeface="Calibri" panose="020F0502020204030204" pitchFamily="34" charset="0"/>
                  <a:ea typeface="宋体"/>
                </a:rPr>
                <a:t>[NeurIPS’22] </a:t>
              </a:r>
              <a:r>
                <a:rPr lang="en-US" altLang="zh-CN" sz="1800" i="0" dirty="0">
                  <a:latin typeface="Calibri" panose="020F0502020204030204" pitchFamily="34" charset="0"/>
                  <a:ea typeface="宋体"/>
                </a:rPr>
                <a:t>: Two recent advanced RL methods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F5C0C47-42FC-1D43-A232-D3B17FDE40C8}"/>
                </a:ext>
              </a:extLst>
            </p:cNvPr>
            <p:cNvSpPr/>
            <p:nvPr/>
          </p:nvSpPr>
          <p:spPr>
            <a:xfrm>
              <a:off x="1146321" y="4039575"/>
              <a:ext cx="152929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40000"/>
                </a:spcBef>
              </a:pPr>
              <a:r>
                <a:rPr lang="en-US" altLang="zh-CN" sz="2200" i="0" dirty="0">
                  <a:latin typeface="Calibri" panose="020F0502020204030204" pitchFamily="34" charset="0"/>
                  <a:ea typeface="宋体"/>
                </a:rPr>
                <a:t>Some important baselines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059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46D1D89-822D-B9B6-1BDF-A9F7490B445A}"/>
                  </a:ext>
                </a:extLst>
              </p:cNvPr>
              <p:cNvSpPr/>
              <p:nvPr/>
            </p:nvSpPr>
            <p:spPr>
              <a:xfrm>
                <a:off x="965430" y="1691493"/>
                <a:ext cx="1026114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40000"/>
                  </a:spcBef>
                </a:pP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Table 2: Wirelength (×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) Compared with ChiPFormer on ten popular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ISPD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ICCAD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contest</a:t>
                </a:r>
                <a:r>
                  <a:rPr lang="zh-CN" altLang="en-US" sz="1800" i="0" dirty="0"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ea typeface="宋体"/>
                    <a:cs typeface="Times New Roman" panose="02020603050405020304" pitchFamily="18" charset="0"/>
                  </a:rPr>
                  <a:t>chips. </a:t>
                </a: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46D1D89-822D-B9B6-1BDF-A9F7490B4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691493"/>
                <a:ext cx="10261140" cy="372410"/>
              </a:xfrm>
              <a:prstGeom prst="rect">
                <a:avLst/>
              </a:prstGeom>
              <a:blipFill>
                <a:blip r:embed="rId3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A5B1E003-526B-F137-0FF1-A1F9CADD0D73}"/>
              </a:ext>
            </a:extLst>
          </p:cNvPr>
          <p:cNvSpPr/>
          <p:nvPr/>
        </p:nvSpPr>
        <p:spPr bwMode="auto">
          <a:xfrm>
            <a:off x="6852084" y="1705454"/>
            <a:ext cx="4104456" cy="3724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77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Comparison with the latest method </a:t>
            </a:r>
            <a:r>
              <a:rPr kumimoji="1" lang="en-US" altLang="zh-CN" i="0" dirty="0" err="1">
                <a:solidFill>
                  <a:srgbClr val="000000"/>
                </a:solidFill>
                <a:latin typeface="Verdana" pitchFamily="34" charset="0"/>
              </a:rPr>
              <a:t>ChiPFormer</a:t>
            </a:r>
            <a:endParaRPr kumimoji="1" lang="en-US" altLang="zh-CN" i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9C748E-4D8C-23EE-7AD1-8A41416297F3}"/>
              </a:ext>
            </a:extLst>
          </p:cNvPr>
          <p:cNvSpPr/>
          <p:nvPr/>
        </p:nvSpPr>
        <p:spPr>
          <a:xfrm>
            <a:off x="87701" y="5087337"/>
            <a:ext cx="1181189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b="1" i="0" dirty="0" err="1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WireMask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-EA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 outperforms </a:t>
            </a:r>
            <a:r>
              <a:rPr lang="en-US" altLang="zh-CN" i="0" dirty="0" err="1">
                <a:latin typeface="Calibri" panose="020F0502020204030204" pitchFamily="34" charset="0"/>
                <a:ea typeface="宋体"/>
              </a:rPr>
              <a:t>ChiPFormer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[Lai et al., ICML’23]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on 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9 out of 10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chips, </a:t>
            </a:r>
          </a:p>
          <a:p>
            <a:pPr algn="ctr">
              <a:spcBef>
                <a:spcPts val="600"/>
              </a:spcBef>
            </a:pPr>
            <a:r>
              <a:rPr lang="en-US" altLang="zh-CN" i="0" dirty="0">
                <a:latin typeface="Calibri" panose="020F0502020204030204" pitchFamily="34" charset="0"/>
                <a:ea typeface="宋体"/>
              </a:rPr>
              <a:t>using the same number of evaluations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3E02F4C-C4C4-4818-BA3D-D14CC929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72" y="2168860"/>
            <a:ext cx="11100556" cy="27039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7AE7D7F-B396-11D6-DFFB-D9E734F29859}"/>
              </a:ext>
            </a:extLst>
          </p:cNvPr>
          <p:cNvSpPr txBox="1"/>
          <p:nvPr/>
        </p:nvSpPr>
        <p:spPr>
          <a:xfrm>
            <a:off x="7716180" y="652626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[Lai et al., ICML’23]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2D8548-5D19-5BB2-84A0-523E9C495078}"/>
              </a:ext>
            </a:extLst>
          </p:cNvPr>
          <p:cNvSpPr/>
          <p:nvPr/>
        </p:nvSpPr>
        <p:spPr bwMode="auto">
          <a:xfrm>
            <a:off x="3251684" y="2564904"/>
            <a:ext cx="1368152" cy="22322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AD0524-BB88-0E00-0ADE-60C3F305C975}"/>
              </a:ext>
            </a:extLst>
          </p:cNvPr>
          <p:cNvSpPr/>
          <p:nvPr/>
        </p:nvSpPr>
        <p:spPr bwMode="auto">
          <a:xfrm>
            <a:off x="6744072" y="2564904"/>
            <a:ext cx="1368152" cy="22322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C360C4-C196-3485-911C-F84A72E35AE6}"/>
              </a:ext>
            </a:extLst>
          </p:cNvPr>
          <p:cNvSpPr/>
          <p:nvPr/>
        </p:nvSpPr>
        <p:spPr bwMode="auto">
          <a:xfrm>
            <a:off x="10056440" y="2564904"/>
            <a:ext cx="1368152" cy="22322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89E51E-79C3-D7E0-0103-A0F7F86E94F3}"/>
              </a:ext>
            </a:extLst>
          </p:cNvPr>
          <p:cNvSpPr/>
          <p:nvPr/>
        </p:nvSpPr>
        <p:spPr bwMode="auto">
          <a:xfrm>
            <a:off x="2027548" y="1702104"/>
            <a:ext cx="1080120" cy="3724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7267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F1E2CFD-68C1-457C-8288-201FBAD26323}"/>
              </a:ext>
            </a:extLst>
          </p:cNvPr>
          <p:cNvSpPr/>
          <p:nvPr/>
        </p:nvSpPr>
        <p:spPr>
          <a:xfrm>
            <a:off x="5503538" y="1604208"/>
            <a:ext cx="5813044" cy="18479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98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Comparison with expert-crafted      results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9C748E-4D8C-23EE-7AD1-8A41416297F3}"/>
              </a:ext>
            </a:extLst>
          </p:cNvPr>
          <p:cNvSpPr/>
          <p:nvPr/>
        </p:nvSpPr>
        <p:spPr>
          <a:xfrm>
            <a:off x="5553802" y="1688470"/>
            <a:ext cx="579878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i="0" dirty="0">
                <a:latin typeface="Calibri" panose="020F0502020204030204" pitchFamily="34" charset="0"/>
                <a:ea typeface="宋体"/>
              </a:rPr>
              <a:t>Experiments on </a:t>
            </a: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private industry chip cases: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i="0" dirty="0" err="1">
                <a:latin typeface="Calibri" panose="020F0502020204030204" pitchFamily="34" charset="0"/>
                <a:ea typeface="宋体"/>
              </a:rPr>
              <a:t>ChiPFormer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outperforms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 human experts</a:t>
            </a:r>
            <a:r>
              <a:rPr lang="zh-CN" altLang="en-US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(who place the macros with the help of</a:t>
            </a:r>
            <a:r>
              <a:rPr lang="zh-CN" altLang="en-US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commercial tool </a:t>
            </a:r>
            <a:r>
              <a:rPr lang="en-US" altLang="zh-CN" dirty="0">
                <a:latin typeface="Calibri" panose="020F0502020204030204" pitchFamily="34" charset="0"/>
                <a:ea typeface="宋体"/>
              </a:rPr>
              <a:t>Candence </a:t>
            </a:r>
            <a:r>
              <a:rPr lang="en-US" altLang="zh-CN" dirty="0" err="1">
                <a:latin typeface="Calibri" panose="020F0502020204030204" pitchFamily="34" charset="0"/>
                <a:ea typeface="宋体"/>
              </a:rPr>
              <a:t>Innovus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)</a:t>
            </a:r>
          </a:p>
        </p:txBody>
      </p:sp>
      <p:pic>
        <p:nvPicPr>
          <p:cNvPr id="2" name="Picture 4" descr="教授的科学家- 科技图标">
            <a:extLst>
              <a:ext uri="{FF2B5EF4-FFF2-40B4-BE49-F238E27FC236}">
                <a16:creationId xmlns:a16="http://schemas.microsoft.com/office/drawing/2014/main" id="{607C9CF7-4CC8-04E0-D9DA-FB6BBEEC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16" y="523178"/>
            <a:ext cx="514996" cy="5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7D90CB-8B5A-7D50-6618-8B1CE768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196752"/>
            <a:ext cx="4824536" cy="472367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CCEA5B-D5E5-726A-3AFD-840B4EC629E4}"/>
              </a:ext>
            </a:extLst>
          </p:cNvPr>
          <p:cNvSpPr txBox="1"/>
          <p:nvPr/>
        </p:nvSpPr>
        <p:spPr>
          <a:xfrm>
            <a:off x="3179676" y="5945677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[Lai et al., ICML’23]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C3BBBD-E7A9-A792-5C0A-DC296F01F72B}"/>
                  </a:ext>
                </a:extLst>
              </p:cNvPr>
              <p:cNvSpPr/>
              <p:nvPr/>
            </p:nvSpPr>
            <p:spPr>
              <a:xfrm>
                <a:off x="4943872" y="4437297"/>
                <a:ext cx="704781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40000"/>
                  </a:spcBef>
                </a:pPr>
                <a:r>
                  <a:rPr lang="en-US" altLang="zh-CN" sz="2600" i="0" dirty="0">
                    <a:solidFill>
                      <a:srgbClr val="FF0000"/>
                    </a:solidFill>
                    <a:latin typeface="Calibri" panose="020F0502020204030204" pitchFamily="34" charset="0"/>
                    <a:ea typeface="宋体"/>
                  </a:rPr>
                  <a:t>WireMask-EA</a:t>
                </a:r>
                <a:r>
                  <a:rPr lang="zh-CN" altLang="en-US" sz="2600" i="0" dirty="0">
                    <a:latin typeface="Calibri" panose="020F0502020204030204" pitchFamily="34" charset="0"/>
                    <a:ea typeface="宋体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600" b="0" i="0" smtClean="0">
                        <a:latin typeface="Cambria Math" panose="02040503050406030204" pitchFamily="18" charset="0"/>
                        <a:ea typeface="宋体"/>
                      </a:rPr>
                      <m:t> </m:t>
                    </m:r>
                    <m:r>
                      <a:rPr lang="en-US" altLang="zh-CN" sz="26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宋体"/>
                      </a:rPr>
                      <m:t>&gt;</m:t>
                    </m:r>
                  </m:oMath>
                </a14:m>
                <a:r>
                  <a:rPr lang="zh-CN" altLang="en-US" sz="2600" i="0" dirty="0">
                    <a:latin typeface="Calibri" panose="020F0502020204030204" pitchFamily="34" charset="0"/>
                    <a:ea typeface="宋体"/>
                  </a:rPr>
                  <a:t> </a:t>
                </a:r>
                <a:r>
                  <a:rPr lang="en-US" altLang="zh-CN" sz="2600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宋体"/>
                  </a:rPr>
                  <a:t>ChiPFormer</a:t>
                </a:r>
                <a:r>
                  <a:rPr lang="zh-CN" altLang="en-US" sz="2600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宋体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宋体"/>
                      </a:rPr>
                      <m:t>&gt;</m:t>
                    </m:r>
                  </m:oMath>
                </a14:m>
                <a:r>
                  <a:rPr lang="zh-CN" altLang="en-US" sz="2600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宋体"/>
                  </a:rPr>
                  <a:t> </a:t>
                </a:r>
                <a:r>
                  <a:rPr lang="en-US" altLang="zh-CN" sz="2600" i="0" dirty="0">
                    <a:solidFill>
                      <a:srgbClr val="0000FF"/>
                    </a:solidFill>
                    <a:latin typeface="Calibri" panose="020F0502020204030204" pitchFamily="34" charset="0"/>
                    <a:ea typeface="宋体"/>
                  </a:rPr>
                  <a:t>Human expert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C3BBBD-E7A9-A792-5C0A-DC296F01F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4437297"/>
                <a:ext cx="7047812" cy="492443"/>
              </a:xfrm>
              <a:prstGeom prst="rect">
                <a:avLst/>
              </a:prstGeom>
              <a:blipFill>
                <a:blip r:embed="rId5"/>
                <a:stretch>
                  <a:fillRect t="-10000" b="-2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11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8521785-0BCB-6160-5719-0A2F22BEB113}"/>
              </a:ext>
            </a:extLst>
          </p:cNvPr>
          <p:cNvSpPr/>
          <p:nvPr/>
        </p:nvSpPr>
        <p:spPr>
          <a:xfrm>
            <a:off x="3859432" y="1982679"/>
            <a:ext cx="2087702" cy="181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2260C8-A13A-F23E-040C-2EABD4C25794}"/>
              </a:ext>
            </a:extLst>
          </p:cNvPr>
          <p:cNvSpPr/>
          <p:nvPr/>
        </p:nvSpPr>
        <p:spPr>
          <a:xfrm>
            <a:off x="9803640" y="1987431"/>
            <a:ext cx="2087702" cy="1806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F040F7-C3C0-9B8F-B679-AD2EDA0D1B8E}"/>
              </a:ext>
            </a:extLst>
          </p:cNvPr>
          <p:cNvSpPr/>
          <p:nvPr/>
        </p:nvSpPr>
        <p:spPr>
          <a:xfrm>
            <a:off x="1379476" y="5259672"/>
            <a:ext cx="8964996" cy="49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A9FF812-6D50-EF81-9C4A-929E1E7B3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4" y="1908202"/>
            <a:ext cx="1618061" cy="590917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0DD70697-EA1A-7383-2AEC-EBD85FEED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1" y="1340768"/>
            <a:ext cx="1621154" cy="525947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0FE4608-FACB-4D5E-4EA3-0299559E5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0" y="3323016"/>
            <a:ext cx="1621155" cy="90029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985D64D0-1B82-764C-4C5F-E34CED8B0C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1" y="2539921"/>
            <a:ext cx="1621155" cy="75179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4C76E63-6628-6B8D-3CA9-868601E9B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52" y="3704466"/>
            <a:ext cx="1618061" cy="144171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321B885-779C-23A1-82E6-27B222B5B1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79" y="2488585"/>
            <a:ext cx="1614968" cy="1141615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29405752-98A5-E13C-CE2C-9DF7A3B07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66" y="4273726"/>
            <a:ext cx="1621156" cy="87245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40F976CF-2C4A-44FE-673B-AB90B81142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58" y="1340768"/>
            <a:ext cx="1621155" cy="1073551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162285F1-8F39-B270-A687-D39D87EB26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7" y="1869731"/>
            <a:ext cx="1620000" cy="590496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B343D6F0-647E-AD30-8BAB-3EEC5202B8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7" y="1304764"/>
            <a:ext cx="1620000" cy="523480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4545DA90-E745-5851-29F2-105937523C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5" y="3285186"/>
            <a:ext cx="1620000" cy="899657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5BD5E8CB-AF29-4E40-4996-3D219004FB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7" y="2501714"/>
            <a:ext cx="1620000" cy="741985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C5B75E93-DF4F-CFFA-0A0A-6018EA1699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2" y="3658072"/>
            <a:ext cx="1620000" cy="1449637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BC66C5D0-8EC2-F7B2-5198-2418FE0817B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31" y="2472669"/>
            <a:ext cx="1620000" cy="1146081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913A78E7-52D1-0470-38A4-5F50B68AF7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226330"/>
            <a:ext cx="1620000" cy="881379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B50C0B78-ED46-4494-36BB-42ED4B2FD71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31" y="1309636"/>
            <a:ext cx="1620000" cy="1065545"/>
          </a:xfrm>
          <a:prstGeom prst="rect">
            <a:avLst/>
          </a:prstGeom>
        </p:spPr>
      </p:pic>
      <p:sp>
        <p:nvSpPr>
          <p:cNvPr id="92" name="Text Box 2">
            <a:extLst>
              <a:ext uri="{FF2B5EF4-FFF2-40B4-BE49-F238E27FC236}">
                <a16:creationId xmlns:a16="http://schemas.microsoft.com/office/drawing/2014/main" id="{2F07DF72-4590-B52D-4F53-AE9D306D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8172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Visualization by commercial tool </a:t>
            </a:r>
            <a:r>
              <a:rPr kumimoji="1" lang="en-US" altLang="zh-CN" dirty="0">
                <a:solidFill>
                  <a:srgbClr val="000000"/>
                </a:solidFill>
                <a:latin typeface="Verdana" pitchFamily="34" charset="0"/>
              </a:rPr>
              <a:t>Cadence </a:t>
            </a:r>
            <a:r>
              <a:rPr kumimoji="1" lang="en-US" altLang="zh-CN" dirty="0" err="1">
                <a:solidFill>
                  <a:srgbClr val="000000"/>
                </a:solidFill>
                <a:latin typeface="Verdana" pitchFamily="34" charset="0"/>
              </a:rPr>
              <a:t>Innovus</a:t>
            </a:r>
            <a:endParaRPr kumimoji="1" lang="en-US" altLang="zh-CN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7472CEC-BDF6-35A7-60E8-2C0B98AB68B0}"/>
              </a:ext>
            </a:extLst>
          </p:cNvPr>
          <p:cNvSpPr/>
          <p:nvPr/>
        </p:nvSpPr>
        <p:spPr>
          <a:xfrm>
            <a:off x="9809670" y="2564904"/>
            <a:ext cx="212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zh-CN" sz="2000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Our proposed framework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equipped with </a:t>
            </a:r>
            <a:r>
              <a:rPr lang="en-US" altLang="zh-CN" sz="2000" b="1" i="0" dirty="0">
                <a:latin typeface="Calibri" panose="020F0502020204030204" pitchFamily="34" charset="0"/>
                <a:ea typeface="宋体"/>
              </a:rPr>
              <a:t>EA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34FECA98-4382-CEC0-D005-3055CFDF6668}"/>
              </a:ext>
            </a:extLst>
          </p:cNvPr>
          <p:cNvSpPr/>
          <p:nvPr/>
        </p:nvSpPr>
        <p:spPr>
          <a:xfrm>
            <a:off x="3719736" y="2600402"/>
            <a:ext cx="2336506" cy="110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40000"/>
              </a:spcBef>
            </a:pPr>
            <a:r>
              <a:rPr lang="en-US" altLang="zh-CN" sz="1800" i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</a:rPr>
              <a:t>Most popular</a:t>
            </a:r>
          </a:p>
          <a:p>
            <a:pPr algn="ctr" eaLnBrk="1" hangingPunct="1">
              <a:lnSpc>
                <a:spcPct val="60000"/>
              </a:lnSpc>
              <a:spcBef>
                <a:spcPct val="40000"/>
              </a:spcBef>
            </a:pPr>
            <a:r>
              <a:rPr lang="en-US" altLang="zh-CN" sz="1800" i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</a:rPr>
              <a:t>analytical placer</a:t>
            </a:r>
          </a:p>
          <a:p>
            <a:pPr algn="ctr" eaLnBrk="1" hangingPunct="1">
              <a:lnSpc>
                <a:spcPct val="60000"/>
              </a:lnSpc>
              <a:spcBef>
                <a:spcPct val="40000"/>
              </a:spcBef>
            </a:pPr>
            <a:r>
              <a:rPr lang="en-US" altLang="zh-CN" sz="1800" i="0" dirty="0">
                <a:latin typeface="Calibri" panose="020F0502020204030204" pitchFamily="34" charset="0"/>
                <a:ea typeface="宋体"/>
              </a:rPr>
              <a:t>DAC’19 </a:t>
            </a:r>
            <a:r>
              <a:rPr lang="en-US" altLang="zh-CN" sz="1800" b="1" i="0" dirty="0">
                <a:latin typeface="Calibri" panose="020F0502020204030204" pitchFamily="34" charset="0"/>
                <a:ea typeface="宋体"/>
              </a:rPr>
              <a:t>Best Paper </a:t>
            </a:r>
          </a:p>
          <a:p>
            <a:pPr algn="ctr" eaLnBrk="1" hangingPunct="1">
              <a:lnSpc>
                <a:spcPct val="60000"/>
              </a:lnSpc>
              <a:spcBef>
                <a:spcPct val="40000"/>
              </a:spcBef>
            </a:pPr>
            <a:r>
              <a:rPr lang="en-US" altLang="zh-CN" sz="1800" i="0" dirty="0">
                <a:latin typeface="Calibri" panose="020F0502020204030204" pitchFamily="34" charset="0"/>
                <a:ea typeface="宋体"/>
              </a:rPr>
              <a:t>TCAD’21 </a:t>
            </a:r>
            <a:r>
              <a:rPr lang="en-US" altLang="zh-CN" sz="1800" b="1" i="0" dirty="0">
                <a:latin typeface="Calibri" panose="020F0502020204030204" pitchFamily="34" charset="0"/>
                <a:ea typeface="宋体"/>
              </a:rPr>
              <a:t>Best Paper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0BFC81C-AB4E-5B48-85CF-286775A779E9}"/>
              </a:ext>
            </a:extLst>
          </p:cNvPr>
          <p:cNvSpPr/>
          <p:nvPr/>
        </p:nvSpPr>
        <p:spPr>
          <a:xfrm>
            <a:off x="389366" y="5833057"/>
            <a:ext cx="1141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zh-CN" i="0" dirty="0">
                <a:latin typeface="Calibri" panose="020F0502020204030204" pitchFamily="34" charset="0"/>
                <a:ea typeface="宋体"/>
              </a:rPr>
              <a:t>Our results have</a:t>
            </a:r>
            <a:r>
              <a:rPr lang="zh-CN" altLang="en-US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much fewer red points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, showing</a:t>
            </a:r>
            <a:r>
              <a:rPr lang="zh-CN" altLang="en-US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better </a:t>
            </a:r>
            <a:r>
              <a:rPr lang="en-US" altLang="zh-CN" b="1" i="0" dirty="0" err="1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routability</a:t>
            </a:r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and performance</a:t>
            </a:r>
            <a:endParaRPr lang="en-US" altLang="zh-CN" i="0" dirty="0">
              <a:latin typeface="Calibri" panose="020F0502020204030204" pitchFamily="34" charset="0"/>
              <a:ea typeface="宋体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BD664B-A7BA-8EEB-019B-8B85C93849E1}"/>
              </a:ext>
            </a:extLst>
          </p:cNvPr>
          <p:cNvSpPr/>
          <p:nvPr/>
        </p:nvSpPr>
        <p:spPr>
          <a:xfrm>
            <a:off x="3719736" y="2024844"/>
            <a:ext cx="2336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b="1" i="0" dirty="0" err="1">
                <a:latin typeface="Calibri" panose="020F0502020204030204" pitchFamily="34" charset="0"/>
                <a:ea typeface="宋体"/>
              </a:rPr>
              <a:t>DREAMPlace</a:t>
            </a:r>
            <a:endParaRPr lang="en-US" altLang="zh-CN" b="1" i="0" dirty="0">
              <a:latin typeface="Calibri" panose="020F0502020204030204" pitchFamily="34" charset="0"/>
              <a:ea typeface="宋体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B71575-9A30-2811-1781-8ADDBBAF0969}"/>
              </a:ext>
            </a:extLst>
          </p:cNvPr>
          <p:cNvSpPr/>
          <p:nvPr/>
        </p:nvSpPr>
        <p:spPr>
          <a:xfrm>
            <a:off x="119336" y="5281329"/>
            <a:ext cx="114132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zh-CN" sz="2200" b="1" i="0" dirty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Red points in the figure represent congestion points that can’t be routed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1480F0-21CE-B399-8939-1FE8B8C41862}"/>
              </a:ext>
            </a:extLst>
          </p:cNvPr>
          <p:cNvSpPr/>
          <p:nvPr/>
        </p:nvSpPr>
        <p:spPr>
          <a:xfrm>
            <a:off x="9758324" y="2124422"/>
            <a:ext cx="2207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WireMask-EA</a:t>
            </a:r>
          </a:p>
        </p:txBody>
      </p:sp>
    </p:spTree>
    <p:extLst>
      <p:ext uri="{BB962C8B-B14F-4D97-AF65-F5344CB8AC3E}">
        <p14:creationId xmlns:p14="http://schemas.microsoft.com/office/powerpoint/2010/main" val="146594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>
            <a:extLst>
              <a:ext uri="{FF2B5EF4-FFF2-40B4-BE49-F238E27FC236}">
                <a16:creationId xmlns:a16="http://schemas.microsoft.com/office/drawing/2014/main" id="{AA0691D0-E4BC-C567-BFC4-2CADBBC7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8172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Why we are the best?</a:t>
            </a:r>
            <a:endParaRPr kumimoji="1" lang="en-US" altLang="zh-CN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534701-7209-BC7C-CD36-CD86F51D3940}"/>
              </a:ext>
            </a:extLst>
          </p:cNvPr>
          <p:cNvSpPr/>
          <p:nvPr/>
        </p:nvSpPr>
        <p:spPr>
          <a:xfrm>
            <a:off x="429331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problem we solve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5EB01A1-692F-2E19-FFA8-C05FB688B4F3}"/>
              </a:ext>
            </a:extLst>
          </p:cNvPr>
          <p:cNvSpPr/>
          <p:nvPr/>
        </p:nvSpPr>
        <p:spPr>
          <a:xfrm>
            <a:off x="4115780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baselines we beat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F5489BB-76C9-1DD8-4093-E7F04FD453EA}"/>
              </a:ext>
            </a:extLst>
          </p:cNvPr>
          <p:cNvSpPr/>
          <p:nvPr/>
        </p:nvSpPr>
        <p:spPr>
          <a:xfrm>
            <a:off x="7746566" y="1484785"/>
            <a:ext cx="431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contributions to community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89CB8B5-43A4-A929-1DAB-B69E3223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7" y="2044065"/>
            <a:ext cx="2260551" cy="286548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4333658-840A-B429-9B6F-92144D1AB399}"/>
              </a:ext>
            </a:extLst>
          </p:cNvPr>
          <p:cNvSpPr/>
          <p:nvPr/>
        </p:nvSpPr>
        <p:spPr>
          <a:xfrm>
            <a:off x="421529" y="508518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</a:rPr>
              <a:t>Macro Placement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A vital stage in chip design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BF2D613-E8F0-1D1C-3A52-B1F7426BE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60" y="2149617"/>
            <a:ext cx="1461032" cy="461665"/>
          </a:xfrm>
          <a:prstGeom prst="rect">
            <a:avLst/>
          </a:prstGeom>
        </p:spPr>
      </p:pic>
      <p:pic>
        <p:nvPicPr>
          <p:cNvPr id="26" name="Picture 2" descr="Google icons set. Google product icon on a white background. Google, gmail, google pay, calendar, duo, keep, hangouts, trends, maps, play, meet, news, search. PNG image">
            <a:extLst>
              <a:ext uri="{FF2B5EF4-FFF2-40B4-BE49-F238E27FC236}">
                <a16:creationId xmlns:a16="http://schemas.microsoft.com/office/drawing/2014/main" id="{B911C931-B367-65F3-0BAA-566E34AD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8637" b="53392"/>
          <a:stretch/>
        </p:blipFill>
        <p:spPr bwMode="auto">
          <a:xfrm>
            <a:off x="4006411" y="2194448"/>
            <a:ext cx="1387243" cy="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CML 2020 - Jaron Sanders">
            <a:extLst>
              <a:ext uri="{FF2B5EF4-FFF2-40B4-BE49-F238E27FC236}">
                <a16:creationId xmlns:a16="http://schemas.microsoft.com/office/drawing/2014/main" id="{FAE9F934-B86C-D3C2-4476-73B66C5B1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 b="26155"/>
          <a:stretch/>
        </p:blipFill>
        <p:spPr bwMode="auto">
          <a:xfrm>
            <a:off x="3890031" y="2770434"/>
            <a:ext cx="1649122" cy="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11A043-1014-7085-E77A-7000FAE61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113" y="2707540"/>
            <a:ext cx="1552972" cy="621968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E947C79B-93C7-5EEB-1EDF-5E9BD7BEEEDB}"/>
              </a:ext>
            </a:extLst>
          </p:cNvPr>
          <p:cNvSpPr/>
          <p:nvPr/>
        </p:nvSpPr>
        <p:spPr>
          <a:xfrm>
            <a:off x="3767325" y="4911248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Significant improvement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(e.g.,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80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%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wirelength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improvement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over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[Google,</a:t>
            </a:r>
            <a:r>
              <a:rPr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Nature’21]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F082FD-BB83-0A7A-F1A8-B04AF6228E18}"/>
              </a:ext>
            </a:extLst>
          </p:cNvPr>
          <p:cNvSpPr/>
          <p:nvPr/>
        </p:nvSpPr>
        <p:spPr>
          <a:xfrm>
            <a:off x="7872304" y="2047159"/>
            <a:ext cx="38763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Bring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back to the state-of-the-art 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macro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placement</a:t>
            </a:r>
          </a:p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Reaffirm the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potential of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chip design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62E86B-73C2-5B01-7E4C-CA5E379AB8E7}"/>
              </a:ext>
            </a:extLst>
          </p:cNvPr>
          <p:cNvSpPr/>
          <p:nvPr/>
        </p:nvSpPr>
        <p:spPr bwMode="auto">
          <a:xfrm>
            <a:off x="299356" y="1484785"/>
            <a:ext cx="3226319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BC081E-F9AE-CB6B-7AE8-78232371F570}"/>
              </a:ext>
            </a:extLst>
          </p:cNvPr>
          <p:cNvSpPr/>
          <p:nvPr/>
        </p:nvSpPr>
        <p:spPr bwMode="auto">
          <a:xfrm>
            <a:off x="3755740" y="1484784"/>
            <a:ext cx="3816424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1A934-94E7-0246-3546-6D44B84DC4DD}"/>
              </a:ext>
            </a:extLst>
          </p:cNvPr>
          <p:cNvSpPr/>
          <p:nvPr/>
        </p:nvSpPr>
        <p:spPr bwMode="auto">
          <a:xfrm>
            <a:off x="7752184" y="1484785"/>
            <a:ext cx="4212468" cy="226825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2B5F274-2587-184F-8B5D-269377A4F34B}"/>
              </a:ext>
            </a:extLst>
          </p:cNvPr>
          <p:cNvGrpSpPr/>
          <p:nvPr/>
        </p:nvGrpSpPr>
        <p:grpSpPr>
          <a:xfrm>
            <a:off x="4252439" y="4103624"/>
            <a:ext cx="2894090" cy="645629"/>
            <a:chOff x="4312748" y="3445029"/>
            <a:chExt cx="2894090" cy="645629"/>
          </a:xfrm>
        </p:grpSpPr>
        <p:pic>
          <p:nvPicPr>
            <p:cNvPr id="28" name="Picture 4" descr="教授的科学家- 科技图标">
              <a:extLst>
                <a:ext uri="{FF2B5EF4-FFF2-40B4-BE49-F238E27FC236}">
                  <a16:creationId xmlns:a16="http://schemas.microsoft.com/office/drawing/2014/main" id="{BF577CB3-567F-D546-996C-489625B5A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748" y="3445029"/>
              <a:ext cx="635540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E7B2CE0-0424-E945-AA70-2D21260973EE}"/>
                </a:ext>
              </a:extLst>
            </p:cNvPr>
            <p:cNvSpPr/>
            <p:nvPr/>
          </p:nvSpPr>
          <p:spPr>
            <a:xfrm>
              <a:off x="4993917" y="3537012"/>
              <a:ext cx="22129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human</a:t>
              </a:r>
              <a:r>
                <a:rPr lang="zh-CN" altLang="en-US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experts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13B2E45-20EB-AE4E-9A7B-29AD45A3481D}"/>
              </a:ext>
            </a:extLst>
          </p:cNvPr>
          <p:cNvGrpSpPr/>
          <p:nvPr/>
        </p:nvGrpSpPr>
        <p:grpSpPr>
          <a:xfrm>
            <a:off x="3932903" y="3356395"/>
            <a:ext cx="3735063" cy="645629"/>
            <a:chOff x="3954048" y="4033916"/>
            <a:chExt cx="3735063" cy="64562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79186F5-ACB4-B946-B5C4-9765E7A55F7C}"/>
                </a:ext>
              </a:extLst>
            </p:cNvPr>
            <p:cNvSpPr/>
            <p:nvPr/>
          </p:nvSpPr>
          <p:spPr>
            <a:xfrm>
              <a:off x="4592767" y="4183750"/>
              <a:ext cx="3096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TCAD, DAC </a:t>
              </a:r>
              <a:r>
                <a:rPr lang="en-US" altLang="zh-CN" b="1" i="0" dirty="0">
                  <a:solidFill>
                    <a:srgbClr val="C00000"/>
                  </a:solidFill>
                  <a:latin typeface="Calibri" panose="020F0502020204030204" pitchFamily="34" charset="0"/>
                  <a:ea typeface="宋体"/>
                </a:rPr>
                <a:t>best paper</a:t>
              </a:r>
            </a:p>
          </p:txBody>
        </p:sp>
        <p:pic>
          <p:nvPicPr>
            <p:cNvPr id="35" name="Picture 2" descr="Design Automation Conference">
              <a:extLst>
                <a:ext uri="{FF2B5EF4-FFF2-40B4-BE49-F238E27FC236}">
                  <a16:creationId xmlns:a16="http://schemas.microsoft.com/office/drawing/2014/main" id="{102A2E2B-E505-E84A-95D5-BA32FB91D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41" b="18170"/>
            <a:stretch/>
          </p:blipFill>
          <p:spPr bwMode="auto">
            <a:xfrm>
              <a:off x="3954048" y="4033916"/>
              <a:ext cx="641773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514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184EA3A3-A9D2-AEF6-EDA9-C1FA1463AF3A}"/>
              </a:ext>
            </a:extLst>
          </p:cNvPr>
          <p:cNvSpPr/>
          <p:nvPr/>
        </p:nvSpPr>
        <p:spPr bwMode="auto">
          <a:xfrm>
            <a:off x="4403812" y="3429000"/>
            <a:ext cx="1711546" cy="461666"/>
          </a:xfrm>
          <a:prstGeom prst="roundRect">
            <a:avLst>
              <a:gd name="adj" fmla="val 30212"/>
            </a:avLst>
          </a:prstGeom>
          <a:solidFill>
            <a:srgbClr val="7030A0">
              <a:alpha val="27059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Chip design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7379B0BF-A135-BDE6-8318-FE538E592222}"/>
              </a:ext>
            </a:extLst>
          </p:cNvPr>
          <p:cNvCxnSpPr>
            <a:cxnSpLocks/>
          </p:cNvCxnSpPr>
          <p:nvPr/>
        </p:nvCxnSpPr>
        <p:spPr bwMode="auto">
          <a:xfrm>
            <a:off x="6132004" y="5477162"/>
            <a:ext cx="612068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D2BC193-5E17-6A07-C8E0-97C7D57AD497}"/>
              </a:ext>
            </a:extLst>
          </p:cNvPr>
          <p:cNvGrpSpPr/>
          <p:nvPr/>
        </p:nvGrpSpPr>
        <p:grpSpPr>
          <a:xfrm>
            <a:off x="6744072" y="4836196"/>
            <a:ext cx="4002968" cy="1163893"/>
            <a:chOff x="6744072" y="4768254"/>
            <a:chExt cx="4002968" cy="116389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4AADA0D-20FA-9C59-E611-EFFFA174E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169001" y="4343325"/>
              <a:ext cx="1163893" cy="20137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BC31218-1E8A-4AA2-E8B1-DE77568FF579}"/>
                </a:ext>
              </a:extLst>
            </p:cNvPr>
            <p:cNvSpPr txBox="1"/>
            <p:nvPr/>
          </p:nvSpPr>
          <p:spPr>
            <a:xfrm>
              <a:off x="8855593" y="5125254"/>
              <a:ext cx="1891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Apple A17 Pro</a:t>
              </a:r>
              <a:endParaRPr lang="zh-CN" altLang="en-US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6FE6F8F2-CE9A-CD77-AC85-26466FDE7F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415" r="8238" b="9043"/>
          <a:stretch/>
        </p:blipFill>
        <p:spPr>
          <a:xfrm>
            <a:off x="6744071" y="1475894"/>
            <a:ext cx="2013753" cy="116389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500C5775-2F2E-163A-230B-8EFD9FB1DF21}"/>
              </a:ext>
            </a:extLst>
          </p:cNvPr>
          <p:cNvSpPr txBox="1"/>
          <p:nvPr/>
        </p:nvSpPr>
        <p:spPr>
          <a:xfrm>
            <a:off x="8765033" y="1664804"/>
            <a:ext cx="12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Document</a:t>
            </a:r>
            <a:endParaRPr lang="zh-CN" altLang="en-US" sz="20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6D256AA-3BD3-158B-C832-8706C3C9DFF0}"/>
              </a:ext>
            </a:extLst>
          </p:cNvPr>
          <p:cNvCxnSpPr>
            <a:cxnSpLocks/>
          </p:cNvCxnSpPr>
          <p:nvPr/>
        </p:nvCxnSpPr>
        <p:spPr bwMode="auto">
          <a:xfrm flipH="1">
            <a:off x="6132004" y="1988840"/>
            <a:ext cx="61206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03B2BFA-F997-564B-902A-57CF756E6009}"/>
              </a:ext>
            </a:extLst>
          </p:cNvPr>
          <p:cNvSpPr txBox="1"/>
          <p:nvPr/>
        </p:nvSpPr>
        <p:spPr>
          <a:xfrm>
            <a:off x="1853126" y="2723955"/>
            <a:ext cx="98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Netlist</a:t>
            </a:r>
            <a:endParaRPr lang="zh-CN" altLang="en-US" sz="20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2B0F04-7B57-EA45-9DA7-38B22DDD3C8D}"/>
              </a:ext>
            </a:extLst>
          </p:cNvPr>
          <p:cNvSpPr txBox="1"/>
          <p:nvPr/>
        </p:nvSpPr>
        <p:spPr>
          <a:xfrm>
            <a:off x="1474401" y="3680647"/>
            <a:ext cx="149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Chip</a:t>
            </a:r>
            <a:r>
              <a:rPr lang="zh-CN" altLang="en-US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layout</a:t>
            </a:r>
            <a:endParaRPr lang="zh-CN" altLang="en-US" sz="20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3A33E4-A3EB-7741-A7A9-2C79CBE6E907}"/>
              </a:ext>
            </a:extLst>
          </p:cNvPr>
          <p:cNvSpPr txBox="1"/>
          <p:nvPr/>
        </p:nvSpPr>
        <p:spPr>
          <a:xfrm>
            <a:off x="1444960" y="5290496"/>
            <a:ext cx="149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Wafer</a:t>
            </a:r>
            <a:endParaRPr lang="zh-CN" altLang="en-US" sz="20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7A9CC0-B84C-7E69-CB49-951C052DD122}"/>
              </a:ext>
            </a:extLst>
          </p:cNvPr>
          <p:cNvSpPr/>
          <p:nvPr/>
        </p:nvSpPr>
        <p:spPr bwMode="auto">
          <a:xfrm>
            <a:off x="4402455" y="2599463"/>
            <a:ext cx="1711546" cy="461666"/>
          </a:xfrm>
          <a:prstGeom prst="roundRect">
            <a:avLst>
              <a:gd name="adj" fmla="val 3021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 Synthesis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331C77-158D-5611-EB92-AC112CFDC0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2" t="24657" r="58508" b="59427"/>
          <a:stretch/>
        </p:blipFill>
        <p:spPr>
          <a:xfrm>
            <a:off x="2999830" y="2586234"/>
            <a:ext cx="1368152" cy="675553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6CC4FBF-9431-3CFC-69CF-2F8E9917DA70}"/>
              </a:ext>
            </a:extLst>
          </p:cNvPr>
          <p:cNvSpPr/>
          <p:nvPr/>
        </p:nvSpPr>
        <p:spPr bwMode="auto">
          <a:xfrm>
            <a:off x="4402455" y="3433966"/>
            <a:ext cx="1711546" cy="461666"/>
          </a:xfrm>
          <a:prstGeom prst="roundRect">
            <a:avLst>
              <a:gd name="adj" fmla="val 3021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&amp; Route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8F5475A-16AD-3FE2-E423-98A034AEEE83}"/>
              </a:ext>
            </a:extLst>
          </p:cNvPr>
          <p:cNvSpPr/>
          <p:nvPr/>
        </p:nvSpPr>
        <p:spPr bwMode="auto">
          <a:xfrm>
            <a:off x="4402455" y="4219668"/>
            <a:ext cx="1711546" cy="692499"/>
          </a:xfrm>
          <a:prstGeom prst="roundRect">
            <a:avLst>
              <a:gd name="adj" fmla="val 3021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&amp;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Verification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5881C6B-3EE5-936C-0127-4DDF8105FADF}"/>
              </a:ext>
            </a:extLst>
          </p:cNvPr>
          <p:cNvSpPr/>
          <p:nvPr/>
        </p:nvSpPr>
        <p:spPr bwMode="auto">
          <a:xfrm>
            <a:off x="4402455" y="5259718"/>
            <a:ext cx="1711546" cy="461666"/>
          </a:xfrm>
          <a:prstGeom prst="roundRect">
            <a:avLst>
              <a:gd name="adj" fmla="val 3021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Packaging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E12C42-3483-B065-53C0-CD3056FDF440}"/>
              </a:ext>
            </a:extLst>
          </p:cNvPr>
          <p:cNvGrpSpPr/>
          <p:nvPr/>
        </p:nvGrpSpPr>
        <p:grpSpPr>
          <a:xfrm>
            <a:off x="960590" y="1412776"/>
            <a:ext cx="5153411" cy="1031897"/>
            <a:chOff x="960590" y="1448780"/>
            <a:chExt cx="5153411" cy="103189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241ABF-00B1-7D70-3B95-91C48D316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9140" b="75688"/>
            <a:stretch/>
          </p:blipFill>
          <p:spPr>
            <a:xfrm>
              <a:off x="2963652" y="1448780"/>
              <a:ext cx="1368152" cy="1031897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C5A7770-ED69-CC44-83DB-86DF5D84E324}"/>
                </a:ext>
              </a:extLst>
            </p:cNvPr>
            <p:cNvSpPr txBox="1"/>
            <p:nvPr/>
          </p:nvSpPr>
          <p:spPr>
            <a:xfrm>
              <a:off x="960590" y="1700808"/>
              <a:ext cx="2075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Register transfer level (RTL)</a:t>
              </a:r>
              <a:endParaRPr lang="zh-CN" altLang="en-US" sz="20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E5D6B769-5AFF-F718-CF0E-3CB3AA6BF7F8}"/>
                </a:ext>
              </a:extLst>
            </p:cNvPr>
            <p:cNvSpPr/>
            <p:nvPr/>
          </p:nvSpPr>
          <p:spPr bwMode="auto">
            <a:xfrm>
              <a:off x="4402455" y="1822184"/>
              <a:ext cx="1711546" cy="461666"/>
            </a:xfrm>
            <a:prstGeom prst="roundRect">
              <a:avLst>
                <a:gd name="adj" fmla="val 3021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RTL Design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2DB2C61-A74E-A23F-1483-1A6880F582D3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5258228" y="2247845"/>
            <a:ext cx="0" cy="360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0FED81A-6739-2B8B-40D0-C3B161B0890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 bwMode="auto">
          <a:xfrm>
            <a:off x="5258228" y="3061129"/>
            <a:ext cx="0" cy="3728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B643E14-9155-11A1-7461-B1065811730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5258228" y="3895632"/>
            <a:ext cx="0" cy="3240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8C0889F-261A-679F-3D50-F66164125DF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5258228" y="4912167"/>
            <a:ext cx="0" cy="3475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A3FC9DA5-CFC0-F78A-1930-120F4789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" t="42042" r="58698" b="30102"/>
          <a:stretch/>
        </p:blipFill>
        <p:spPr>
          <a:xfrm>
            <a:off x="2970742" y="3371636"/>
            <a:ext cx="1368152" cy="118237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9A12268-C553-6CB8-5D36-5EDD20E80C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" t="73402" r="57377" b="597"/>
          <a:stretch/>
        </p:blipFill>
        <p:spPr>
          <a:xfrm>
            <a:off x="2959304" y="4860202"/>
            <a:ext cx="1368152" cy="110362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0F9C2AC-83FF-020F-ACBE-2ACC0C634239}"/>
              </a:ext>
            </a:extLst>
          </p:cNvPr>
          <p:cNvGrpSpPr/>
          <p:nvPr/>
        </p:nvGrpSpPr>
        <p:grpSpPr>
          <a:xfrm>
            <a:off x="6726069" y="2960948"/>
            <a:ext cx="4878543" cy="1561681"/>
            <a:chOff x="6726069" y="2960948"/>
            <a:chExt cx="4878543" cy="156168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E0235BA-4EE7-5ABF-4DA1-1C91BE60D87E}"/>
                </a:ext>
              </a:extLst>
            </p:cNvPr>
            <p:cNvSpPr/>
            <p:nvPr/>
          </p:nvSpPr>
          <p:spPr>
            <a:xfrm>
              <a:off x="6735688" y="2971663"/>
              <a:ext cx="4536504" cy="1550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85EB6DA-D79E-2B7C-A69A-FD676E91ED66}"/>
                </a:ext>
              </a:extLst>
            </p:cNvPr>
            <p:cNvSpPr txBox="1"/>
            <p:nvPr/>
          </p:nvSpPr>
          <p:spPr>
            <a:xfrm>
              <a:off x="6735688" y="2960948"/>
              <a:ext cx="2412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we study</a:t>
              </a:r>
              <a:endParaRPr lang="zh-CN" altLang="en-US" i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F50352E-32D5-8D84-DB1C-C4EA56C6BF36}"/>
                </a:ext>
              </a:extLst>
            </p:cNvPr>
            <p:cNvSpPr txBox="1"/>
            <p:nvPr/>
          </p:nvSpPr>
          <p:spPr>
            <a:xfrm>
              <a:off x="6726069" y="3322299"/>
              <a:ext cx="4878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zh-CN" altLang="en-US" b="1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b="1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placement</a:t>
              </a:r>
              <a:r>
                <a:rPr lang="en-US" altLang="zh-CN" b="1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endParaRPr lang="en-US" altLang="zh-CN" i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place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&amp;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route,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which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significantly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influences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subsequent</a:t>
              </a:r>
              <a:r>
                <a:rPr lang="zh-CN" altLang="en-US" i="0" dirty="0">
                  <a:solidFill>
                    <a:srgbClr val="7030A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stages</a:t>
              </a:r>
              <a:endParaRPr lang="zh-CN" altLang="en-US" i="0" dirty="0"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1547E1B-F49D-DEAC-C199-B0BD5CDBF993}"/>
              </a:ext>
            </a:extLst>
          </p:cNvPr>
          <p:cNvSpPr txBox="1"/>
          <p:nvPr/>
        </p:nvSpPr>
        <p:spPr>
          <a:xfrm>
            <a:off x="243724" y="6452937"/>
            <a:ext cx="9829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Some figures are from [Bei Yu, EDA for AI Chip Designs]</a:t>
            </a:r>
            <a:endParaRPr lang="zh-CN" altLang="en-US" sz="1600" i="0" dirty="0">
              <a:solidFill>
                <a:schemeClr val="tx2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9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16" grpId="0"/>
      <p:bldP spid="17" grpId="0"/>
      <p:bldP spid="8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3656D011-2BDE-A22D-39F7-A3132ACB6FBA}"/>
              </a:ext>
            </a:extLst>
          </p:cNvPr>
          <p:cNvSpPr/>
          <p:nvPr/>
        </p:nvSpPr>
        <p:spPr>
          <a:xfrm>
            <a:off x="700280" y="4725144"/>
            <a:ext cx="10816762" cy="1336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98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We have inspired a recent RL method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29BF4B-B4AD-B5A2-AEC4-68A445250015}"/>
              </a:ext>
            </a:extLst>
          </p:cNvPr>
          <p:cNvSpPr txBox="1"/>
          <p:nvPr/>
        </p:nvSpPr>
        <p:spPr>
          <a:xfrm>
            <a:off x="284755" y="2408494"/>
            <a:ext cx="2751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zh-CN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1" lang="en-US" altLang="zh-CN" i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Geng</a:t>
            </a:r>
            <a:r>
              <a:rPr kumimoji="1" lang="zh-CN" altLang="en-US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kumimoji="1" lang="zh-CN" altLang="en-US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kumimoji="1" lang="zh-CN" altLang="en-US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ICML’24]</a:t>
            </a:r>
            <a:endParaRPr kumimoji="1" lang="zh-CN" altLang="en-US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539554-FBC1-71D0-F97D-4D700855F834}"/>
              </a:ext>
            </a:extLst>
          </p:cNvPr>
          <p:cNvSpPr/>
          <p:nvPr/>
        </p:nvSpPr>
        <p:spPr>
          <a:xfrm>
            <a:off x="787850" y="4750743"/>
            <a:ext cx="11644854" cy="130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ct val="40000"/>
              </a:spcBef>
            </a:pPr>
            <a:r>
              <a:rPr lang="en-US" altLang="zh-CN" i="0" dirty="0">
                <a:latin typeface="Calibri" panose="020F0502020204030204" pitchFamily="34" charset="0"/>
                <a:ea typeface="宋体"/>
              </a:rPr>
              <a:t>Inspired by our work, </a:t>
            </a:r>
            <a:r>
              <a:rPr lang="en-US" altLang="zh-CN" b="1" i="0" dirty="0" err="1">
                <a:latin typeface="Calibri" panose="020F0502020204030204" pitchFamily="34" charset="0"/>
                <a:ea typeface="宋体"/>
              </a:rPr>
              <a:t>EfficientPlace</a:t>
            </a:r>
            <a:r>
              <a:rPr lang="zh-CN" altLang="en-US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chooses the action </a:t>
            </a: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from the feasible grids with minimum wirelength increment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, </a:t>
            </a:r>
            <a:r>
              <a:rPr lang="en-US" altLang="zh-CN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originated from our genotype-phenotype mapping</a:t>
            </a:r>
            <a:r>
              <a:rPr lang="en-US" altLang="zh-CN" i="0" dirty="0">
                <a:latin typeface="Calibri" panose="020F0502020204030204" pitchFamily="34" charset="0"/>
                <a:ea typeface="宋体"/>
              </a:rPr>
              <a:t>, enhancing RL searching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FB1D21D-FACC-9F2F-6892-3718E755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1" y="3116344"/>
            <a:ext cx="5471316" cy="12359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EE8C8D-DEFE-6DFE-88FE-EBCA5F3F5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"/>
          <a:stretch/>
        </p:blipFill>
        <p:spPr>
          <a:xfrm>
            <a:off x="371390" y="1505177"/>
            <a:ext cx="5561725" cy="4616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F2AAA3B-A826-48E6-494C-8B68BE109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90" y="1964855"/>
            <a:ext cx="3499351" cy="44562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AC35CE8-0DA8-2E1C-23C0-2CA35E36FCDB}"/>
              </a:ext>
            </a:extLst>
          </p:cNvPr>
          <p:cNvSpPr/>
          <p:nvPr/>
        </p:nvSpPr>
        <p:spPr bwMode="auto">
          <a:xfrm>
            <a:off x="227348" y="1520126"/>
            <a:ext cx="5740171" cy="143617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746ED3-F49E-E20B-5C1D-4EAD35743B91}"/>
              </a:ext>
            </a:extLst>
          </p:cNvPr>
          <p:cNvSpPr/>
          <p:nvPr/>
        </p:nvSpPr>
        <p:spPr bwMode="auto">
          <a:xfrm>
            <a:off x="227375" y="3100322"/>
            <a:ext cx="5740171" cy="133679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5C46095-1775-6043-58E3-4C67D504BD74}"/>
              </a:ext>
            </a:extLst>
          </p:cNvPr>
          <p:cNvSpPr/>
          <p:nvPr/>
        </p:nvSpPr>
        <p:spPr bwMode="auto">
          <a:xfrm>
            <a:off x="6075558" y="1516145"/>
            <a:ext cx="5884214" cy="292096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36E3BD-AA23-4A7F-EB81-84187803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60" y="1784412"/>
            <a:ext cx="5687573" cy="24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97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>
            <a:extLst>
              <a:ext uri="{FF2B5EF4-FFF2-40B4-BE49-F238E27FC236}">
                <a16:creationId xmlns:a16="http://schemas.microsoft.com/office/drawing/2014/main" id="{AA0691D0-E4BC-C567-BFC4-2CADBBC7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584684"/>
            <a:ext cx="8172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Why we are the best?</a:t>
            </a:r>
            <a:endParaRPr kumimoji="1" lang="en-US" altLang="zh-CN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534701-7209-BC7C-CD36-CD86F51D3940}"/>
              </a:ext>
            </a:extLst>
          </p:cNvPr>
          <p:cNvSpPr/>
          <p:nvPr/>
        </p:nvSpPr>
        <p:spPr>
          <a:xfrm>
            <a:off x="429331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problem we solve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5EB01A1-692F-2E19-FFA8-C05FB688B4F3}"/>
              </a:ext>
            </a:extLst>
          </p:cNvPr>
          <p:cNvSpPr/>
          <p:nvPr/>
        </p:nvSpPr>
        <p:spPr>
          <a:xfrm>
            <a:off x="4115780" y="148478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baselines we beat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F5489BB-76C9-1DD8-4093-E7F04FD453EA}"/>
              </a:ext>
            </a:extLst>
          </p:cNvPr>
          <p:cNvSpPr/>
          <p:nvPr/>
        </p:nvSpPr>
        <p:spPr>
          <a:xfrm>
            <a:off x="7746566" y="1484785"/>
            <a:ext cx="431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b="1" i="0" dirty="0">
                <a:latin typeface="Calibri" panose="020F0502020204030204" pitchFamily="34" charset="0"/>
                <a:ea typeface="宋体"/>
              </a:rPr>
              <a:t>The contributions to community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89CB8B5-43A4-A929-1DAB-B69E3223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7" y="2044065"/>
            <a:ext cx="2260551" cy="286548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4333658-840A-B429-9B6F-92144D1AB399}"/>
              </a:ext>
            </a:extLst>
          </p:cNvPr>
          <p:cNvSpPr/>
          <p:nvPr/>
        </p:nvSpPr>
        <p:spPr>
          <a:xfrm>
            <a:off x="421529" y="508518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</a:rPr>
              <a:t>Macro Placement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A vital stage in chip design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BF2D613-E8F0-1D1C-3A52-B1F7426BE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60" y="2149617"/>
            <a:ext cx="1461032" cy="461665"/>
          </a:xfrm>
          <a:prstGeom prst="rect">
            <a:avLst/>
          </a:prstGeom>
        </p:spPr>
      </p:pic>
      <p:pic>
        <p:nvPicPr>
          <p:cNvPr id="26" name="Picture 2" descr="Google icons set. Google product icon on a white background. Google, gmail, google pay, calendar, duo, keep, hangouts, trends, maps, play, meet, news, search. PNG image">
            <a:extLst>
              <a:ext uri="{FF2B5EF4-FFF2-40B4-BE49-F238E27FC236}">
                <a16:creationId xmlns:a16="http://schemas.microsoft.com/office/drawing/2014/main" id="{B911C931-B367-65F3-0BAA-566E34AD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8637" b="53392"/>
          <a:stretch/>
        </p:blipFill>
        <p:spPr bwMode="auto">
          <a:xfrm>
            <a:off x="4006411" y="2194448"/>
            <a:ext cx="1387243" cy="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CML 2020 - Jaron Sanders">
            <a:extLst>
              <a:ext uri="{FF2B5EF4-FFF2-40B4-BE49-F238E27FC236}">
                <a16:creationId xmlns:a16="http://schemas.microsoft.com/office/drawing/2014/main" id="{FAE9F934-B86C-D3C2-4476-73B66C5B1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 b="26155"/>
          <a:stretch/>
        </p:blipFill>
        <p:spPr bwMode="auto">
          <a:xfrm>
            <a:off x="3890031" y="2770434"/>
            <a:ext cx="1649122" cy="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11A043-1014-7085-E77A-7000FAE61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113" y="2707540"/>
            <a:ext cx="1552972" cy="621968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E947C79B-93C7-5EEB-1EDF-5E9BD7BEEEDB}"/>
              </a:ext>
            </a:extLst>
          </p:cNvPr>
          <p:cNvSpPr/>
          <p:nvPr/>
        </p:nvSpPr>
        <p:spPr>
          <a:xfrm>
            <a:off x="3767325" y="4911248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Significant improvement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(e.g.,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</a:rPr>
              <a:t>80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%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wirelength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improvement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over</a:t>
            </a:r>
            <a:r>
              <a:rPr lang="zh-CN" altLang="en-US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[Google,</a:t>
            </a:r>
            <a:r>
              <a:rPr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Nature’21]</a:t>
            </a:r>
            <a:r>
              <a:rPr lang="en-US" altLang="zh-CN" sz="2000" i="0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F082FD-BB83-0A7A-F1A8-B04AF6228E18}"/>
              </a:ext>
            </a:extLst>
          </p:cNvPr>
          <p:cNvSpPr/>
          <p:nvPr/>
        </p:nvSpPr>
        <p:spPr>
          <a:xfrm>
            <a:off x="7872305" y="2047159"/>
            <a:ext cx="3912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Bring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back to the state-of-the-art 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macro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placement</a:t>
            </a:r>
          </a:p>
          <a:p>
            <a:pPr marL="342900" indent="-3429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Reaffirm the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potential of EAs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for</a:t>
            </a:r>
            <a:r>
              <a:rPr lang="zh-CN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 </a:t>
            </a:r>
            <a:r>
              <a:rPr lang="en-US" altLang="zh-CN" sz="2000" b="1" i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chip design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62E86B-73C2-5B01-7E4C-CA5E379AB8E7}"/>
              </a:ext>
            </a:extLst>
          </p:cNvPr>
          <p:cNvSpPr/>
          <p:nvPr/>
        </p:nvSpPr>
        <p:spPr bwMode="auto">
          <a:xfrm>
            <a:off x="299356" y="1484785"/>
            <a:ext cx="3226319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BC081E-F9AE-CB6B-7AE8-78232371F570}"/>
              </a:ext>
            </a:extLst>
          </p:cNvPr>
          <p:cNvSpPr/>
          <p:nvPr/>
        </p:nvSpPr>
        <p:spPr bwMode="auto">
          <a:xfrm>
            <a:off x="3755740" y="1484784"/>
            <a:ext cx="3816424" cy="46085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1A934-94E7-0246-3546-6D44B84DC4DD}"/>
              </a:ext>
            </a:extLst>
          </p:cNvPr>
          <p:cNvSpPr/>
          <p:nvPr/>
        </p:nvSpPr>
        <p:spPr bwMode="auto">
          <a:xfrm>
            <a:off x="7752184" y="1484785"/>
            <a:ext cx="4212468" cy="226825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12F48B-F495-57C1-E8E7-6E357AA49768}"/>
              </a:ext>
            </a:extLst>
          </p:cNvPr>
          <p:cNvGrpSpPr/>
          <p:nvPr/>
        </p:nvGrpSpPr>
        <p:grpSpPr>
          <a:xfrm>
            <a:off x="7752184" y="3933056"/>
            <a:ext cx="4319927" cy="1440159"/>
            <a:chOff x="7752184" y="3933056"/>
            <a:chExt cx="4319927" cy="144015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24B21-E004-ABA3-460B-70D7DFC827CD}"/>
                </a:ext>
              </a:extLst>
            </p:cNvPr>
            <p:cNvSpPr/>
            <p:nvPr/>
          </p:nvSpPr>
          <p:spPr bwMode="auto">
            <a:xfrm>
              <a:off x="7752184" y="3933056"/>
              <a:ext cx="4212468" cy="144015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979E10C-AFBC-0F68-6BEA-AE32AF3ED0FF}"/>
                </a:ext>
              </a:extLst>
            </p:cNvPr>
            <p:cNvSpPr/>
            <p:nvPr/>
          </p:nvSpPr>
          <p:spPr>
            <a:xfrm>
              <a:off x="7752184" y="3933056"/>
              <a:ext cx="43199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We are working on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5F91E43-367A-C24D-B4B7-802738A771E6}"/>
                </a:ext>
              </a:extLst>
            </p:cNvPr>
            <p:cNvSpPr/>
            <p:nvPr/>
          </p:nvSpPr>
          <p:spPr>
            <a:xfrm>
              <a:off x="7938503" y="4437112"/>
              <a:ext cx="3989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1" hangingPunct="1">
                <a:spcBef>
                  <a:spcPct val="400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b="1" i="0" dirty="0">
                  <a:latin typeface="Calibri" panose="020F0502020204030204" pitchFamily="34" charset="0"/>
                  <a:ea typeface="宋体"/>
                </a:rPr>
                <a:t>Benchmark chip design cases as real-world problems</a:t>
              </a:r>
              <a:r>
                <a:rPr lang="zh-CN" altLang="en-US" sz="2000" b="1" i="0" dirty="0"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sz="2000" b="1" i="0" dirty="0">
                  <a:latin typeface="Calibri" panose="020F0502020204030204" pitchFamily="34" charset="0"/>
                  <a:ea typeface="宋体"/>
                </a:rPr>
                <a:t>for EAs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5421C2B-6C4A-D982-8917-8D485B3F12AF}"/>
              </a:ext>
            </a:extLst>
          </p:cNvPr>
          <p:cNvSpPr/>
          <p:nvPr/>
        </p:nvSpPr>
        <p:spPr>
          <a:xfrm>
            <a:off x="7875875" y="5482969"/>
            <a:ext cx="4319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sz="3600" b="1" i="0" dirty="0">
                <a:latin typeface="Calibri" panose="020F0502020204030204" pitchFamily="34" charset="0"/>
                <a:ea typeface="宋体"/>
              </a:rPr>
              <a:t>Thanks for listening!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2B5F274-2587-184F-8B5D-269377A4F34B}"/>
              </a:ext>
            </a:extLst>
          </p:cNvPr>
          <p:cNvGrpSpPr/>
          <p:nvPr/>
        </p:nvGrpSpPr>
        <p:grpSpPr>
          <a:xfrm>
            <a:off x="4252439" y="4103624"/>
            <a:ext cx="2894090" cy="645629"/>
            <a:chOff x="4312748" y="3445029"/>
            <a:chExt cx="2894090" cy="645629"/>
          </a:xfrm>
        </p:grpSpPr>
        <p:pic>
          <p:nvPicPr>
            <p:cNvPr id="28" name="Picture 4" descr="教授的科学家- 科技图标">
              <a:extLst>
                <a:ext uri="{FF2B5EF4-FFF2-40B4-BE49-F238E27FC236}">
                  <a16:creationId xmlns:a16="http://schemas.microsoft.com/office/drawing/2014/main" id="{BF577CB3-567F-D546-996C-489625B5A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748" y="3445029"/>
              <a:ext cx="635540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E7B2CE0-0424-E945-AA70-2D21260973EE}"/>
                </a:ext>
              </a:extLst>
            </p:cNvPr>
            <p:cNvSpPr/>
            <p:nvPr/>
          </p:nvSpPr>
          <p:spPr>
            <a:xfrm>
              <a:off x="4993917" y="3537012"/>
              <a:ext cx="22129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human</a:t>
              </a:r>
              <a:r>
                <a:rPr lang="zh-CN" altLang="en-US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experts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13B2E45-20EB-AE4E-9A7B-29AD45A3481D}"/>
              </a:ext>
            </a:extLst>
          </p:cNvPr>
          <p:cNvGrpSpPr/>
          <p:nvPr/>
        </p:nvGrpSpPr>
        <p:grpSpPr>
          <a:xfrm>
            <a:off x="3932903" y="3356395"/>
            <a:ext cx="3735063" cy="645629"/>
            <a:chOff x="3954048" y="4033916"/>
            <a:chExt cx="3735063" cy="64562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79186F5-ACB4-B946-B5C4-9765E7A55F7C}"/>
                </a:ext>
              </a:extLst>
            </p:cNvPr>
            <p:cNvSpPr/>
            <p:nvPr/>
          </p:nvSpPr>
          <p:spPr>
            <a:xfrm>
              <a:off x="4592767" y="4183750"/>
              <a:ext cx="3096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latin typeface="Calibri" panose="020F0502020204030204" pitchFamily="34" charset="0"/>
                  <a:ea typeface="宋体"/>
                </a:rPr>
                <a:t>TCAD, DAC </a:t>
              </a:r>
              <a:r>
                <a:rPr lang="en-US" altLang="zh-CN" b="1" i="0" dirty="0">
                  <a:solidFill>
                    <a:srgbClr val="C00000"/>
                  </a:solidFill>
                  <a:latin typeface="Calibri" panose="020F0502020204030204" pitchFamily="34" charset="0"/>
                  <a:ea typeface="宋体"/>
                </a:rPr>
                <a:t>best paper</a:t>
              </a:r>
            </a:p>
          </p:txBody>
        </p:sp>
        <p:pic>
          <p:nvPicPr>
            <p:cNvPr id="35" name="Picture 2" descr="Design Automation Conference">
              <a:extLst>
                <a:ext uri="{FF2B5EF4-FFF2-40B4-BE49-F238E27FC236}">
                  <a16:creationId xmlns:a16="http://schemas.microsoft.com/office/drawing/2014/main" id="{102A2E2B-E505-E84A-95D5-BA32FB91D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41" b="18170"/>
            <a:stretch/>
          </p:blipFill>
          <p:spPr bwMode="auto">
            <a:xfrm>
              <a:off x="3954048" y="4033916"/>
              <a:ext cx="641773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267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Macro placement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041BA8-FC38-D3D4-D544-3029D61CB1FB}"/>
              </a:ext>
            </a:extLst>
          </p:cNvPr>
          <p:cNvSpPr/>
          <p:nvPr/>
        </p:nvSpPr>
        <p:spPr>
          <a:xfrm>
            <a:off x="479376" y="1323532"/>
            <a:ext cx="11269252" cy="2609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53CA8D-4A17-AE77-F86D-2B8E271EAB77}"/>
              </a:ext>
            </a:extLst>
          </p:cNvPr>
          <p:cNvSpPr/>
          <p:nvPr/>
        </p:nvSpPr>
        <p:spPr>
          <a:xfrm>
            <a:off x="3833744" y="1634969"/>
            <a:ext cx="3481588" cy="17297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0CE2B5D-B9DB-D76F-952B-E31782A9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6" y="1627751"/>
            <a:ext cx="2281940" cy="173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2842B2-1145-4F99-394F-86907B02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52" y="1627753"/>
            <a:ext cx="1718062" cy="1690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DC66C63-5F77-4AF5-E508-3314173E65D4}"/>
              </a:ext>
            </a:extLst>
          </p:cNvPr>
          <p:cNvSpPr/>
          <p:nvPr/>
        </p:nvSpPr>
        <p:spPr bwMode="auto">
          <a:xfrm>
            <a:off x="3244815" y="2289338"/>
            <a:ext cx="438701" cy="3180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B1BA964F-7A88-7BDD-E183-F7C783283EF6}"/>
              </a:ext>
            </a:extLst>
          </p:cNvPr>
          <p:cNvSpPr/>
          <p:nvPr/>
        </p:nvSpPr>
        <p:spPr bwMode="auto">
          <a:xfrm>
            <a:off x="7652253" y="2289338"/>
            <a:ext cx="438701" cy="3180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1B03468-5CA9-92D3-A81E-ACE611640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189" y="1645416"/>
            <a:ext cx="1726494" cy="16252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7133782-99DD-BCA4-8F60-2C9CD6F90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211" y="1812875"/>
            <a:ext cx="687229" cy="142152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B3747F0-ACD3-D466-BDC9-CAD08A553B99}"/>
              </a:ext>
            </a:extLst>
          </p:cNvPr>
          <p:cNvGrpSpPr/>
          <p:nvPr/>
        </p:nvGrpSpPr>
        <p:grpSpPr>
          <a:xfrm>
            <a:off x="105207" y="4127582"/>
            <a:ext cx="9073495" cy="2152402"/>
            <a:chOff x="105207" y="4127582"/>
            <a:chExt cx="9073495" cy="215240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0B1A317-F7AB-74AF-4855-4F3B6F6CE754}"/>
                </a:ext>
              </a:extLst>
            </p:cNvPr>
            <p:cNvSpPr/>
            <p:nvPr/>
          </p:nvSpPr>
          <p:spPr>
            <a:xfrm>
              <a:off x="468113" y="4127582"/>
              <a:ext cx="8673208" cy="2152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38DD346-B739-79BA-86F3-6DC13C1EA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2112" y="4725144"/>
              <a:ext cx="3683808" cy="55680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068977F-99E5-F537-C0C2-5A4E230C151C}"/>
                </a:ext>
              </a:extLst>
            </p:cNvPr>
            <p:cNvSpPr txBox="1"/>
            <p:nvPr/>
          </p:nvSpPr>
          <p:spPr>
            <a:xfrm>
              <a:off x="105207" y="5212465"/>
              <a:ext cx="6710873" cy="547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200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zh-CN" sz="2200" b="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um of the half</a:t>
              </a:r>
              <a:r>
                <a:rPr lang="en-US" altLang="zh-CN" sz="2200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200" b="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perimeter of nets’ bounding boxes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071A9D-41BE-3847-8C5E-3204816ADB6E}"/>
                </a:ext>
              </a:extLst>
            </p:cNvPr>
            <p:cNvSpPr txBox="1"/>
            <p:nvPr/>
          </p:nvSpPr>
          <p:spPr>
            <a:xfrm>
              <a:off x="498319" y="4163413"/>
              <a:ext cx="61384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200" b="1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Minimization objective:</a:t>
              </a:r>
              <a:r>
                <a:rPr kumimoji="1" lang="zh-CN" altLang="en-US" sz="2200" b="1" i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" altLang="zh-CN" sz="22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Half Perimeter Wire Length</a:t>
              </a:r>
              <a:endParaRPr kumimoji="1" lang="zh-CN" alt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7ACE20-FEB7-0647-B0C8-2EF49B8DA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9024" y="4163967"/>
              <a:ext cx="1902128" cy="18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7824A4F-5B98-D04D-BEB3-4E73F4467B33}"/>
                    </a:ext>
                  </a:extLst>
                </p:cNvPr>
                <p:cNvSpPr txBox="1"/>
                <p:nvPr/>
              </p:nvSpPr>
              <p:spPr>
                <a:xfrm>
                  <a:off x="6023992" y="5949280"/>
                  <a:ext cx="3154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HPWL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B74B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i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7824A4F-5B98-D04D-BEB3-4E73F4467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992" y="5949280"/>
                  <a:ext cx="315471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803" b="-1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ABB53E9-E600-AF1D-5ADD-F2B94AD2C46E}"/>
              </a:ext>
            </a:extLst>
          </p:cNvPr>
          <p:cNvSpPr txBox="1"/>
          <p:nvPr/>
        </p:nvSpPr>
        <p:spPr>
          <a:xfrm>
            <a:off x="2034738" y="5673614"/>
            <a:ext cx="2909134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Non-differentiable</a:t>
            </a:r>
            <a:r>
              <a:rPr lang="en-US" altLang="zh-CN" sz="2200" i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zh-CN" sz="2200" b="0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26F677-DF3F-2FB8-8746-B5E1F81137B5}"/>
              </a:ext>
            </a:extLst>
          </p:cNvPr>
          <p:cNvSpPr txBox="1"/>
          <p:nvPr/>
        </p:nvSpPr>
        <p:spPr>
          <a:xfrm>
            <a:off x="9085706" y="5331398"/>
            <a:ext cx="2909134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altLang="zh-CN" sz="22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High-dimensional: </a:t>
            </a:r>
            <a:r>
              <a:rPr lang="en-US" altLang="zh-CN" sz="2200" i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Thousands of macros</a:t>
            </a:r>
            <a:endParaRPr lang="en-US" altLang="zh-CN" sz="2200" b="0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119AE8-FC51-5144-5C1B-17D8CA24C2A8}"/>
              </a:ext>
            </a:extLst>
          </p:cNvPr>
          <p:cNvSpPr txBox="1"/>
          <p:nvPr/>
        </p:nvSpPr>
        <p:spPr>
          <a:xfrm>
            <a:off x="8544272" y="4365104"/>
            <a:ext cx="374420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altLang="zh-CN" sz="22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Constraint: </a:t>
            </a:r>
          </a:p>
          <a:p>
            <a:pPr algn="ctr">
              <a:lnSpc>
                <a:spcPts val="2640"/>
              </a:lnSpc>
            </a:pPr>
            <a:r>
              <a:rPr lang="en-US" altLang="zh-CN" sz="2200" i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No-overlapping</a:t>
            </a:r>
            <a:endParaRPr lang="en-US" altLang="zh-CN" sz="2200" b="0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1342F9-F064-1C43-B1D6-5E586208A3CE}"/>
              </a:ext>
            </a:extLst>
          </p:cNvPr>
          <p:cNvSpPr txBox="1"/>
          <p:nvPr/>
        </p:nvSpPr>
        <p:spPr>
          <a:xfrm>
            <a:off x="675287" y="3474128"/>
            <a:ext cx="2281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Netlist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AFECAE2-3C26-5F46-B39C-7C1DC825E2AD}"/>
              </a:ext>
            </a:extLst>
          </p:cNvPr>
          <p:cNvSpPr txBox="1"/>
          <p:nvPr/>
        </p:nvSpPr>
        <p:spPr>
          <a:xfrm>
            <a:off x="3802011" y="3474128"/>
            <a:ext cx="18662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Chip canvas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0201AD1-4D19-8A4D-B2BC-48AA5810ECFC}"/>
              </a:ext>
            </a:extLst>
          </p:cNvPr>
          <p:cNvSpPr txBox="1"/>
          <p:nvPr/>
        </p:nvSpPr>
        <p:spPr>
          <a:xfrm>
            <a:off x="5650400" y="3470380"/>
            <a:ext cx="18662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To-place macros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43C7873-FFED-9845-9668-0D105772A0C8}"/>
              </a:ext>
            </a:extLst>
          </p:cNvPr>
          <p:cNvSpPr txBox="1"/>
          <p:nvPr/>
        </p:nvSpPr>
        <p:spPr>
          <a:xfrm>
            <a:off x="8205641" y="3455509"/>
            <a:ext cx="20308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Placement result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2F10491-C2EA-E94E-BD9D-59FEC8AC22E9}"/>
              </a:ext>
            </a:extLst>
          </p:cNvPr>
          <p:cNvSpPr txBox="1"/>
          <p:nvPr/>
        </p:nvSpPr>
        <p:spPr>
          <a:xfrm>
            <a:off x="10396973" y="1962645"/>
            <a:ext cx="108012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Power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F15D4BE-3B84-F048-8C2F-D28A166DA84C}"/>
              </a:ext>
            </a:extLst>
          </p:cNvPr>
          <p:cNvSpPr txBox="1"/>
          <p:nvPr/>
        </p:nvSpPr>
        <p:spPr>
          <a:xfrm>
            <a:off x="10368804" y="2432899"/>
            <a:ext cx="113645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Timing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63B0AF0-EEFB-5946-A5E8-04EE5C601DAC}"/>
              </a:ext>
            </a:extLst>
          </p:cNvPr>
          <p:cNvSpPr txBox="1"/>
          <p:nvPr/>
        </p:nvSpPr>
        <p:spPr>
          <a:xfrm>
            <a:off x="10146357" y="1512669"/>
            <a:ext cx="17180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i="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Performance: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691A3BB-E9E2-804A-A067-C17D5193CADB}"/>
              </a:ext>
            </a:extLst>
          </p:cNvPr>
          <p:cNvSpPr txBox="1"/>
          <p:nvPr/>
        </p:nvSpPr>
        <p:spPr>
          <a:xfrm>
            <a:off x="10164452" y="2903153"/>
            <a:ext cx="154516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Congestion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105652-D5CA-E154-82C7-5EBB30BAF9C3}"/>
              </a:ext>
            </a:extLst>
          </p:cNvPr>
          <p:cNvSpPr txBox="1"/>
          <p:nvPr/>
        </p:nvSpPr>
        <p:spPr>
          <a:xfrm>
            <a:off x="243724" y="6452937"/>
            <a:ext cx="9829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Some figures are from [Jens </a:t>
            </a:r>
            <a:r>
              <a:rPr lang="en-US" altLang="zh-CN" sz="1600" i="0" dirty="0" err="1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Vygen</a:t>
            </a:r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, Combinatorial Optimization and Applications in VLSI Design]</a:t>
            </a:r>
            <a:endParaRPr lang="zh-CN" altLang="en-US" sz="1600" i="0" dirty="0">
              <a:solidFill>
                <a:schemeClr val="tx2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Macro placement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FB24C67-637E-E368-EEEB-61758C5EACE5}"/>
              </a:ext>
            </a:extLst>
          </p:cNvPr>
          <p:cNvGrpSpPr/>
          <p:nvPr/>
        </p:nvGrpSpPr>
        <p:grpSpPr>
          <a:xfrm>
            <a:off x="1110951" y="4221088"/>
            <a:ext cx="10925709" cy="830997"/>
            <a:chOff x="551384" y="4646515"/>
            <a:chExt cx="10925709" cy="830997"/>
          </a:xfrm>
        </p:grpSpPr>
        <p:pic>
          <p:nvPicPr>
            <p:cNvPr id="2" name="Picture 4" descr="教授的科学家- 科技图标">
              <a:extLst>
                <a:ext uri="{FF2B5EF4-FFF2-40B4-BE49-F238E27FC236}">
                  <a16:creationId xmlns:a16="http://schemas.microsoft.com/office/drawing/2014/main" id="{DC4E41CB-4D84-A4B8-1C0A-BB9FA84CD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4646515"/>
              <a:ext cx="635540" cy="64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6B811D9-5B6B-79D9-B993-2753B6A01836}"/>
                </a:ext>
              </a:extLst>
            </p:cNvPr>
            <p:cNvSpPr/>
            <p:nvPr/>
          </p:nvSpPr>
          <p:spPr>
            <a:xfrm>
              <a:off x="1238520" y="4646515"/>
              <a:ext cx="102385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40000"/>
                </a:spcBef>
              </a:pP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Human</a:t>
              </a:r>
              <a:r>
                <a:rPr lang="zh-CN" altLang="en-US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 </a:t>
              </a:r>
              <a:r>
                <a:rPr lang="en-US" altLang="zh-CN" b="1" i="0" dirty="0">
                  <a:solidFill>
                    <a:srgbClr val="00B0F0"/>
                  </a:solidFill>
                  <a:latin typeface="Calibri" panose="020F0502020204030204" pitchFamily="34" charset="0"/>
                  <a:ea typeface="宋体"/>
                </a:rPr>
                <a:t>experts </a:t>
              </a:r>
              <a:r>
                <a:rPr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spend </a:t>
              </a:r>
              <a:r>
                <a:rPr lang="en-US" altLang="zh-CN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weeks </a:t>
              </a:r>
              <a:r>
                <a:rPr lang="en-US" altLang="zh-CN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macro placement, </a:t>
              </a:r>
              <a:r>
                <a:rPr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owing to </a:t>
              </a:r>
              <a:r>
                <a:rPr lang="en-US" altLang="zh-CN" i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very</a:t>
              </a:r>
              <a:r>
                <a:rPr lang="zh-CN" altLang="en-US" i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large number of macros</a:t>
              </a:r>
              <a:r>
                <a:rPr lang="zh-CN" altLang="en-US" i="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zh-CN" altLang="en-US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zh-CN" altLang="en-US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placed and their</a:t>
              </a:r>
              <a:r>
                <a:rPr lang="zh-CN" altLang="en-US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i="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complex connections</a:t>
              </a:r>
              <a:endParaRPr lang="en-US" altLang="zh-CN" sz="1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8ECE508-4A97-C363-B4CC-61774F3D7895}"/>
              </a:ext>
            </a:extLst>
          </p:cNvPr>
          <p:cNvSpPr/>
          <p:nvPr/>
        </p:nvSpPr>
        <p:spPr>
          <a:xfrm>
            <a:off x="479376" y="1323532"/>
            <a:ext cx="11269252" cy="2609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D47EB3-4F6B-BA2E-6265-356A2289399D}"/>
              </a:ext>
            </a:extLst>
          </p:cNvPr>
          <p:cNvSpPr/>
          <p:nvPr/>
        </p:nvSpPr>
        <p:spPr>
          <a:xfrm>
            <a:off x="3833744" y="1634969"/>
            <a:ext cx="3481588" cy="17297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1F4061-44CD-008A-0B0D-D980E8619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06" y="1627751"/>
            <a:ext cx="2281940" cy="173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EF1BF3-111F-78C2-A839-B1C5BF7E7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52" y="1627753"/>
            <a:ext cx="1718062" cy="1690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箭头: 右 14">
            <a:extLst>
              <a:ext uri="{FF2B5EF4-FFF2-40B4-BE49-F238E27FC236}">
                <a16:creationId xmlns:a16="http://schemas.microsoft.com/office/drawing/2014/main" id="{21F1E1CC-BF00-590C-D5A8-3C5FBCEB9A14}"/>
              </a:ext>
            </a:extLst>
          </p:cNvPr>
          <p:cNvSpPr/>
          <p:nvPr/>
        </p:nvSpPr>
        <p:spPr bwMode="auto">
          <a:xfrm>
            <a:off x="3244815" y="2289338"/>
            <a:ext cx="438701" cy="3180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箭头: 右 16">
            <a:extLst>
              <a:ext uri="{FF2B5EF4-FFF2-40B4-BE49-F238E27FC236}">
                <a16:creationId xmlns:a16="http://schemas.microsoft.com/office/drawing/2014/main" id="{CA52212D-E3A4-4BD9-5F89-819F368CABEE}"/>
              </a:ext>
            </a:extLst>
          </p:cNvPr>
          <p:cNvSpPr/>
          <p:nvPr/>
        </p:nvSpPr>
        <p:spPr bwMode="auto">
          <a:xfrm>
            <a:off x="7652253" y="2289338"/>
            <a:ext cx="438701" cy="3180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96F835-EE25-89A2-B7EA-57EE5C62F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189" y="1645416"/>
            <a:ext cx="1726494" cy="16252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557142-F319-A369-82CD-C8D2D1805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211" y="1812875"/>
            <a:ext cx="687229" cy="142152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5D194D3-73B0-832E-E316-53754F0BF244}"/>
              </a:ext>
            </a:extLst>
          </p:cNvPr>
          <p:cNvSpPr txBox="1"/>
          <p:nvPr/>
        </p:nvSpPr>
        <p:spPr>
          <a:xfrm>
            <a:off x="675287" y="3474128"/>
            <a:ext cx="2281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Netlist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653DEE-231D-0489-A236-83C6EB37A048}"/>
              </a:ext>
            </a:extLst>
          </p:cNvPr>
          <p:cNvSpPr txBox="1"/>
          <p:nvPr/>
        </p:nvSpPr>
        <p:spPr>
          <a:xfrm>
            <a:off x="3802011" y="3474128"/>
            <a:ext cx="18662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Chip canvas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E146FBE-761A-AC4B-B659-046DABDE1CF9}"/>
              </a:ext>
            </a:extLst>
          </p:cNvPr>
          <p:cNvSpPr txBox="1"/>
          <p:nvPr/>
        </p:nvSpPr>
        <p:spPr>
          <a:xfrm>
            <a:off x="5650400" y="3470380"/>
            <a:ext cx="18662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To-place macros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5971EC0-1601-449A-51B0-528850E289AE}"/>
              </a:ext>
            </a:extLst>
          </p:cNvPr>
          <p:cNvSpPr txBox="1"/>
          <p:nvPr/>
        </p:nvSpPr>
        <p:spPr>
          <a:xfrm>
            <a:off x="8205641" y="3455509"/>
            <a:ext cx="20308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i="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Placement result</a:t>
            </a:r>
            <a:endParaRPr lang="zh-CN" altLang="en-US" sz="1900" i="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1744042-0443-A1A2-124F-2005C45DB8F4}"/>
              </a:ext>
            </a:extLst>
          </p:cNvPr>
          <p:cNvSpPr txBox="1"/>
          <p:nvPr/>
        </p:nvSpPr>
        <p:spPr>
          <a:xfrm>
            <a:off x="10396973" y="1962645"/>
            <a:ext cx="108012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Power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3D103F5-53B5-AE3C-0FB4-2F082A5AD7E7}"/>
              </a:ext>
            </a:extLst>
          </p:cNvPr>
          <p:cNvSpPr txBox="1"/>
          <p:nvPr/>
        </p:nvSpPr>
        <p:spPr>
          <a:xfrm>
            <a:off x="10368804" y="2432899"/>
            <a:ext cx="113645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Timing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EFE717-A101-2B06-1B38-2D8DB6E6971F}"/>
              </a:ext>
            </a:extLst>
          </p:cNvPr>
          <p:cNvSpPr txBox="1"/>
          <p:nvPr/>
        </p:nvSpPr>
        <p:spPr>
          <a:xfrm>
            <a:off x="10146357" y="1512669"/>
            <a:ext cx="17180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i="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Performance: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89FB1F7-509F-0F9B-95A6-D77DA1B03F76}"/>
              </a:ext>
            </a:extLst>
          </p:cNvPr>
          <p:cNvSpPr txBox="1"/>
          <p:nvPr/>
        </p:nvSpPr>
        <p:spPr>
          <a:xfrm>
            <a:off x="10164452" y="2903153"/>
            <a:ext cx="154516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Congestion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2DA7078-067C-6F5F-D9F0-50E6C83283CE}"/>
              </a:ext>
            </a:extLst>
          </p:cNvPr>
          <p:cNvSpPr/>
          <p:nvPr/>
        </p:nvSpPr>
        <p:spPr>
          <a:xfrm>
            <a:off x="1428721" y="5640648"/>
            <a:ext cx="1023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zh-CN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efficient algorithms producing better placement than human experts  </a:t>
            </a:r>
          </a:p>
        </p:txBody>
      </p:sp>
      <p:sp>
        <p:nvSpPr>
          <p:cNvPr id="39" name="箭头: 右 16">
            <a:extLst>
              <a:ext uri="{FF2B5EF4-FFF2-40B4-BE49-F238E27FC236}">
                <a16:creationId xmlns:a16="http://schemas.microsoft.com/office/drawing/2014/main" id="{AEB805F7-AE79-C3F2-C4D6-7D79F105D2C2}"/>
              </a:ext>
            </a:extLst>
          </p:cNvPr>
          <p:cNvSpPr/>
          <p:nvPr/>
        </p:nvSpPr>
        <p:spPr bwMode="auto">
          <a:xfrm rot="5400000">
            <a:off x="5647049" y="5124117"/>
            <a:ext cx="438701" cy="4320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9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Previous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methods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4A2C2EE-A3B9-F046-8ABE-A7C8D88409FE}"/>
              </a:ext>
            </a:extLst>
          </p:cNvPr>
          <p:cNvGrpSpPr/>
          <p:nvPr/>
        </p:nvGrpSpPr>
        <p:grpSpPr>
          <a:xfrm>
            <a:off x="983432" y="1542537"/>
            <a:ext cx="2397835" cy="2839928"/>
            <a:chOff x="983432" y="1542537"/>
            <a:chExt cx="2397835" cy="283992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2B3F084-E520-21D2-8875-29D509305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460" y="1950671"/>
              <a:ext cx="1578908" cy="1513424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DBE72EB-252A-A7C7-40F6-5426A9027880}"/>
                </a:ext>
              </a:extLst>
            </p:cNvPr>
            <p:cNvSpPr/>
            <p:nvPr/>
          </p:nvSpPr>
          <p:spPr bwMode="auto">
            <a:xfrm>
              <a:off x="1296699" y="1542537"/>
              <a:ext cx="1766761" cy="188218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1FB6C0E-E6A0-CFBE-A2CD-301F7A4F2CB4}"/>
                </a:ext>
              </a:extLst>
            </p:cNvPr>
            <p:cNvSpPr txBox="1"/>
            <p:nvPr/>
          </p:nvSpPr>
          <p:spPr>
            <a:xfrm>
              <a:off x="983432" y="3508058"/>
              <a:ext cx="239783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00" b="1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Classical EAs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800" b="1" i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1980s-2000s</a:t>
              </a:r>
              <a:endPara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174006C-7026-8943-B130-60FC657CC41B}"/>
              </a:ext>
            </a:extLst>
          </p:cNvPr>
          <p:cNvSpPr txBox="1"/>
          <p:nvPr/>
        </p:nvSpPr>
        <p:spPr>
          <a:xfrm>
            <a:off x="299356" y="4502850"/>
            <a:ext cx="67691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Packing-based solution</a:t>
            </a:r>
            <a:r>
              <a:rPr lang="zh-CN" altLang="en-US" sz="2000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representation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ptimize by Evolutionary Algorithms (EAs)</a:t>
            </a:r>
          </a:p>
          <a:p>
            <a:pPr>
              <a:lnSpc>
                <a:spcPct val="150000"/>
              </a:lnSpc>
            </a:pPr>
            <a:endParaRPr lang="en-US" altLang="zh-CN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F3351B-6F86-7BA1-4B0D-BBD9BD7EDA7B}"/>
              </a:ext>
            </a:extLst>
          </p:cNvPr>
          <p:cNvSpPr txBox="1"/>
          <p:nvPr/>
        </p:nvSpPr>
        <p:spPr>
          <a:xfrm>
            <a:off x="9453555" y="5193196"/>
            <a:ext cx="224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[Google,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Nature’21]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2B7EF6-1853-C787-387D-00C8D140D7CB}"/>
                  </a:ext>
                </a:extLst>
              </p:cNvPr>
              <p:cNvSpPr txBox="1"/>
              <p:nvPr/>
            </p:nvSpPr>
            <p:spPr>
              <a:xfrm>
                <a:off x="5447928" y="2981828"/>
                <a:ext cx="7092788" cy="1429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complexity for mapping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Final performance heavily relies on the</a:t>
                </a:r>
                <a:r>
                  <a:rPr kumimoji="1" lang="zh-CN" altLang="en-US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 placement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Low-efficiency and low-scalability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2B7EF6-1853-C787-387D-00C8D140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2981828"/>
                <a:ext cx="7092788" cy="1429622"/>
              </a:xfrm>
              <a:prstGeom prst="rect">
                <a:avLst/>
              </a:prstGeom>
              <a:blipFill>
                <a:blip r:embed="rId4"/>
                <a:stretch>
                  <a:fillRect l="-894" b="-6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37C4B8F-3736-995D-01A5-2E125EE1447F}"/>
              </a:ext>
            </a:extLst>
          </p:cNvPr>
          <p:cNvSpPr txBox="1"/>
          <p:nvPr/>
        </p:nvSpPr>
        <p:spPr>
          <a:xfrm>
            <a:off x="9154469" y="3107948"/>
            <a:ext cx="284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[Murata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TCAD’96]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848275-814F-7C40-A360-6BB7EEE005E9}"/>
              </a:ext>
            </a:extLst>
          </p:cNvPr>
          <p:cNvSpPr txBox="1"/>
          <p:nvPr/>
        </p:nvSpPr>
        <p:spPr>
          <a:xfrm>
            <a:off x="5756551" y="4444651"/>
            <a:ext cx="5948640" cy="113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“...</a:t>
            </a:r>
            <a:r>
              <a:rPr lang="en" altLang="zh-CN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it is very slow and difficult</a:t>
            </a:r>
            <a:r>
              <a:rPr lang="zh-CN" altLang="en-US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" altLang="zh-CN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to parallelize, thereby failing to scale to the increasingly large and complex circuits of the 1990s and beyond.</a:t>
            </a:r>
            <a:r>
              <a:rPr lang="en-US" altLang="zh-CN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”</a:t>
            </a:r>
            <a:endParaRPr lang="en" altLang="zh-CN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D3D2A4-6A99-7B05-9C8D-760D3DB3DE26}"/>
                  </a:ext>
                </a:extLst>
              </p:cNvPr>
              <p:cNvSpPr txBox="1"/>
              <p:nvPr/>
            </p:nvSpPr>
            <p:spPr>
              <a:xfrm>
                <a:off x="6758183" y="2539365"/>
                <a:ext cx="2693444" cy="5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000" i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number of macros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D3D2A4-6A99-7B05-9C8D-760D3DB3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83" y="2539365"/>
                <a:ext cx="2693444" cy="505523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57D862C5-893D-E77D-7E2B-F640E5A2D37D}"/>
              </a:ext>
            </a:extLst>
          </p:cNvPr>
          <p:cNvCxnSpPr/>
          <p:nvPr/>
        </p:nvCxnSpPr>
        <p:spPr bwMode="auto">
          <a:xfrm flipV="1">
            <a:off x="6312024" y="2890428"/>
            <a:ext cx="468052" cy="2175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33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Previous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methods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057D59-01B2-054F-BB72-BC1F05C34A03}"/>
              </a:ext>
            </a:extLst>
          </p:cNvPr>
          <p:cNvSpPr txBox="1"/>
          <p:nvPr/>
        </p:nvSpPr>
        <p:spPr>
          <a:xfrm>
            <a:off x="4475820" y="3508057"/>
            <a:ext cx="239783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Analytical Placers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2000s-Now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AE5F0D-E9F4-20CC-98C6-BA56B4B4B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4" y="1514978"/>
            <a:ext cx="1872208" cy="18698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B4436DB-1353-6441-80FA-43BCECEB6335}"/>
              </a:ext>
            </a:extLst>
          </p:cNvPr>
          <p:cNvSpPr txBox="1"/>
          <p:nvPr/>
        </p:nvSpPr>
        <p:spPr>
          <a:xfrm>
            <a:off x="7140116" y="2096852"/>
            <a:ext cx="482453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Smooth the HPWL formulation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by </a:t>
            </a:r>
            <a:r>
              <a:rPr lang="en-US" altLang="zh-CN" sz="20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 descent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Overlapping</a:t>
            </a:r>
            <a:endParaRPr lang="en-US" altLang="zh-CN" sz="2000" i="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s</a:t>
            </a:r>
            <a:r>
              <a: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tuck</a:t>
            </a:r>
            <a:r>
              <a:rPr lang="zh-CN" altLang="en-US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zh-CN" altLang="en-US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773267-3774-8345-A119-27A399E79401}"/>
              </a:ext>
            </a:extLst>
          </p:cNvPr>
          <p:cNvGrpSpPr/>
          <p:nvPr/>
        </p:nvGrpSpPr>
        <p:grpSpPr>
          <a:xfrm>
            <a:off x="983432" y="1542537"/>
            <a:ext cx="2397835" cy="2839928"/>
            <a:chOff x="983432" y="1542537"/>
            <a:chExt cx="2397835" cy="283992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8CCD60B-EA38-C54A-8FE4-41338D2E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460" y="1950671"/>
              <a:ext cx="1578908" cy="1513424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5507A12-1482-7546-8277-2E17307C2160}"/>
                </a:ext>
              </a:extLst>
            </p:cNvPr>
            <p:cNvSpPr/>
            <p:nvPr/>
          </p:nvSpPr>
          <p:spPr bwMode="auto">
            <a:xfrm>
              <a:off x="1296699" y="1542537"/>
              <a:ext cx="1766761" cy="188218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ABD0363-E1BF-964E-9E0B-EEC6EEE78268}"/>
                </a:ext>
              </a:extLst>
            </p:cNvPr>
            <p:cNvSpPr txBox="1"/>
            <p:nvPr/>
          </p:nvSpPr>
          <p:spPr>
            <a:xfrm>
              <a:off x="983432" y="3508058"/>
              <a:ext cx="239783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00" b="1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Classical EAs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800" b="1" i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1980s-2000s</a:t>
              </a:r>
              <a:endPara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A2B0FA8-C401-4C4B-8688-5F05EC36F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16" y="4419895"/>
            <a:ext cx="1872208" cy="18698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64151E6-8E99-DF46-BCB2-8FFE8FB6E2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26375" r="32275" b="9838"/>
          <a:stretch/>
        </p:blipFill>
        <p:spPr>
          <a:xfrm>
            <a:off x="4778445" y="4365104"/>
            <a:ext cx="1872208" cy="191960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5E49ABF-5F7E-0B48-8955-E3BBCFEA0A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4373922"/>
            <a:ext cx="1872208" cy="1869868"/>
          </a:xfrm>
          <a:prstGeom prst="rect">
            <a:avLst/>
          </a:prstGeom>
        </p:spPr>
      </p:pic>
      <p:sp>
        <p:nvSpPr>
          <p:cNvPr id="29" name="箭头: 右 9">
            <a:extLst>
              <a:ext uri="{FF2B5EF4-FFF2-40B4-BE49-F238E27FC236}">
                <a16:creationId xmlns:a16="http://schemas.microsoft.com/office/drawing/2014/main" id="{07B3D7C8-3A91-6D49-8F98-524D0BE37A08}"/>
              </a:ext>
            </a:extLst>
          </p:cNvPr>
          <p:cNvSpPr/>
          <p:nvPr/>
        </p:nvSpPr>
        <p:spPr bwMode="auto">
          <a:xfrm>
            <a:off x="4375104" y="5217449"/>
            <a:ext cx="288032" cy="274760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" name="箭头: 右 10">
            <a:extLst>
              <a:ext uri="{FF2B5EF4-FFF2-40B4-BE49-F238E27FC236}">
                <a16:creationId xmlns:a16="http://schemas.microsoft.com/office/drawing/2014/main" id="{821F4A0E-3B49-B14F-89EB-48190F9061E1}"/>
              </a:ext>
            </a:extLst>
          </p:cNvPr>
          <p:cNvSpPr/>
          <p:nvPr/>
        </p:nvSpPr>
        <p:spPr bwMode="auto">
          <a:xfrm>
            <a:off x="6765962" y="5197953"/>
            <a:ext cx="288032" cy="274760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019DF0-43EC-6BE0-AFA8-383DD07089B3}"/>
              </a:ext>
            </a:extLst>
          </p:cNvPr>
          <p:cNvSpPr txBox="1"/>
          <p:nvPr/>
        </p:nvSpPr>
        <p:spPr>
          <a:xfrm>
            <a:off x="243724" y="6452937"/>
            <a:ext cx="9829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Some figures are from [</a:t>
            </a:r>
            <a:r>
              <a:rPr lang="en-US" altLang="zh-CN" sz="1600" i="0" dirty="0" err="1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Yibo</a:t>
            </a:r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Lin, </a:t>
            </a:r>
            <a:r>
              <a:rPr lang="en-US" altLang="zh-CN" sz="1600" i="0" dirty="0" err="1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DREAMPlace</a:t>
            </a:r>
            <a:r>
              <a:rPr lang="en-US" altLang="zh-CN" sz="1600" i="0" dirty="0">
                <a:solidFill>
                  <a:schemeClr val="tx2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]</a:t>
            </a:r>
            <a:endParaRPr lang="zh-CN" altLang="en-US" sz="1600" i="0" dirty="0">
              <a:solidFill>
                <a:schemeClr val="tx2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80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Previous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methods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B3F084-E520-21D2-8875-29D50930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60" y="1950671"/>
            <a:ext cx="1578908" cy="151342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DBE72EB-252A-A7C7-40F6-5426A9027880}"/>
              </a:ext>
            </a:extLst>
          </p:cNvPr>
          <p:cNvSpPr/>
          <p:nvPr/>
        </p:nvSpPr>
        <p:spPr bwMode="auto">
          <a:xfrm>
            <a:off x="1296699" y="1542537"/>
            <a:ext cx="1766761" cy="188218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2F72682-2B56-3EB3-D6AA-8276B3A30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188" y="1657222"/>
            <a:ext cx="2943636" cy="16528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E057D59-01B2-054F-BB72-BC1F05C34A03}"/>
              </a:ext>
            </a:extLst>
          </p:cNvPr>
          <p:cNvSpPr txBox="1"/>
          <p:nvPr/>
        </p:nvSpPr>
        <p:spPr>
          <a:xfrm>
            <a:off x="4475820" y="3508057"/>
            <a:ext cx="239783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Analytical Placers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2000s-Now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C9C9F6-89C9-266F-EE6C-CEE8B7E36CC2}"/>
              </a:ext>
            </a:extLst>
          </p:cNvPr>
          <p:cNvSpPr txBox="1"/>
          <p:nvPr/>
        </p:nvSpPr>
        <p:spPr>
          <a:xfrm>
            <a:off x="7582717" y="3497925"/>
            <a:ext cx="413091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Reinforcement Learning Methods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2021-Now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OS 14.2">
            <a:extLst>
              <a:ext uri="{FF2B5EF4-FFF2-40B4-BE49-F238E27FC236}">
                <a16:creationId xmlns:a16="http://schemas.microsoft.com/office/drawing/2014/main" id="{E699B1B2-9A41-1347-F7DC-559DBF5F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47" y="2093055"/>
            <a:ext cx="685081" cy="6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头: 右弧形 5">
            <a:extLst>
              <a:ext uri="{FF2B5EF4-FFF2-40B4-BE49-F238E27FC236}">
                <a16:creationId xmlns:a16="http://schemas.microsoft.com/office/drawing/2014/main" id="{7ECEF1BF-6C7D-AB84-1ABB-D386966D5BD9}"/>
              </a:ext>
            </a:extLst>
          </p:cNvPr>
          <p:cNvSpPr/>
          <p:nvPr/>
        </p:nvSpPr>
        <p:spPr bwMode="auto">
          <a:xfrm>
            <a:off x="11172564" y="1795810"/>
            <a:ext cx="685081" cy="1404156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AE5F0D-E9F4-20CC-98C6-BA56B4B4B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4" y="1514978"/>
            <a:ext cx="1872208" cy="18698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ED24F9-760E-A047-82C0-9F51BA3A4C8F}"/>
              </a:ext>
            </a:extLst>
          </p:cNvPr>
          <p:cNvSpPr txBox="1"/>
          <p:nvPr/>
        </p:nvSpPr>
        <p:spPr>
          <a:xfrm>
            <a:off x="8501249" y="121185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[Google,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Nature’21]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2303562-C3BD-8857-4664-FFF0D6ECFEF2}"/>
              </a:ext>
            </a:extLst>
          </p:cNvPr>
          <p:cNvGrpSpPr/>
          <p:nvPr/>
        </p:nvGrpSpPr>
        <p:grpSpPr>
          <a:xfrm>
            <a:off x="1115700" y="4635246"/>
            <a:ext cx="11318009" cy="1429622"/>
            <a:chOff x="1115700" y="4635246"/>
            <a:chExt cx="11318009" cy="142962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220F155-F710-A744-918F-F159C0F21096}"/>
                </a:ext>
              </a:extLst>
            </p:cNvPr>
            <p:cNvSpPr txBox="1"/>
            <p:nvPr/>
          </p:nvSpPr>
          <p:spPr>
            <a:xfrm>
              <a:off x="8760296" y="4635246"/>
              <a:ext cx="3673413" cy="1429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i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Markov Decision Process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Long</a:t>
              </a:r>
              <a:r>
                <a:rPr lang="zh-CN" altLang="en-US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training</a:t>
              </a:r>
              <a:r>
                <a:rPr lang="zh-CN" altLang="en-US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Poor</a:t>
              </a:r>
              <a:r>
                <a:rPr lang="zh-CN" altLang="en-US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i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exploration</a:t>
              </a:r>
              <a:endParaRPr lang="en-US" altLang="zh-CN" sz="20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DF37C97-DA28-768A-73C9-615605834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5700" y="4708998"/>
              <a:ext cx="7463571" cy="1282119"/>
            </a:xfrm>
            <a:prstGeom prst="rect">
              <a:avLst/>
            </a:prstGeom>
          </p:spPr>
        </p:pic>
        <p:pic>
          <p:nvPicPr>
            <p:cNvPr id="11" name="Picture 2" descr="iOS 14.2">
              <a:extLst>
                <a:ext uri="{FF2B5EF4-FFF2-40B4-BE49-F238E27FC236}">
                  <a16:creationId xmlns:a16="http://schemas.microsoft.com/office/drawing/2014/main" id="{03C6674C-8A80-1B50-7B42-E4769F771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83" y="5049180"/>
              <a:ext cx="397049" cy="397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E2D7EC6-1F8C-E184-55E6-8CA75FD44319}"/>
              </a:ext>
            </a:extLst>
          </p:cNvPr>
          <p:cNvSpPr txBox="1"/>
          <p:nvPr/>
        </p:nvSpPr>
        <p:spPr>
          <a:xfrm>
            <a:off x="983432" y="3508058"/>
            <a:ext cx="239783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Classical EAs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1980s-2000s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59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9356" y="584684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Previous</a:t>
            </a:r>
            <a:r>
              <a:rPr kumimoji="1" lang="zh-CN" altLang="en-US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altLang="zh-CN" i="0" dirty="0">
                <a:solidFill>
                  <a:srgbClr val="000000"/>
                </a:solidFill>
                <a:latin typeface="Verdana" pitchFamily="34" charset="0"/>
              </a:rPr>
              <a:t>methods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B3F084-E520-21D2-8875-29D50930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60" y="1950671"/>
            <a:ext cx="1578908" cy="151342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DBE72EB-252A-A7C7-40F6-5426A9027880}"/>
              </a:ext>
            </a:extLst>
          </p:cNvPr>
          <p:cNvSpPr/>
          <p:nvPr/>
        </p:nvSpPr>
        <p:spPr bwMode="auto">
          <a:xfrm>
            <a:off x="1296699" y="1542537"/>
            <a:ext cx="1766761" cy="188218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2F72682-2B56-3EB3-D6AA-8276B3A30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188" y="1657222"/>
            <a:ext cx="2943636" cy="16528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E057D59-01B2-054F-BB72-BC1F05C34A03}"/>
              </a:ext>
            </a:extLst>
          </p:cNvPr>
          <p:cNvSpPr txBox="1"/>
          <p:nvPr/>
        </p:nvSpPr>
        <p:spPr>
          <a:xfrm>
            <a:off x="4475820" y="3508057"/>
            <a:ext cx="239783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Analytical Placers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2000s-Now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C9C9F6-89C9-266F-EE6C-CEE8B7E36CC2}"/>
              </a:ext>
            </a:extLst>
          </p:cNvPr>
          <p:cNvSpPr txBox="1"/>
          <p:nvPr/>
        </p:nvSpPr>
        <p:spPr>
          <a:xfrm>
            <a:off x="7582717" y="3497925"/>
            <a:ext cx="413091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Reinforcement Learning Methods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2021-Now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OS 14.2">
            <a:extLst>
              <a:ext uri="{FF2B5EF4-FFF2-40B4-BE49-F238E27FC236}">
                <a16:creationId xmlns:a16="http://schemas.microsoft.com/office/drawing/2014/main" id="{E699B1B2-9A41-1347-F7DC-559DBF5F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47" y="2093055"/>
            <a:ext cx="685081" cy="6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头: 右弧形 5">
            <a:extLst>
              <a:ext uri="{FF2B5EF4-FFF2-40B4-BE49-F238E27FC236}">
                <a16:creationId xmlns:a16="http://schemas.microsoft.com/office/drawing/2014/main" id="{7ECEF1BF-6C7D-AB84-1ABB-D386966D5BD9}"/>
              </a:ext>
            </a:extLst>
          </p:cNvPr>
          <p:cNvSpPr/>
          <p:nvPr/>
        </p:nvSpPr>
        <p:spPr bwMode="auto">
          <a:xfrm>
            <a:off x="11172564" y="1795810"/>
            <a:ext cx="685081" cy="1404156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AE5F0D-E9F4-20CC-98C6-BA56B4B4B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4" y="1514978"/>
            <a:ext cx="1872208" cy="18698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7B5135-DECC-C581-D81C-644E2643E07A}"/>
              </a:ext>
            </a:extLst>
          </p:cNvPr>
          <p:cNvSpPr txBox="1"/>
          <p:nvPr/>
        </p:nvSpPr>
        <p:spPr>
          <a:xfrm>
            <a:off x="896959" y="4905164"/>
            <a:ext cx="1070765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We</a:t>
            </a:r>
            <a:r>
              <a:rPr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propose</a:t>
            </a:r>
            <a:r>
              <a:rPr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genotype-phenotype</a:t>
            </a:r>
            <a:r>
              <a:rPr kumimoji="1"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kumimoji="1"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inspired by RL</a:t>
            </a:r>
            <a:r>
              <a:rPr kumimoji="1" lang="zh-CN" altLang="en-US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2800" i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formulation</a:t>
            </a:r>
            <a:endParaRPr kumimoji="1" lang="en-US" altLang="zh-CN" sz="2800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51AB304-C067-071E-AB7F-04E60C988915}"/>
              </a:ext>
            </a:extLst>
          </p:cNvPr>
          <p:cNvSpPr/>
          <p:nvPr/>
        </p:nvSpPr>
        <p:spPr bwMode="auto">
          <a:xfrm rot="2751204">
            <a:off x="3023743" y="4391150"/>
            <a:ext cx="833360" cy="458908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FB47B1-ACBD-CF06-E8A8-DE3CE359C92B}"/>
              </a:ext>
            </a:extLst>
          </p:cNvPr>
          <p:cNvSpPr txBox="1"/>
          <p:nvPr/>
        </p:nvSpPr>
        <p:spPr>
          <a:xfrm>
            <a:off x="1917817" y="5503601"/>
            <a:ext cx="774612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Bring</a:t>
            </a:r>
            <a:r>
              <a:rPr lang="zh-CN" altLang="en-US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EAs</a:t>
            </a:r>
            <a:r>
              <a:rPr lang="zh-CN" altLang="en-US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back</a:t>
            </a:r>
            <a:r>
              <a:rPr lang="zh-CN" altLang="en-US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</a:t>
            </a:r>
            <a:r>
              <a:rPr lang="zh-CN" altLang="en-US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</a:t>
            </a:r>
            <a:r>
              <a:rPr lang="zh-CN" altLang="en-US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state-of-the-art!</a:t>
            </a:r>
            <a:endParaRPr lang="en-US" altLang="zh-C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85A6EF49-7FD6-7332-A220-36AFEBB9C9DC}"/>
              </a:ext>
            </a:extLst>
          </p:cNvPr>
          <p:cNvSpPr/>
          <p:nvPr/>
        </p:nvSpPr>
        <p:spPr bwMode="auto">
          <a:xfrm rot="8146945">
            <a:off x="7371508" y="4377672"/>
            <a:ext cx="833360" cy="458908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C3B0CA-C7B2-4D22-71B4-2731C52AD7EB}"/>
              </a:ext>
            </a:extLst>
          </p:cNvPr>
          <p:cNvSpPr txBox="1"/>
          <p:nvPr/>
        </p:nvSpPr>
        <p:spPr>
          <a:xfrm>
            <a:off x="8501249" y="121185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[Google,</a:t>
            </a:r>
            <a:r>
              <a:rPr kumimoji="1" lang="zh-CN" altLang="en-US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Nature’21]</a:t>
            </a:r>
            <a:endParaRPr kumimoji="1" lang="zh-CN" altLang="en-US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D07FC7-C6CD-2A35-8CA8-D18129B5F172}"/>
              </a:ext>
            </a:extLst>
          </p:cNvPr>
          <p:cNvSpPr txBox="1"/>
          <p:nvPr/>
        </p:nvSpPr>
        <p:spPr>
          <a:xfrm>
            <a:off x="983432" y="3508058"/>
            <a:ext cx="239783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Classical EAs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1980s-2000s</a:t>
            </a:r>
            <a:endParaRPr lang="en-US" altLang="zh-CN" sz="18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8445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LAMDA">
      <a:majorFont>
        <a:latin typeface="Arial"/>
        <a:ea typeface="方正姚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i="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LAM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MDA1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LAMDA">
      <a:majorFont>
        <a:latin typeface="Arial"/>
        <a:ea typeface="方正姚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LAM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34796</TotalTime>
  <Words>1143</Words>
  <Application>Microsoft Macintosh PowerPoint</Application>
  <PresentationFormat>宽屏</PresentationFormat>
  <Paragraphs>250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宋体</vt:lpstr>
      <vt:lpstr>微软雅黑</vt:lpstr>
      <vt:lpstr>Arial</vt:lpstr>
      <vt:lpstr>Barlow</vt:lpstr>
      <vt:lpstr>Calibri</vt:lpstr>
      <vt:lpstr>Cambria</vt:lpstr>
      <vt:lpstr>Cambria Math</vt:lpstr>
      <vt:lpstr>Times New Roman</vt:lpstr>
      <vt:lpstr>Verdana</vt:lpstr>
      <vt:lpstr>LAMDA</vt:lpstr>
      <vt:lpstr>LAMDA1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xiaosi</dc:creator>
  <cp:keywords/>
  <dc:description/>
  <cp:lastModifiedBy>Microsoft Office User</cp:lastModifiedBy>
  <cp:revision>4326</cp:revision>
  <dcterms:created xsi:type="dcterms:W3CDTF">2002-07-30T13:22:21Z</dcterms:created>
  <dcterms:modified xsi:type="dcterms:W3CDTF">2024-06-30T06:37:14Z</dcterms:modified>
  <cp:category/>
</cp:coreProperties>
</file>