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9"/>
  </p:notesMasterIdLst>
  <p:sldIdLst>
    <p:sldId id="349" r:id="rId2"/>
    <p:sldId id="352" r:id="rId3"/>
    <p:sldId id="333" r:id="rId4"/>
    <p:sldId id="335" r:id="rId5"/>
    <p:sldId id="354" r:id="rId6"/>
    <p:sldId id="342" r:id="rId7"/>
    <p:sldId id="344" r:id="rId8"/>
    <p:sldId id="336" r:id="rId9"/>
    <p:sldId id="353" r:id="rId10"/>
    <p:sldId id="340" r:id="rId11"/>
    <p:sldId id="343" r:id="rId12"/>
    <p:sldId id="341" r:id="rId13"/>
    <p:sldId id="347" r:id="rId14"/>
    <p:sldId id="355" r:id="rId15"/>
    <p:sldId id="346" r:id="rId16"/>
    <p:sldId id="357" r:id="rId17"/>
    <p:sldId id="356" r:id="rId18"/>
  </p:sldIdLst>
  <p:sldSz cx="12192000" cy="6858000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Dosis" panose="020B060402020202020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700"/>
    <a:srgbClr val="F5E8D8"/>
    <a:srgbClr val="FFFFFF"/>
    <a:srgbClr val="F3F3F3"/>
    <a:srgbClr val="C7C7C7"/>
    <a:srgbClr val="D1D1D1"/>
    <a:srgbClr val="E9E9E9"/>
    <a:srgbClr val="E6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103" autoAdjust="0"/>
  </p:normalViewPr>
  <p:slideViewPr>
    <p:cSldViewPr snapToGrid="0">
      <p:cViewPr varScale="1">
        <p:scale>
          <a:sx n="102" d="100"/>
          <a:sy n="102" d="100"/>
        </p:scale>
        <p:origin x="8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39E6E-2DFE-46DE-9794-6EA7AC1887F1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25D71-FB1F-447D-A776-C84CB855DA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903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25D71-FB1F-447D-A776-C84CB855DA8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7608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35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306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551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819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18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25D71-FB1F-447D-A776-C84CB855DA8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6594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92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253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75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63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92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69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9638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064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58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 bwMode="auto"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4700" y="-14700"/>
            <a:ext cx="12192000" cy="68580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>
            <a:off x="6705600" y="-76433"/>
            <a:ext cx="5486400" cy="69596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Shape 12"/>
          <p:cNvSpPr/>
          <p:nvPr userDrawn="1"/>
        </p:nvSpPr>
        <p:spPr>
          <a:xfrm flipH="1">
            <a:off x="-558600" y="5859200"/>
            <a:ext cx="10896400" cy="9988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1371300" y="5555200"/>
            <a:ext cx="11159600" cy="304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371300" y="0"/>
            <a:ext cx="6984800" cy="5360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6933"/>
            </a:lvl1pPr>
            <a:lvl2pPr lvl="1">
              <a:spcBef>
                <a:spcPts val="0"/>
              </a:spcBef>
              <a:buSzPct val="100000"/>
              <a:defRPr sz="6933"/>
            </a:lvl2pPr>
            <a:lvl3pPr lvl="2">
              <a:spcBef>
                <a:spcPts val="0"/>
              </a:spcBef>
              <a:buSzPct val="100000"/>
              <a:defRPr sz="6933"/>
            </a:lvl3pPr>
            <a:lvl4pPr lvl="3">
              <a:spcBef>
                <a:spcPts val="0"/>
              </a:spcBef>
              <a:buSzPct val="100000"/>
              <a:defRPr sz="6933"/>
            </a:lvl4pPr>
            <a:lvl5pPr lvl="4">
              <a:spcBef>
                <a:spcPts val="0"/>
              </a:spcBef>
              <a:buSzPct val="100000"/>
              <a:defRPr sz="6933"/>
            </a:lvl5pPr>
            <a:lvl6pPr lvl="5">
              <a:spcBef>
                <a:spcPts val="0"/>
              </a:spcBef>
              <a:buSzPct val="100000"/>
              <a:defRPr sz="6933"/>
            </a:lvl6pPr>
            <a:lvl7pPr lvl="6">
              <a:spcBef>
                <a:spcPts val="0"/>
              </a:spcBef>
              <a:buSzPct val="100000"/>
              <a:defRPr sz="6933"/>
            </a:lvl7pPr>
            <a:lvl8pPr lvl="7">
              <a:spcBef>
                <a:spcPts val="0"/>
              </a:spcBef>
              <a:buSzPct val="100000"/>
              <a:defRPr sz="6933"/>
            </a:lvl8pPr>
            <a:lvl9pPr lvl="8">
              <a:spcBef>
                <a:spcPts val="0"/>
              </a:spcBef>
              <a:buSzPct val="100000"/>
              <a:defRPr sz="69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307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72911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8733" y="-50799"/>
            <a:ext cx="5519733" cy="6923500"/>
          </a:xfrm>
          <a:custGeom>
            <a:avLst/>
            <a:gdLst/>
            <a:ahLst/>
            <a:cxnLst/>
            <a:rect l="0" t="0" r="0" b="0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Shape 23"/>
          <p:cNvSpPr/>
          <p:nvPr/>
        </p:nvSpPr>
        <p:spPr>
          <a:xfrm flipH="1">
            <a:off x="-863467" y="-19667"/>
            <a:ext cx="33092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320500" y="1362600"/>
            <a:ext cx="9790800" cy="449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 i="1"/>
            </a:lvl1pPr>
            <a:lvl2pPr lvl="1" rtl="0">
              <a:spcBef>
                <a:spcPts val="0"/>
              </a:spcBef>
              <a:buSzPct val="100000"/>
              <a:defRPr sz="4800" i="1"/>
            </a:lvl2pPr>
            <a:lvl3pPr lvl="2" rtl="0">
              <a:spcBef>
                <a:spcPts val="0"/>
              </a:spcBef>
              <a:buSzPct val="100000"/>
              <a:defRPr sz="4800" i="1"/>
            </a:lvl3pPr>
            <a:lvl4pPr lvl="3" rtl="0">
              <a:spcBef>
                <a:spcPts val="0"/>
              </a:spcBef>
              <a:buSzPct val="100000"/>
              <a:defRPr sz="4800" i="1"/>
            </a:lvl4pPr>
            <a:lvl5pPr lvl="4" rtl="0">
              <a:spcBef>
                <a:spcPts val="0"/>
              </a:spcBef>
              <a:buSzPct val="100000"/>
              <a:defRPr sz="4800" i="1"/>
            </a:lvl5pPr>
            <a:lvl6pPr lvl="5" rtl="0">
              <a:spcBef>
                <a:spcPts val="0"/>
              </a:spcBef>
              <a:buSzPct val="100000"/>
              <a:defRPr sz="4800" i="1"/>
            </a:lvl6pPr>
            <a:lvl7pPr lvl="6" rtl="0">
              <a:spcBef>
                <a:spcPts val="0"/>
              </a:spcBef>
              <a:buSzPct val="100000"/>
              <a:defRPr sz="4800" i="1"/>
            </a:lvl7pPr>
            <a:lvl8pPr lvl="7" rtl="0">
              <a:spcBef>
                <a:spcPts val="0"/>
              </a:spcBef>
              <a:buSzPct val="100000"/>
              <a:defRPr sz="4800" i="1"/>
            </a:lvl8pPr>
            <a:lvl9pPr lvl="8">
              <a:spcBef>
                <a:spcPts val="0"/>
              </a:spcBef>
              <a:buSzPct val="100000"/>
              <a:defRPr sz="4800" i="1"/>
            </a:lvl9pPr>
          </a:lstStyle>
          <a:p>
            <a:endParaRPr dirty="0"/>
          </a:p>
        </p:txBody>
      </p:sp>
      <p:sp>
        <p:nvSpPr>
          <p:cNvPr id="25" name="Shape 25"/>
          <p:cNvSpPr txBox="1"/>
          <p:nvPr/>
        </p:nvSpPr>
        <p:spPr>
          <a:xfrm>
            <a:off x="-161533" y="-362467"/>
            <a:ext cx="2607600" cy="871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8800" dirty="0" smtClean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 lang="en" sz="8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Shape 26"/>
          <p:cNvSpPr/>
          <p:nvPr/>
        </p:nvSpPr>
        <p:spPr>
          <a:xfrm flipH="1">
            <a:off x="1921263" y="-19667"/>
            <a:ext cx="9944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7" name="Shape 27"/>
          <p:cNvSpPr/>
          <p:nvPr/>
        </p:nvSpPr>
        <p:spPr>
          <a:xfrm flipH="1">
            <a:off x="9276399" y="5859533"/>
            <a:ext cx="35252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8" name="Shape 28"/>
          <p:cNvSpPr txBox="1"/>
          <p:nvPr/>
        </p:nvSpPr>
        <p:spPr>
          <a:xfrm>
            <a:off x="9276633" y="5516733"/>
            <a:ext cx="2915200" cy="871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800" dirty="0" smtClean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 lang="en" sz="8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" name="Shape 29"/>
          <p:cNvSpPr/>
          <p:nvPr/>
        </p:nvSpPr>
        <p:spPr>
          <a:xfrm flipH="1">
            <a:off x="8835396" y="5859533"/>
            <a:ext cx="9944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z="1733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ctr"/>
              <a:t>‹#›</a:t>
            </a:fld>
            <a:endParaRPr lang="en" sz="17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43432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Shape 32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3" name="Shape 33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4" name="Shape 34"/>
          <p:cNvSpPr/>
          <p:nvPr/>
        </p:nvSpPr>
        <p:spPr>
          <a:xfrm flipH="1">
            <a:off x="990604" y="363800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5" name="Shape 35"/>
          <p:cNvSpPr/>
          <p:nvPr/>
        </p:nvSpPr>
        <p:spPr>
          <a:xfrm flipH="1">
            <a:off x="10482157" y="363800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/>
          <p:nvPr/>
        </p:nvSpPr>
        <p:spPr>
          <a:xfrm flipH="1">
            <a:off x="1320500" y="6123963"/>
            <a:ext cx="11159600" cy="747837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473200" y="368100"/>
            <a:ext cx="89660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73200" y="1703500"/>
            <a:ext cx="10109200" cy="486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770626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Shape 32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3" name="Shape 33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4" name="Shape 34"/>
          <p:cNvSpPr/>
          <p:nvPr/>
        </p:nvSpPr>
        <p:spPr>
          <a:xfrm flipH="1">
            <a:off x="990604" y="363800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5" name="Shape 35"/>
          <p:cNvSpPr/>
          <p:nvPr/>
        </p:nvSpPr>
        <p:spPr>
          <a:xfrm flipH="1">
            <a:off x="10482157" y="363800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/>
          <p:nvPr/>
        </p:nvSpPr>
        <p:spPr>
          <a:xfrm flipH="1">
            <a:off x="1320500" y="6567900"/>
            <a:ext cx="11159600" cy="3039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473200" y="368100"/>
            <a:ext cx="89660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73200" y="1703500"/>
            <a:ext cx="10109200" cy="486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520656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42" name="Shape 42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3" name="Shape 43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4" name="Shape 44"/>
          <p:cNvSpPr/>
          <p:nvPr/>
        </p:nvSpPr>
        <p:spPr>
          <a:xfrm flipH="1">
            <a:off x="990604" y="363800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5" name="Shape 45"/>
          <p:cNvSpPr/>
          <p:nvPr/>
        </p:nvSpPr>
        <p:spPr>
          <a:xfrm flipH="1">
            <a:off x="10482157" y="363800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6" name="Shape 46"/>
          <p:cNvSpPr/>
          <p:nvPr/>
        </p:nvSpPr>
        <p:spPr>
          <a:xfrm flipH="1">
            <a:off x="1320500" y="6567800"/>
            <a:ext cx="11159600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468515" y="363800"/>
            <a:ext cx="100992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200" b="0"/>
            </a:lvl1pPr>
            <a:lvl2pPr lvl="1">
              <a:spcBef>
                <a:spcPts val="0"/>
              </a:spcBef>
              <a:buSzPct val="100000"/>
              <a:defRPr sz="3200" b="0"/>
            </a:lvl2pPr>
            <a:lvl3pPr lvl="2">
              <a:spcBef>
                <a:spcPts val="0"/>
              </a:spcBef>
              <a:buSzPct val="100000"/>
              <a:defRPr sz="3200" b="0"/>
            </a:lvl3pPr>
            <a:lvl4pPr lvl="3">
              <a:spcBef>
                <a:spcPts val="0"/>
              </a:spcBef>
              <a:buSzPct val="100000"/>
              <a:defRPr sz="3200" b="0"/>
            </a:lvl4pPr>
            <a:lvl5pPr lvl="4">
              <a:spcBef>
                <a:spcPts val="0"/>
              </a:spcBef>
              <a:buSzPct val="100000"/>
              <a:defRPr sz="3200" b="0"/>
            </a:lvl5pPr>
            <a:lvl6pPr lvl="5">
              <a:spcBef>
                <a:spcPts val="0"/>
              </a:spcBef>
              <a:buSzPct val="100000"/>
              <a:defRPr sz="3200" b="0"/>
            </a:lvl6pPr>
            <a:lvl7pPr lvl="6">
              <a:spcBef>
                <a:spcPts val="0"/>
              </a:spcBef>
              <a:buSzPct val="100000"/>
              <a:defRPr sz="3200" b="0"/>
            </a:lvl7pPr>
            <a:lvl8pPr lvl="7">
              <a:spcBef>
                <a:spcPts val="0"/>
              </a:spcBef>
              <a:buSzPct val="100000"/>
              <a:defRPr sz="3200" b="0"/>
            </a:lvl8pPr>
            <a:lvl9pPr lvl="8">
              <a:spcBef>
                <a:spcPts val="0"/>
              </a:spcBef>
              <a:buSzPct val="100000"/>
              <a:defRPr sz="3200" b="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468500" y="1748733"/>
            <a:ext cx="4909200" cy="471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467"/>
            </a:lvl1pPr>
            <a:lvl2pPr lvl="1">
              <a:spcBef>
                <a:spcPts val="0"/>
              </a:spcBef>
              <a:buSzPct val="100000"/>
              <a:defRPr sz="3467"/>
            </a:lvl2pPr>
            <a:lvl3pPr lvl="2">
              <a:spcBef>
                <a:spcPts val="0"/>
              </a:spcBef>
              <a:buSzPct val="100000"/>
              <a:defRPr sz="3467"/>
            </a:lvl3pPr>
            <a:lvl4pPr lvl="3">
              <a:spcBef>
                <a:spcPts val="0"/>
              </a:spcBef>
              <a:buSzPct val="100000"/>
              <a:defRPr sz="3467"/>
            </a:lvl4pPr>
            <a:lvl5pPr lvl="4">
              <a:spcBef>
                <a:spcPts val="0"/>
              </a:spcBef>
              <a:buSzPct val="100000"/>
              <a:defRPr sz="3467"/>
            </a:lvl5pPr>
            <a:lvl6pPr lvl="5">
              <a:spcBef>
                <a:spcPts val="0"/>
              </a:spcBef>
              <a:buSzPct val="100000"/>
              <a:defRPr sz="3467"/>
            </a:lvl6pPr>
            <a:lvl7pPr lvl="6">
              <a:spcBef>
                <a:spcPts val="0"/>
              </a:spcBef>
              <a:buSzPct val="100000"/>
              <a:defRPr sz="3467"/>
            </a:lvl7pPr>
            <a:lvl8pPr lvl="7">
              <a:spcBef>
                <a:spcPts val="0"/>
              </a:spcBef>
              <a:buSzPct val="100000"/>
              <a:defRPr sz="3467"/>
            </a:lvl8pPr>
            <a:lvl9pPr lvl="8">
              <a:spcBef>
                <a:spcPts val="0"/>
              </a:spcBef>
              <a:buSzPct val="100000"/>
              <a:defRPr sz="3467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673265" y="1748733"/>
            <a:ext cx="4909200" cy="471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467"/>
            </a:lvl1pPr>
            <a:lvl2pPr lvl="1">
              <a:spcBef>
                <a:spcPts val="0"/>
              </a:spcBef>
              <a:buSzPct val="100000"/>
              <a:defRPr sz="3467"/>
            </a:lvl2pPr>
            <a:lvl3pPr lvl="2">
              <a:spcBef>
                <a:spcPts val="0"/>
              </a:spcBef>
              <a:buSzPct val="100000"/>
              <a:defRPr sz="3467"/>
            </a:lvl3pPr>
            <a:lvl4pPr lvl="3">
              <a:spcBef>
                <a:spcPts val="0"/>
              </a:spcBef>
              <a:buSzPct val="100000"/>
              <a:defRPr sz="3467"/>
            </a:lvl4pPr>
            <a:lvl5pPr lvl="4">
              <a:spcBef>
                <a:spcPts val="0"/>
              </a:spcBef>
              <a:buSzPct val="100000"/>
              <a:defRPr sz="3467"/>
            </a:lvl5pPr>
            <a:lvl6pPr lvl="5">
              <a:spcBef>
                <a:spcPts val="0"/>
              </a:spcBef>
              <a:buSzPct val="100000"/>
              <a:defRPr sz="3467"/>
            </a:lvl6pPr>
            <a:lvl7pPr lvl="6">
              <a:spcBef>
                <a:spcPts val="0"/>
              </a:spcBef>
              <a:buSzPct val="100000"/>
              <a:defRPr sz="3467"/>
            </a:lvl7pPr>
            <a:lvl8pPr lvl="7">
              <a:spcBef>
                <a:spcPts val="0"/>
              </a:spcBef>
              <a:buSzPct val="100000"/>
              <a:defRPr sz="3467"/>
            </a:lvl8pPr>
            <a:lvl9pPr lvl="8">
              <a:spcBef>
                <a:spcPts val="0"/>
              </a:spcBef>
              <a:buSzPct val="100000"/>
              <a:defRPr sz="3467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51179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53" name="Shape 53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4" name="Shape 54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5" name="Shape 55"/>
          <p:cNvSpPr/>
          <p:nvPr/>
        </p:nvSpPr>
        <p:spPr>
          <a:xfrm flipH="1">
            <a:off x="990604" y="363800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6" name="Shape 56"/>
          <p:cNvSpPr/>
          <p:nvPr/>
        </p:nvSpPr>
        <p:spPr>
          <a:xfrm flipH="1">
            <a:off x="10482157" y="363800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7" name="Shape 57"/>
          <p:cNvSpPr/>
          <p:nvPr/>
        </p:nvSpPr>
        <p:spPr>
          <a:xfrm flipH="1">
            <a:off x="1320500" y="6567800"/>
            <a:ext cx="11159600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473200" y="368100"/>
            <a:ext cx="89660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473200" y="1632467"/>
            <a:ext cx="3230800" cy="473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667"/>
            </a:lvl1pPr>
            <a:lvl2pPr lvl="1" rtl="0">
              <a:spcBef>
                <a:spcPts val="0"/>
              </a:spcBef>
              <a:buSzPct val="100000"/>
              <a:defRPr sz="2667"/>
            </a:lvl2pPr>
            <a:lvl3pPr lvl="2" rtl="0">
              <a:spcBef>
                <a:spcPts val="0"/>
              </a:spcBef>
              <a:buSzPct val="100000"/>
              <a:defRPr sz="2667"/>
            </a:lvl3pPr>
            <a:lvl4pPr lvl="3" rtl="0">
              <a:spcBef>
                <a:spcPts val="0"/>
              </a:spcBef>
              <a:buSzPct val="100000"/>
              <a:defRPr sz="2667"/>
            </a:lvl4pPr>
            <a:lvl5pPr lvl="4" rtl="0">
              <a:spcBef>
                <a:spcPts val="0"/>
              </a:spcBef>
              <a:buSzPct val="100000"/>
              <a:defRPr sz="2667"/>
            </a:lvl5pPr>
            <a:lvl6pPr lvl="5" rtl="0">
              <a:spcBef>
                <a:spcPts val="0"/>
              </a:spcBef>
              <a:buSzPct val="100000"/>
              <a:defRPr sz="2667"/>
            </a:lvl6pPr>
            <a:lvl7pPr lvl="6" rtl="0">
              <a:spcBef>
                <a:spcPts val="0"/>
              </a:spcBef>
              <a:buSzPct val="100000"/>
              <a:defRPr sz="2667"/>
            </a:lvl7pPr>
            <a:lvl8pPr lvl="7" rtl="0">
              <a:spcBef>
                <a:spcPts val="0"/>
              </a:spcBef>
              <a:buSzPct val="100000"/>
              <a:defRPr sz="2667"/>
            </a:lvl8pPr>
            <a:lvl9pPr lvl="8" rtl="0">
              <a:spcBef>
                <a:spcPts val="0"/>
              </a:spcBef>
              <a:buSzPct val="100000"/>
              <a:defRPr sz="2667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869585" y="1632467"/>
            <a:ext cx="3230800" cy="473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667"/>
            </a:lvl1pPr>
            <a:lvl2pPr lvl="1" rtl="0">
              <a:spcBef>
                <a:spcPts val="0"/>
              </a:spcBef>
              <a:buSzPct val="100000"/>
              <a:defRPr sz="2667"/>
            </a:lvl2pPr>
            <a:lvl3pPr lvl="2" rtl="0">
              <a:spcBef>
                <a:spcPts val="0"/>
              </a:spcBef>
              <a:buSzPct val="100000"/>
              <a:defRPr sz="2667"/>
            </a:lvl3pPr>
            <a:lvl4pPr lvl="3" rtl="0">
              <a:spcBef>
                <a:spcPts val="0"/>
              </a:spcBef>
              <a:buSzPct val="100000"/>
              <a:defRPr sz="2667"/>
            </a:lvl4pPr>
            <a:lvl5pPr lvl="4" rtl="0">
              <a:spcBef>
                <a:spcPts val="0"/>
              </a:spcBef>
              <a:buSzPct val="100000"/>
              <a:defRPr sz="2667"/>
            </a:lvl5pPr>
            <a:lvl6pPr lvl="5" rtl="0">
              <a:spcBef>
                <a:spcPts val="0"/>
              </a:spcBef>
              <a:buSzPct val="100000"/>
              <a:defRPr sz="2667"/>
            </a:lvl6pPr>
            <a:lvl7pPr lvl="6" rtl="0">
              <a:spcBef>
                <a:spcPts val="0"/>
              </a:spcBef>
              <a:buSzPct val="100000"/>
              <a:defRPr sz="2667"/>
            </a:lvl7pPr>
            <a:lvl8pPr lvl="7" rtl="0">
              <a:spcBef>
                <a:spcPts val="0"/>
              </a:spcBef>
              <a:buSzPct val="100000"/>
              <a:defRPr sz="2667"/>
            </a:lvl8pPr>
            <a:lvl9pPr lvl="8" rtl="0">
              <a:spcBef>
                <a:spcPts val="0"/>
              </a:spcBef>
              <a:buSzPct val="100000"/>
              <a:defRPr sz="2667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3"/>
          </p:nvPr>
        </p:nvSpPr>
        <p:spPr>
          <a:xfrm>
            <a:off x="8265971" y="1632467"/>
            <a:ext cx="3230800" cy="473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667"/>
            </a:lvl1pPr>
            <a:lvl2pPr lvl="1" rtl="0">
              <a:spcBef>
                <a:spcPts val="0"/>
              </a:spcBef>
              <a:buSzPct val="100000"/>
              <a:defRPr sz="2667"/>
            </a:lvl2pPr>
            <a:lvl3pPr lvl="2" rtl="0">
              <a:spcBef>
                <a:spcPts val="0"/>
              </a:spcBef>
              <a:buSzPct val="100000"/>
              <a:defRPr sz="2667"/>
            </a:lvl3pPr>
            <a:lvl4pPr lvl="3" rtl="0">
              <a:spcBef>
                <a:spcPts val="0"/>
              </a:spcBef>
              <a:buSzPct val="100000"/>
              <a:defRPr sz="2667"/>
            </a:lvl4pPr>
            <a:lvl5pPr lvl="4" rtl="0">
              <a:spcBef>
                <a:spcPts val="0"/>
              </a:spcBef>
              <a:buSzPct val="100000"/>
              <a:defRPr sz="2667"/>
            </a:lvl5pPr>
            <a:lvl6pPr lvl="5" rtl="0">
              <a:spcBef>
                <a:spcPts val="0"/>
              </a:spcBef>
              <a:buSzPct val="100000"/>
              <a:defRPr sz="2667"/>
            </a:lvl6pPr>
            <a:lvl7pPr lvl="6" rtl="0">
              <a:spcBef>
                <a:spcPts val="0"/>
              </a:spcBef>
              <a:buSzPct val="100000"/>
              <a:defRPr sz="2667"/>
            </a:lvl7pPr>
            <a:lvl8pPr lvl="7" rtl="0">
              <a:spcBef>
                <a:spcPts val="0"/>
              </a:spcBef>
              <a:buSzPct val="100000"/>
              <a:defRPr sz="2667"/>
            </a:lvl8pPr>
            <a:lvl9pPr lvl="8" rtl="0">
              <a:spcBef>
                <a:spcPts val="0"/>
              </a:spcBef>
              <a:buSzPct val="100000"/>
              <a:defRPr sz="2667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68511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Shape 65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6" name="Shape 66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7" name="Shape 67"/>
          <p:cNvSpPr/>
          <p:nvPr/>
        </p:nvSpPr>
        <p:spPr>
          <a:xfrm flipH="1">
            <a:off x="990604" y="363800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8" name="Shape 68"/>
          <p:cNvSpPr/>
          <p:nvPr/>
        </p:nvSpPr>
        <p:spPr>
          <a:xfrm flipH="1">
            <a:off x="10482157" y="363800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9" name="Shape 69"/>
          <p:cNvSpPr/>
          <p:nvPr/>
        </p:nvSpPr>
        <p:spPr>
          <a:xfrm flipH="1">
            <a:off x="1320500" y="6567800"/>
            <a:ext cx="11159600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473200" y="368100"/>
            <a:ext cx="89660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99725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83" name="Shape 83"/>
          <p:cNvSpPr/>
          <p:nvPr/>
        </p:nvSpPr>
        <p:spPr>
          <a:xfrm flipH="1">
            <a:off x="990604" y="5875067"/>
            <a:ext cx="10007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4" name="Shape 84"/>
          <p:cNvSpPr/>
          <p:nvPr/>
        </p:nvSpPr>
        <p:spPr>
          <a:xfrm flipH="1">
            <a:off x="10482157" y="5875067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5" name="Shape 85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6" name="Shape 86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498600" y="5875067"/>
            <a:ext cx="8983200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48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126287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73433" y="-50800"/>
            <a:ext cx="4416833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Shape 91"/>
          <p:cNvSpPr/>
          <p:nvPr/>
        </p:nvSpPr>
        <p:spPr>
          <a:xfrm flipH="1">
            <a:off x="-1204716" y="-23415"/>
            <a:ext cx="23456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92" name="Shape 92"/>
          <p:cNvSpPr/>
          <p:nvPr/>
        </p:nvSpPr>
        <p:spPr>
          <a:xfrm flipH="1">
            <a:off x="629512" y="-12700"/>
            <a:ext cx="6912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93" name="Shape 93"/>
          <p:cNvSpPr/>
          <p:nvPr/>
        </p:nvSpPr>
        <p:spPr>
          <a:xfrm flipH="1">
            <a:off x="1320500" y="6567800"/>
            <a:ext cx="11159600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Shape 24"/>
          <p:cNvSpPr txBox="1">
            <a:spLocks noGrp="1"/>
          </p:cNvSpPr>
          <p:nvPr>
            <p:ph type="body" idx="1"/>
          </p:nvPr>
        </p:nvSpPr>
        <p:spPr>
          <a:xfrm>
            <a:off x="1320500" y="1362600"/>
            <a:ext cx="9790800" cy="449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 i="1"/>
            </a:lvl1pPr>
            <a:lvl2pPr lvl="1" rtl="0">
              <a:spcBef>
                <a:spcPts val="0"/>
              </a:spcBef>
              <a:buSzPct val="100000"/>
              <a:defRPr sz="4800" i="1"/>
            </a:lvl2pPr>
            <a:lvl3pPr lvl="2" rtl="0">
              <a:spcBef>
                <a:spcPts val="0"/>
              </a:spcBef>
              <a:buSzPct val="100000"/>
              <a:defRPr sz="4800" i="1"/>
            </a:lvl3pPr>
            <a:lvl4pPr lvl="3" rtl="0">
              <a:spcBef>
                <a:spcPts val="0"/>
              </a:spcBef>
              <a:buSzPct val="100000"/>
              <a:defRPr sz="4800" i="1"/>
            </a:lvl4pPr>
            <a:lvl5pPr lvl="4" rtl="0">
              <a:spcBef>
                <a:spcPts val="0"/>
              </a:spcBef>
              <a:buSzPct val="100000"/>
              <a:defRPr sz="4800" i="1"/>
            </a:lvl5pPr>
            <a:lvl6pPr lvl="5" rtl="0">
              <a:spcBef>
                <a:spcPts val="0"/>
              </a:spcBef>
              <a:buSzPct val="100000"/>
              <a:defRPr sz="4800" i="1"/>
            </a:lvl6pPr>
            <a:lvl7pPr lvl="6" rtl="0">
              <a:spcBef>
                <a:spcPts val="0"/>
              </a:spcBef>
              <a:buSzPct val="100000"/>
              <a:defRPr sz="4800" i="1"/>
            </a:lvl7pPr>
            <a:lvl8pPr lvl="7" rtl="0">
              <a:spcBef>
                <a:spcPts val="0"/>
              </a:spcBef>
              <a:buSzPct val="100000"/>
              <a:defRPr sz="4800" i="1"/>
            </a:lvl8pPr>
            <a:lvl9pPr lvl="8">
              <a:spcBef>
                <a:spcPts val="0"/>
              </a:spcBef>
              <a:buSzPct val="100000"/>
              <a:defRPr sz="4800" i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85802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473200" y="368100"/>
            <a:ext cx="8966000" cy="9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73200" y="1600200"/>
            <a:ext cx="101092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8700"/>
              </a:buClr>
              <a:buSzPct val="100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793200" cy="97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 sz="1733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ctr"/>
              <a:t>‹#›</a:t>
            </a:fld>
            <a:endParaRPr lang="en" sz="17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71689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5" r:id="rId3"/>
    <p:sldLayoutId id="214748367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6" r:id="rId10"/>
  </p:sldLayoutIdLst>
  <p:transition>
    <p:fade thruBlk="1"/>
  </p:transition>
  <p:timing>
    <p:tnLst>
      <p:par>
        <p:cTn id="1" dur="indefinite" restart="never" nodeType="tmRoot"/>
      </p:par>
    </p:tnLst>
  </p:timing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teemitimages.com/0x0/https:/img.esteem.ws/36aacgud3j.jpg" TargetMode="External"/><Relationship Id="rId3" Type="http://schemas.openxmlformats.org/officeDocument/2006/relationships/hyperlink" Target="https://d1o50x50snmhul.cloudfront.net/wp-content/uploads/2018/01/10162242/gettyimages-638714594-800x533.jpg" TargetMode="External"/><Relationship Id="rId7" Type="http://schemas.openxmlformats.org/officeDocument/2006/relationships/hyperlink" Target="https://motivacionydeporte.files.wordpress.com/2013/01/idea.jpg?w=14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eoples-free.com/highresolution/590-free-peoples.png" TargetMode="External"/><Relationship Id="rId5" Type="http://schemas.openxmlformats.org/officeDocument/2006/relationships/hyperlink" Target="https://edge.alluremedia.com.au/m/g/2017/07/Robocup.jpg" TargetMode="External"/><Relationship Id="rId10" Type="http://schemas.openxmlformats.org/officeDocument/2006/relationships/hyperlink" Target="https://cdn-images-1.medium.com/max/1100/1*tXAP1N7i73Y5wlEN0NoMew.jpeg" TargetMode="External"/><Relationship Id="rId4" Type="http://schemas.openxmlformats.org/officeDocument/2006/relationships/hyperlink" Target="https://commons.wikimedia.org/wiki/File:Kilobot_robot_swarm.JPG" TargetMode="External"/><Relationship Id="rId9" Type="http://schemas.openxmlformats.org/officeDocument/2006/relationships/hyperlink" Target="https://covnetpres.org/wp-content/uploads/sites/16/2018/06/seats-at-table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png"/><Relationship Id="rId5" Type="http://schemas.microsoft.com/office/2007/relationships/media" Target="../media/media3.mp4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7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345187"/>
            <a:ext cx="8169339" cy="1220262"/>
          </a:xfrm>
        </p:spPr>
        <p:txBody>
          <a:bodyPr/>
          <a:lstStyle/>
          <a:p>
            <a:pPr algn="ctr"/>
            <a:r>
              <a:rPr lang="en-AU" sz="3600" dirty="0" smtClean="0">
                <a:latin typeface="Dosis" panose="020B0604020202020204" charset="0"/>
              </a:rPr>
              <a:t>Automatic Synthesis </a:t>
            </a:r>
            <a:r>
              <a:rPr lang="en-AU" sz="3600" dirty="0">
                <a:latin typeface="Dosis" panose="020B0604020202020204" charset="0"/>
              </a:rPr>
              <a:t>of Swarm </a:t>
            </a:r>
            <a:r>
              <a:rPr lang="en-AU" sz="3600" dirty="0" smtClean="0">
                <a:latin typeface="Dosis" panose="020B0604020202020204" charset="0"/>
              </a:rPr>
              <a:t>Behavioural Rules </a:t>
            </a:r>
            <a:r>
              <a:rPr lang="en-AU" sz="3600" dirty="0">
                <a:latin typeface="Dosis" panose="020B0604020202020204" charset="0"/>
              </a:rPr>
              <a:t>from </a:t>
            </a:r>
            <a:r>
              <a:rPr lang="en-AU" sz="3600" dirty="0" smtClean="0">
                <a:latin typeface="Dosis" panose="020B0604020202020204" charset="0"/>
              </a:rPr>
              <a:t>their Atomic </a:t>
            </a:r>
            <a:r>
              <a:rPr lang="en-AU" sz="3600" dirty="0">
                <a:latin typeface="Dosis" panose="020B0604020202020204" charset="0"/>
              </a:rPr>
              <a:t>Components</a:t>
            </a:r>
          </a:p>
        </p:txBody>
      </p:sp>
      <p:pic>
        <p:nvPicPr>
          <p:cNvPr id="1028" name="Picture 4" descr="Image result for flying bir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9638" flipH="1">
            <a:off x="6332665" y="797848"/>
            <a:ext cx="7175453" cy="29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28"/>
          <p:cNvSpPr txBox="1">
            <a:spLocks/>
          </p:cNvSpPr>
          <p:nvPr/>
        </p:nvSpPr>
        <p:spPr>
          <a:xfrm>
            <a:off x="8406459" y="5445066"/>
            <a:ext cx="3243674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 smtClean="0">
                <a:latin typeface="Dosis" panose="020B0604020202020204" charset="0"/>
              </a:rPr>
              <a:t>Humies @ GECCO 2018</a:t>
            </a:r>
            <a:endParaRPr lang="en" b="1" kern="0" dirty="0">
              <a:latin typeface="Dosis" panose="020B0604020202020204" charset="0"/>
            </a:endParaRPr>
          </a:p>
        </p:txBody>
      </p:sp>
      <p:sp>
        <p:nvSpPr>
          <p:cNvPr id="8" name="Shape 128"/>
          <p:cNvSpPr txBox="1">
            <a:spLocks/>
          </p:cNvSpPr>
          <p:nvPr/>
        </p:nvSpPr>
        <p:spPr>
          <a:xfrm>
            <a:off x="497149" y="4220152"/>
            <a:ext cx="8199692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Dilini Samarasinghe,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Erandi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Lakshika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, Michael Barlow, Kathryn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Kasmarik</a:t>
            </a:r>
            <a:endParaRPr lang="en-AU" sz="2000" b="1" dirty="0">
              <a:solidFill>
                <a:schemeClr val="bg1"/>
              </a:solidFill>
              <a:latin typeface="Dosis" panose="020B060402020202020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76" y="6180869"/>
            <a:ext cx="1793695" cy="470192"/>
          </a:xfrm>
          <a:prstGeom prst="rect">
            <a:avLst/>
          </a:prstGeom>
        </p:spPr>
      </p:pic>
      <p:sp>
        <p:nvSpPr>
          <p:cNvPr id="9" name="Shape 128"/>
          <p:cNvSpPr txBox="1">
            <a:spLocks/>
          </p:cNvSpPr>
          <p:nvPr/>
        </p:nvSpPr>
        <p:spPr>
          <a:xfrm>
            <a:off x="497149" y="5789785"/>
            <a:ext cx="8199692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000" b="1" dirty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School of Engineering and 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Information Technology</a:t>
            </a:r>
          </a:p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The University of New South Wales</a:t>
            </a:r>
          </a:p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Australia</a:t>
            </a:r>
            <a:endParaRPr lang="en-AU" sz="2000" b="1" dirty="0">
              <a:solidFill>
                <a:schemeClr val="bg1"/>
              </a:solidFill>
              <a:latin typeface="Dosis" panose="020B060402020202020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1270749" y="388811"/>
            <a:ext cx="11011087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Where do we surpass the competitors?</a:t>
            </a:r>
            <a:endParaRPr lang="en" sz="4800" b="1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75000"/>
          </a:blip>
          <a:srcRect l="55978"/>
          <a:stretch/>
        </p:blipFill>
        <p:spPr>
          <a:xfrm>
            <a:off x="3666986" y="1387316"/>
            <a:ext cx="868141" cy="1885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r="45101"/>
          <a:stretch/>
        </p:blipFill>
        <p:spPr>
          <a:xfrm>
            <a:off x="10020906" y="975600"/>
            <a:ext cx="945744" cy="1647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256" y="1129439"/>
            <a:ext cx="3337179" cy="2808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507987">
              <a:lnSpc>
                <a:spcPct val="300000"/>
              </a:lnSpc>
            </a:pP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Artificial </a:t>
            </a:r>
            <a:r>
              <a:rPr lang="en-A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Neural </a:t>
            </a: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Networks</a:t>
            </a:r>
          </a:p>
          <a:p>
            <a:pPr marL="101598">
              <a:lnSpc>
                <a:spcPct val="115000"/>
              </a:lnSpc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- Black-box </a:t>
            </a:r>
            <a:r>
              <a:rPr lang="en-AU" dirty="0">
                <a:solidFill>
                  <a:schemeClr val="tx1"/>
                </a:solidFill>
                <a:latin typeface="Dosis" panose="02010703020202060003" pitchFamily="2" charset="0"/>
              </a:rPr>
              <a:t>framework </a:t>
            </a: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and</a:t>
            </a:r>
          </a:p>
          <a:p>
            <a:pPr marL="101598">
              <a:lnSpc>
                <a:spcPct val="115000"/>
              </a:lnSpc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difficult to reverse engineer and </a:t>
            </a:r>
            <a:r>
              <a:rPr lang="en-AU" dirty="0">
                <a:solidFill>
                  <a:schemeClr val="tx1"/>
                </a:solidFill>
                <a:latin typeface="Dosis" panose="02010703020202060003" pitchFamily="2" charset="0"/>
              </a:rPr>
              <a:t>adopt </a:t>
            </a: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manually</a:t>
            </a:r>
          </a:p>
          <a:p>
            <a:pPr marL="387348" indent="-285750">
              <a:lnSpc>
                <a:spcPct val="115000"/>
              </a:lnSpc>
              <a:buFontTx/>
              <a:buChar char="-"/>
            </a:pP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- Difficult to increase complexity of the behaviours due to restrictions of network size</a:t>
            </a: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4320" y="3882419"/>
            <a:ext cx="3130371" cy="2594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507987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Genetic Algorithms</a:t>
            </a:r>
          </a:p>
          <a:p>
            <a:pPr marL="609585" indent="-507987">
              <a:lnSpc>
                <a:spcPct val="115000"/>
              </a:lnSpc>
            </a:pP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- Only address the problem of</a:t>
            </a:r>
          </a:p>
          <a:p>
            <a:pPr marL="101598">
              <a:lnSpc>
                <a:spcPct val="115000"/>
              </a:lnSpc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 manual tuning the parameters</a:t>
            </a:r>
          </a:p>
          <a:p>
            <a:pPr marL="387348" indent="-285750">
              <a:lnSpc>
                <a:spcPct val="115000"/>
              </a:lnSpc>
              <a:buFontTx/>
              <a:buChar char="-"/>
            </a:pP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AU" dirty="0" smtClean="0">
                <a:solidFill>
                  <a:schemeClr val="tx1"/>
                </a:solidFill>
                <a:latin typeface="Dosis" panose="02010703020202060003" pitchFamily="2" charset="0"/>
              </a:rPr>
              <a:t>- The rules still have to be designed manually</a:t>
            </a: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8113" y="3470703"/>
            <a:ext cx="3485588" cy="2808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507987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Genetic Programming</a:t>
            </a:r>
          </a:p>
          <a:p>
            <a:pPr marL="609585" indent="-507987">
              <a:lnSpc>
                <a:spcPct val="115000"/>
              </a:lnSpc>
            </a:pP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Dosis" panose="02010703020202060003" pitchFamily="2" charset="0"/>
              </a:rPr>
              <a:t>Restricted by </a:t>
            </a: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closure property</a:t>
            </a:r>
          </a:p>
          <a:p>
            <a:pPr marL="101598">
              <a:lnSpc>
                <a:spcPct val="115000"/>
              </a:lnSpc>
            </a:pPr>
            <a:endParaRPr lang="en-US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Dosis" panose="02010703020202060003" pitchFamily="2" charset="0"/>
              </a:rPr>
              <a:t>Limited control </a:t>
            </a: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over individual</a:t>
            </a:r>
          </a:p>
          <a:p>
            <a:pPr marL="101598">
              <a:lnSpc>
                <a:spcPct val="115000"/>
              </a:lnSpc>
            </a:pP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structure and generates </a:t>
            </a:r>
            <a:r>
              <a:rPr lang="en-US" dirty="0">
                <a:solidFill>
                  <a:schemeClr val="tx1"/>
                </a:solidFill>
                <a:latin typeface="Dosis" panose="02010703020202060003" pitchFamily="2" charset="0"/>
              </a:rPr>
              <a:t>many </a:t>
            </a: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invalid individuals during evolution</a:t>
            </a:r>
            <a:endParaRPr lang="en-US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3597" y="872656"/>
            <a:ext cx="3367821" cy="2662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507987">
              <a:lnSpc>
                <a:spcPct val="115000"/>
              </a:lnSpc>
            </a:pPr>
            <a:endParaRPr lang="en-AU" dirty="0" smtClean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Reinforcement Learning</a:t>
            </a:r>
          </a:p>
          <a:p>
            <a:pPr marL="609585" indent="-507987">
              <a:lnSpc>
                <a:spcPct val="115000"/>
              </a:lnSpc>
            </a:pPr>
            <a:endParaRPr lang="en-AU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Dosis" panose="02010703020202060003" pitchFamily="2" charset="0"/>
              </a:rPr>
              <a:t>Global rewards are </a:t>
            </a: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difficult </a:t>
            </a:r>
          </a:p>
          <a:p>
            <a:pPr marL="101598">
              <a:lnSpc>
                <a:spcPct val="115000"/>
              </a:lnSpc>
            </a:pP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to </a:t>
            </a:r>
            <a:r>
              <a:rPr lang="en-US" dirty="0">
                <a:solidFill>
                  <a:schemeClr val="tx1"/>
                </a:solidFill>
                <a:latin typeface="Dosis" panose="02010703020202060003" pitchFamily="2" charset="0"/>
              </a:rPr>
              <a:t>be decomposed into individual </a:t>
            </a: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rewards</a:t>
            </a:r>
          </a:p>
          <a:p>
            <a:pPr marL="101598">
              <a:lnSpc>
                <a:spcPct val="115000"/>
              </a:lnSpc>
            </a:pPr>
            <a:endParaRPr lang="en-US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Difficult to deal with complex</a:t>
            </a:r>
          </a:p>
          <a:p>
            <a:pPr marL="101598">
              <a:lnSpc>
                <a:spcPct val="115000"/>
              </a:lnSpc>
            </a:pPr>
            <a:r>
              <a:rPr lang="en-US" dirty="0" smtClean="0">
                <a:solidFill>
                  <a:schemeClr val="tx1"/>
                </a:solidFill>
                <a:latin typeface="Dosis" panose="02010703020202060003" pitchFamily="2" charset="0"/>
              </a:rPr>
              <a:t>behaviours and numerous agents</a:t>
            </a:r>
            <a:endParaRPr lang="en-US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95524" y="2733575"/>
            <a:ext cx="3608090" cy="374324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585" indent="-507987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Grammatical Evolution</a:t>
            </a:r>
          </a:p>
          <a:p>
            <a:pPr marL="609585" indent="-507987">
              <a:lnSpc>
                <a:spcPct val="115000"/>
              </a:lnSpc>
            </a:pPr>
            <a:endParaRPr lang="en-AU" dirty="0" smtClean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Transcends human cognitive</a:t>
            </a:r>
          </a:p>
          <a:p>
            <a:pPr marL="101598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limitations and bias</a:t>
            </a:r>
          </a:p>
          <a:p>
            <a:pPr marL="101598">
              <a:lnSpc>
                <a:spcPct val="115000"/>
              </a:lnSpc>
            </a:pPr>
            <a:endParaRPr lang="en-AU" b="1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387348" indent="-285750">
              <a:lnSpc>
                <a:spcPct val="115000"/>
              </a:lnSpc>
              <a:buFontTx/>
              <a:buChar char="-"/>
            </a:pP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Can explore complex solution</a:t>
            </a:r>
          </a:p>
          <a:p>
            <a:pPr marL="101598">
              <a:lnSpc>
                <a:spcPct val="115000"/>
              </a:lnSpc>
            </a:pP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spaces with no restrictions</a:t>
            </a:r>
          </a:p>
          <a:p>
            <a:pPr marL="101598">
              <a:lnSpc>
                <a:spcPct val="115000"/>
              </a:lnSpc>
            </a:pPr>
            <a:endParaRPr lang="en-AU" b="1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-  Generates completely </a:t>
            </a:r>
            <a:r>
              <a:rPr lang="en-AU" b="1" dirty="0">
                <a:solidFill>
                  <a:schemeClr val="tx1"/>
                </a:solidFill>
                <a:latin typeface="Dosis" panose="02010703020202060003" pitchFamily="2" charset="0"/>
              </a:rPr>
              <a:t>t</a:t>
            </a:r>
            <a:r>
              <a:rPr lang="en-AU" b="1" dirty="0" smtClean="0">
                <a:solidFill>
                  <a:schemeClr val="tx1"/>
                </a:solidFill>
                <a:latin typeface="Dosis" panose="02010703020202060003" pitchFamily="2" charset="0"/>
              </a:rPr>
              <a:t>ransparent rules with reverse engineering capability</a:t>
            </a:r>
            <a:endParaRPr lang="en-AU" b="1" dirty="0">
              <a:solidFill>
                <a:schemeClr val="tx1"/>
              </a:solidFill>
              <a:latin typeface="Dosis" panose="02010703020202060003" pitchFamily="2" charset="0"/>
            </a:endParaRPr>
          </a:p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0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270594" y="862079"/>
            <a:ext cx="12614994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Our model allows complete transparency and reverse engineering capability with the generated rules which is not possible with other evolutionary approaches</a:t>
            </a: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r="49809"/>
          <a:stretch/>
        </p:blipFill>
        <p:spPr>
          <a:xfrm>
            <a:off x="802530" y="2002386"/>
            <a:ext cx="4645269" cy="2953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r="51223"/>
          <a:stretch/>
        </p:blipFill>
        <p:spPr>
          <a:xfrm>
            <a:off x="5916793" y="2002385"/>
            <a:ext cx="5770854" cy="2953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hape 273"/>
          <p:cNvSpPr txBox="1">
            <a:spLocks/>
          </p:cNvSpPr>
          <p:nvPr/>
        </p:nvSpPr>
        <p:spPr>
          <a:xfrm>
            <a:off x="1270749" y="5308858"/>
            <a:ext cx="3266736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A Rule Evolved with Grammatical Evolution Model</a:t>
            </a:r>
            <a:endParaRPr lang="en" sz="1800" kern="0" dirty="0"/>
          </a:p>
        </p:txBody>
      </p:sp>
      <p:sp>
        <p:nvSpPr>
          <p:cNvPr id="11" name="Shape 273"/>
          <p:cNvSpPr txBox="1">
            <a:spLocks/>
          </p:cNvSpPr>
          <p:nvPr/>
        </p:nvSpPr>
        <p:spPr>
          <a:xfrm>
            <a:off x="6981102" y="5308858"/>
            <a:ext cx="3425807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A Rule Evolved with </a:t>
            </a:r>
          </a:p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Genetic Programming Model</a:t>
            </a:r>
            <a:endParaRPr lang="en" sz="1800" kern="0" dirty="0"/>
          </a:p>
        </p:txBody>
      </p:sp>
      <p:sp>
        <p:nvSpPr>
          <p:cNvPr id="9" name="Shape 273"/>
          <p:cNvSpPr txBox="1">
            <a:spLocks/>
          </p:cNvSpPr>
          <p:nvPr/>
        </p:nvSpPr>
        <p:spPr>
          <a:xfrm>
            <a:off x="1270749" y="388811"/>
            <a:ext cx="11011087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Where do we surpass the competitors?</a:t>
            </a:r>
            <a:endParaRPr lang="en" sz="4800" b="1" kern="0" dirty="0"/>
          </a:p>
        </p:txBody>
      </p:sp>
    </p:spTree>
    <p:extLst>
      <p:ext uri="{BB962C8B-B14F-4D97-AF65-F5344CB8AC3E}">
        <p14:creationId xmlns:p14="http://schemas.microsoft.com/office/powerpoint/2010/main" val="17607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270594" y="862079"/>
            <a:ext cx="12568335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Our model is generalisable to any multi-agent domain</a:t>
            </a: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652" y="795209"/>
            <a:ext cx="2929457" cy="575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129355" y="3118007"/>
            <a:ext cx="3033976" cy="17352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Shape 273"/>
          <p:cNvSpPr txBox="1">
            <a:spLocks/>
          </p:cNvSpPr>
          <p:nvPr/>
        </p:nvSpPr>
        <p:spPr>
          <a:xfrm>
            <a:off x="1270749" y="388811"/>
            <a:ext cx="11011087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Where do we surpass the competitors?</a:t>
            </a:r>
            <a:endParaRPr lang="en" sz="4800" b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73" y="1461610"/>
            <a:ext cx="2972247" cy="1650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471" y="4862654"/>
            <a:ext cx="2945376" cy="16563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57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134750" y="1056204"/>
            <a:ext cx="12609095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444498" indent="-342900"/>
            <a:r>
              <a:rPr lang="en-AU" sz="2000" i="0" dirty="0" smtClean="0">
                <a:latin typeface="Dosis" panose="02010703020202060003" pitchFamily="2" charset="0"/>
              </a:rPr>
              <a:t>Address human bias and cognitive limitations in multi-agent behavioural rule generation </a:t>
            </a:r>
          </a:p>
          <a:p>
            <a:pPr marL="101598"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(G) The result solves a problem of indisputable difficulty in its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field</a:t>
            </a:r>
          </a:p>
          <a:p>
            <a:pPr marL="101598" lvl="1">
              <a:buNone/>
            </a:pPr>
            <a:endParaRPr lang="en-AU" sz="2000" i="0" dirty="0" smtClean="0">
              <a:solidFill>
                <a:srgbClr val="FF8700"/>
              </a:solidFill>
              <a:latin typeface="Dosis" panose="02010703020202060003" pitchFamily="2" charset="0"/>
            </a:endParaRPr>
          </a:p>
          <a:p>
            <a:pPr marL="444498" indent="-342900"/>
            <a:r>
              <a:rPr lang="en-AU" sz="2000" i="0" dirty="0" smtClean="0">
                <a:latin typeface="Dosis" panose="02010703020202060003" pitchFamily="2" charset="0"/>
              </a:rPr>
              <a:t>First </a:t>
            </a:r>
            <a:r>
              <a:rPr lang="en-AU" sz="2000" i="0" dirty="0">
                <a:latin typeface="Dosis" panose="02010703020202060003" pitchFamily="2" charset="0"/>
              </a:rPr>
              <a:t>to incorporate atomic components of rules into an automatic synthesis </a:t>
            </a:r>
            <a:r>
              <a:rPr lang="en-AU" sz="2000" i="0" dirty="0" smtClean="0">
                <a:latin typeface="Dosis" panose="02010703020202060003" pitchFamily="2" charset="0"/>
              </a:rPr>
              <a:t>mechanism using </a:t>
            </a:r>
            <a:r>
              <a:rPr lang="en-AU" sz="2000" i="0" dirty="0">
                <a:latin typeface="Dosis" panose="02010703020202060003" pitchFamily="2" charset="0"/>
              </a:rPr>
              <a:t>grammatical evolution</a:t>
            </a:r>
          </a:p>
          <a:p>
            <a:pPr marL="101598" lvl="1">
              <a:buNone/>
            </a:pPr>
            <a:r>
              <a:rPr lang="en-AU" sz="2000" i="0" dirty="0" smtClean="0">
                <a:latin typeface="Dosis" panose="02010703020202060003" pitchFamily="2" charset="0"/>
              </a:rPr>
              <a:t>	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(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D) The result is publishable in its own right as a new scientific result independent of the fact that the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result 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was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	mechanically created</a:t>
            </a:r>
          </a:p>
          <a:p>
            <a:pPr marL="101598" lvl="1">
              <a:buNone/>
            </a:pPr>
            <a:endParaRPr lang="en-AU" sz="2000" i="0" dirty="0">
              <a:solidFill>
                <a:srgbClr val="FF8700"/>
              </a:solidFill>
              <a:latin typeface="Dosis" panose="02010703020202060003" pitchFamily="2" charset="0"/>
            </a:endParaRPr>
          </a:p>
          <a:p>
            <a:pPr marL="444498" indent="-342900"/>
            <a:r>
              <a:rPr lang="en-AU" sz="2000" i="0" dirty="0">
                <a:latin typeface="Dosis" panose="02010703020202060003" pitchFamily="2" charset="0"/>
              </a:rPr>
              <a:t>A</a:t>
            </a:r>
            <a:r>
              <a:rPr lang="en-AU" sz="2000" i="0" dirty="0" smtClean="0">
                <a:latin typeface="Dosis" panose="02010703020202060003" pitchFamily="2" charset="0"/>
              </a:rPr>
              <a:t>utomatically </a:t>
            </a:r>
            <a:r>
              <a:rPr lang="en-AU" sz="2000" i="0" dirty="0">
                <a:latin typeface="Dosis" panose="02010703020202060003" pitchFamily="2" charset="0"/>
              </a:rPr>
              <a:t>synthesised realistic behaviours for </a:t>
            </a:r>
            <a:r>
              <a:rPr lang="en-AU" sz="2000" i="0" dirty="0" smtClean="0">
                <a:latin typeface="Dosis" panose="02010703020202060003" pitchFamily="2" charset="0"/>
              </a:rPr>
              <a:t>Reynolds’ </a:t>
            </a:r>
            <a:r>
              <a:rPr lang="en-AU" sz="2000" i="0" dirty="0">
                <a:latin typeface="Dosis" panose="02010703020202060003" pitchFamily="2" charset="0"/>
              </a:rPr>
              <a:t>three </a:t>
            </a:r>
            <a:r>
              <a:rPr lang="en-AU" sz="2000" i="0" dirty="0" err="1">
                <a:latin typeface="Dosis" panose="02010703020202060003" pitchFamily="2" charset="0"/>
              </a:rPr>
              <a:t>boid</a:t>
            </a:r>
            <a:r>
              <a:rPr lang="en-AU" sz="2000" i="0" dirty="0">
                <a:latin typeface="Dosis" panose="02010703020202060003" pitchFamily="2" charset="0"/>
              </a:rPr>
              <a:t> rules which he hand crafted, and also for flocking behaviour </a:t>
            </a:r>
            <a:r>
              <a:rPr lang="en-AU" sz="2000" i="0" dirty="0" smtClean="0">
                <a:latin typeface="Dosis" panose="02010703020202060003" pitchFamily="2" charset="0"/>
              </a:rPr>
              <a:t>using </a:t>
            </a:r>
            <a:r>
              <a:rPr lang="en-AU" sz="2000" i="0" dirty="0">
                <a:latin typeface="Dosis" panose="02010703020202060003" pitchFamily="2" charset="0"/>
              </a:rPr>
              <a:t>the same grammar</a:t>
            </a:r>
          </a:p>
          <a:p>
            <a:pPr marL="101598" lvl="1">
              <a:buNone/>
            </a:pPr>
            <a:r>
              <a:rPr lang="en-AU" sz="20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	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(F) The result is equal to or better than a result that was considered an achievement in its field at the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time 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it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was first 	discovered, </a:t>
            </a:r>
            <a:r>
              <a:rPr lang="en-AU" sz="1800" b="1" i="0" dirty="0" smtClean="0"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‘and won its designer an Academy Award’</a:t>
            </a:r>
            <a:endParaRPr lang="en-AU" sz="1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10703020202060003" pitchFamily="2" charset="0"/>
            </a:endParaRPr>
          </a:p>
          <a:p>
            <a:pPr marL="101598" lvl="1">
              <a:buNone/>
            </a:pPr>
            <a:endParaRPr lang="en-AU" sz="2000" i="0" dirty="0" smtClean="0">
              <a:solidFill>
                <a:srgbClr val="FF8700"/>
              </a:solidFill>
              <a:latin typeface="Dosis" panose="02010703020202060003" pitchFamily="2" charset="0"/>
            </a:endParaRPr>
          </a:p>
          <a:p>
            <a:pPr marL="444498" indent="-342900"/>
            <a:r>
              <a:rPr lang="en-AU" sz="2000" i="0" dirty="0" smtClean="0">
                <a:latin typeface="Dosis" panose="02010703020202060003" pitchFamily="2" charset="0"/>
              </a:rPr>
              <a:t>Results </a:t>
            </a:r>
            <a:r>
              <a:rPr lang="en-AU" sz="2000" i="0" dirty="0">
                <a:latin typeface="Dosis" panose="02010703020202060003" pitchFamily="2" charset="0"/>
              </a:rPr>
              <a:t>compared against a genetic programming model which is the only other approach that can </a:t>
            </a:r>
            <a:r>
              <a:rPr lang="en-AU" sz="2000" i="0" dirty="0" smtClean="0">
                <a:latin typeface="Dosis" panose="02010703020202060003" pitchFamily="2" charset="0"/>
              </a:rPr>
              <a:t>incorporate </a:t>
            </a:r>
            <a:r>
              <a:rPr lang="en-AU" sz="2000" i="0" dirty="0">
                <a:latin typeface="Dosis" panose="02010703020202060003" pitchFamily="2" charset="0"/>
              </a:rPr>
              <a:t>rule </a:t>
            </a:r>
            <a:r>
              <a:rPr lang="en-AU" sz="2000" i="0" dirty="0" smtClean="0">
                <a:latin typeface="Dosis" panose="02010703020202060003" pitchFamily="2" charset="0"/>
              </a:rPr>
              <a:t>structures in evolution demonstrated that our model generates statistically </a:t>
            </a:r>
            <a:r>
              <a:rPr lang="en-AU" sz="2000" i="0" dirty="0">
                <a:latin typeface="Dosis" panose="02010703020202060003" pitchFamily="2" charset="0"/>
              </a:rPr>
              <a:t>better </a:t>
            </a:r>
            <a:r>
              <a:rPr lang="en-AU" sz="2000" i="0" dirty="0" smtClean="0">
                <a:latin typeface="Dosis" panose="02010703020202060003" pitchFamily="2" charset="0"/>
              </a:rPr>
              <a:t>results</a:t>
            </a:r>
            <a:endParaRPr lang="en-AU" sz="2000" i="0" dirty="0">
              <a:latin typeface="Dosis" panose="02010703020202060003" pitchFamily="2" charset="0"/>
            </a:endParaRPr>
          </a:p>
          <a:p>
            <a:pPr marL="101598" lvl="1"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(E) The result is equal to or better than the most recent human-created solution to a long-standing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problem 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for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which 	there </a:t>
            </a:r>
            <a:r>
              <a:rPr lang="en-AU" sz="1800" i="0" dirty="0">
                <a:solidFill>
                  <a:srgbClr val="FF8700"/>
                </a:solidFill>
                <a:latin typeface="Dosis" panose="02010703020202060003" pitchFamily="2" charset="0"/>
              </a:rPr>
              <a:t>has been a succession of increasingly better human-created </a:t>
            </a:r>
            <a:r>
              <a:rPr lang="en-AU" sz="1800" i="0" dirty="0" smtClean="0">
                <a:solidFill>
                  <a:srgbClr val="FF8700"/>
                </a:solidFill>
                <a:latin typeface="Dosis" panose="02010703020202060003" pitchFamily="2" charset="0"/>
              </a:rPr>
              <a:t>solutions</a:t>
            </a:r>
            <a:endParaRPr lang="en-AU" sz="2000" i="0" dirty="0">
              <a:solidFill>
                <a:srgbClr val="FF8700"/>
              </a:solidFill>
              <a:latin typeface="Dosis" panose="02010703020202060003" pitchFamily="2" charset="0"/>
            </a:endParaRPr>
          </a:p>
          <a:p>
            <a:pPr marL="101598" lvl="1">
              <a:lnSpc>
                <a:spcPct val="115000"/>
              </a:lnSpc>
              <a:buNone/>
            </a:pPr>
            <a:endParaRPr lang="en-AU" sz="2000" i="0" dirty="0">
              <a:latin typeface="Dosis" panose="02010703020202060003" pitchFamily="2" charset="0"/>
            </a:endParaRPr>
          </a:p>
          <a:p>
            <a:pPr marL="101598" lvl="1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endParaRPr lang="en-AU" sz="20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0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-AU" sz="20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000" i="0" dirty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1683724" y="375744"/>
            <a:ext cx="9263676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sym typeface="Dosis"/>
              </a:rPr>
              <a:t>Criteria we satisfy</a:t>
            </a:r>
            <a:endParaRPr lang="en" sz="4800" b="1" kern="0" dirty="0"/>
          </a:p>
        </p:txBody>
      </p:sp>
    </p:spTree>
    <p:extLst>
      <p:ext uri="{BB962C8B-B14F-4D97-AF65-F5344CB8AC3E}">
        <p14:creationId xmlns:p14="http://schemas.microsoft.com/office/powerpoint/2010/main" val="15808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171067" y="1117643"/>
            <a:ext cx="12363067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101598" lvl="1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endParaRPr lang="en-AU" sz="20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0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-AU" sz="20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000" i="0" dirty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" sz="3600" dirty="0" smtClean="0">
                <a:latin typeface="Dosis" panose="020B060402020202020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1683724" y="375744"/>
            <a:ext cx="9263676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sym typeface="Dosis"/>
              </a:rPr>
              <a:t>How does our work stand out?</a:t>
            </a:r>
            <a:endParaRPr lang="en" sz="4800" b="1" kern="0" dirty="0"/>
          </a:p>
        </p:txBody>
      </p:sp>
      <p:sp>
        <p:nvSpPr>
          <p:cNvPr id="6" name="Shape 273"/>
          <p:cNvSpPr txBox="1">
            <a:spLocks/>
          </p:cNvSpPr>
          <p:nvPr/>
        </p:nvSpPr>
        <p:spPr>
          <a:xfrm>
            <a:off x="197309" y="5682115"/>
            <a:ext cx="3464515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Significance of the problem</a:t>
            </a:r>
          </a:p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 </a:t>
            </a:r>
            <a:r>
              <a:rPr lang="en" sz="1600" kern="0" dirty="0" smtClean="0">
                <a:solidFill>
                  <a:schemeClr val="tx1"/>
                </a:solidFill>
                <a:latin typeface="Dosis"/>
                <a:sym typeface="Dosis"/>
              </a:rPr>
              <a:t>- Human cognitive capacity and bias limits exploring full potential of multi-agent systms</a:t>
            </a:r>
          </a:p>
          <a:p>
            <a:pPr>
              <a:spcBef>
                <a:spcPts val="0"/>
              </a:spcBef>
              <a:buFont typeface="Roboto"/>
              <a:buNone/>
            </a:pPr>
            <a:r>
              <a:rPr lang="en" sz="1600" kern="0" dirty="0">
                <a:solidFill>
                  <a:schemeClr val="tx1"/>
                </a:solidFill>
                <a:latin typeface="Dosis"/>
                <a:sym typeface="Dosis"/>
              </a:rPr>
              <a:t> </a:t>
            </a:r>
            <a:r>
              <a:rPr lang="en" sz="1600" kern="0" dirty="0" smtClean="0">
                <a:solidFill>
                  <a:schemeClr val="tx1"/>
                </a:solidFill>
                <a:latin typeface="Dosis"/>
                <a:sym typeface="Dosis"/>
              </a:rPr>
              <a:t>- Series of solutions involving numerous approaches with limited success </a:t>
            </a:r>
            <a:endParaRPr lang="en" sz="1400" kern="0" dirty="0">
              <a:solidFill>
                <a:schemeClr val="tx1"/>
              </a:solidFill>
            </a:endParaRPr>
          </a:p>
        </p:txBody>
      </p:sp>
      <p:sp>
        <p:nvSpPr>
          <p:cNvPr id="7" name="Shape 273"/>
          <p:cNvSpPr txBox="1">
            <a:spLocks/>
          </p:cNvSpPr>
          <p:nvPr/>
        </p:nvSpPr>
        <p:spPr>
          <a:xfrm>
            <a:off x="6099795" y="6057136"/>
            <a:ext cx="3640972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Influence on future research</a:t>
            </a:r>
          </a:p>
          <a:p>
            <a:pPr>
              <a:spcBef>
                <a:spcPts val="0"/>
              </a:spcBef>
              <a:buNone/>
            </a:pPr>
            <a:r>
              <a:rPr lang="en-AU" sz="1600" kern="0" dirty="0" smtClean="0">
                <a:solidFill>
                  <a:schemeClr val="tx1"/>
                </a:solidFill>
                <a:latin typeface="Dosis"/>
                <a:sym typeface="Dosis"/>
              </a:rPr>
              <a:t> - Exploring the modularised approach with different modularity and hierarchical techniques to evolve behaviours of heterogeneous agent communities</a:t>
            </a:r>
          </a:p>
          <a:p>
            <a:pPr>
              <a:spcBef>
                <a:spcPts val="0"/>
              </a:spcBef>
              <a:buNone/>
            </a:pPr>
            <a:r>
              <a:rPr lang="en-AU" sz="1600" kern="0" dirty="0" smtClean="0">
                <a:solidFill>
                  <a:schemeClr val="tx1"/>
                </a:solidFill>
                <a:latin typeface="Dosis"/>
                <a:sym typeface="Dosis"/>
              </a:rPr>
              <a:t> - Enhancing </a:t>
            </a:r>
            <a:r>
              <a:rPr lang="en-AU" sz="1600" kern="0" dirty="0">
                <a:solidFill>
                  <a:schemeClr val="tx1"/>
                </a:solidFill>
                <a:latin typeface="Dosis"/>
                <a:sym typeface="Dosis"/>
              </a:rPr>
              <a:t>the rule space to </a:t>
            </a:r>
            <a:r>
              <a:rPr lang="en-AU" sz="1600" kern="0" dirty="0" smtClean="0">
                <a:solidFill>
                  <a:schemeClr val="tx1"/>
                </a:solidFill>
                <a:latin typeface="Dosis"/>
                <a:sym typeface="Dosis"/>
              </a:rPr>
              <a:t>incorporate </a:t>
            </a:r>
            <a:r>
              <a:rPr lang="en-AU" sz="1600" kern="0" dirty="0">
                <a:solidFill>
                  <a:schemeClr val="tx1"/>
                </a:solidFill>
                <a:latin typeface="Dosis"/>
                <a:sym typeface="Dosis"/>
              </a:rPr>
              <a:t>more </a:t>
            </a:r>
            <a:r>
              <a:rPr lang="en-AU" sz="1600" kern="0" dirty="0" smtClean="0">
                <a:solidFill>
                  <a:schemeClr val="tx1"/>
                </a:solidFill>
                <a:latin typeface="Dosis"/>
                <a:sym typeface="Dosis"/>
              </a:rPr>
              <a:t>components to generate more complex behaviours</a:t>
            </a:r>
            <a:endParaRPr lang="en" sz="1800" kern="0" dirty="0">
              <a:solidFill>
                <a:schemeClr val="tx1"/>
              </a:solidFill>
            </a:endParaRPr>
          </a:p>
        </p:txBody>
      </p:sp>
      <p:sp>
        <p:nvSpPr>
          <p:cNvPr id="8" name="Shape 273"/>
          <p:cNvSpPr txBox="1">
            <a:spLocks/>
          </p:cNvSpPr>
          <p:nvPr/>
        </p:nvSpPr>
        <p:spPr>
          <a:xfrm>
            <a:off x="8172807" y="2776967"/>
            <a:ext cx="4019191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Generalisability of the approach</a:t>
            </a:r>
          </a:p>
          <a:p>
            <a:pPr>
              <a:spcBef>
                <a:spcPts val="0"/>
              </a:spcBef>
              <a:buNone/>
            </a:pPr>
            <a:r>
              <a:rPr lang="en" sz="2400" kern="0" dirty="0">
                <a:solidFill>
                  <a:srgbClr val="FF8700"/>
                </a:solidFill>
                <a:latin typeface="Dosis"/>
                <a:sym typeface="Dosis"/>
              </a:rPr>
              <a:t> </a:t>
            </a:r>
            <a:r>
              <a:rPr lang="en" sz="1600" kern="0" dirty="0">
                <a:solidFill>
                  <a:schemeClr val="tx1"/>
                </a:solidFill>
                <a:latin typeface="Dosis"/>
                <a:sym typeface="Dosis"/>
              </a:rPr>
              <a:t>- </a:t>
            </a:r>
            <a:r>
              <a:rPr lang="en" sz="1600" kern="0" dirty="0" smtClean="0">
                <a:solidFill>
                  <a:schemeClr val="tx1"/>
                </a:solidFill>
                <a:latin typeface="Dosis"/>
                <a:sym typeface="Dosis"/>
              </a:rPr>
              <a:t>Ability to be used in any multi-agent domain</a:t>
            </a:r>
            <a:endParaRPr lang="en" sz="1600" kern="0" dirty="0">
              <a:solidFill>
                <a:schemeClr val="tx1"/>
              </a:solidFill>
              <a:latin typeface="Dosis"/>
              <a:sym typeface="Dosis"/>
            </a:endParaRPr>
          </a:p>
          <a:p>
            <a:pPr>
              <a:spcBef>
                <a:spcPts val="0"/>
              </a:spcBef>
              <a:buFont typeface="Roboto"/>
              <a:buNone/>
            </a:pPr>
            <a:endParaRPr lang="en" sz="1800" kern="0" dirty="0"/>
          </a:p>
        </p:txBody>
      </p:sp>
      <p:sp>
        <p:nvSpPr>
          <p:cNvPr id="9" name="Shape 273"/>
          <p:cNvSpPr txBox="1">
            <a:spLocks/>
          </p:cNvSpPr>
          <p:nvPr/>
        </p:nvSpPr>
        <p:spPr>
          <a:xfrm>
            <a:off x="3279750" y="3000480"/>
            <a:ext cx="3294306" cy="166579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Potential of the solution</a:t>
            </a:r>
          </a:p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>
                <a:solidFill>
                  <a:srgbClr val="FF8700"/>
                </a:solidFill>
                <a:latin typeface="Dosis"/>
                <a:sym typeface="Dosis"/>
              </a:rPr>
              <a:t> </a:t>
            </a:r>
            <a:r>
              <a:rPr lang="en" sz="1600" kern="0" dirty="0" smtClean="0">
                <a:solidFill>
                  <a:schemeClr val="tx1"/>
                </a:solidFill>
                <a:latin typeface="Dosis"/>
                <a:sym typeface="Dosis"/>
              </a:rPr>
              <a:t>- Minimises impact of human bias and limitations of human cognitive capacity</a:t>
            </a:r>
          </a:p>
          <a:p>
            <a:pPr>
              <a:spcBef>
                <a:spcPts val="0"/>
              </a:spcBef>
              <a:buNone/>
            </a:pPr>
            <a:r>
              <a:rPr lang="en" sz="1600" kern="0" dirty="0" smtClean="0">
                <a:solidFill>
                  <a:schemeClr val="tx1"/>
                </a:solidFill>
                <a:latin typeface="Dosis"/>
                <a:sym typeface="Dosis"/>
              </a:rPr>
              <a:t> - Complete transparency over evolved rules</a:t>
            </a:r>
            <a:r>
              <a:rPr lang="en-US" sz="1600" kern="0" dirty="0" smtClean="0">
                <a:solidFill>
                  <a:schemeClr val="tx1"/>
                </a:solidFill>
                <a:latin typeface="Dosis"/>
                <a:sym typeface="Dosis"/>
              </a:rPr>
              <a:t> to understand </a:t>
            </a:r>
            <a:r>
              <a:rPr lang="en-US" sz="1600" kern="0" dirty="0">
                <a:solidFill>
                  <a:schemeClr val="tx1"/>
                </a:solidFill>
                <a:latin typeface="Dosis"/>
                <a:sym typeface="Dosis"/>
              </a:rPr>
              <a:t>agents’ current actions and plans, reasoning process and outcome predictions</a:t>
            </a:r>
            <a:endParaRPr lang="en" sz="1400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09" y="2303967"/>
            <a:ext cx="2860950" cy="2145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38" y="698409"/>
            <a:ext cx="2303174" cy="17273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446" y="3044875"/>
            <a:ext cx="2426722" cy="1458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117" y="751742"/>
            <a:ext cx="2160956" cy="16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Shape 312"/>
          <p:cNvSpPr txBox="1">
            <a:spLocks noGrp="1"/>
          </p:cNvSpPr>
          <p:nvPr>
            <p:ph type="body" idx="4294967295"/>
          </p:nvPr>
        </p:nvSpPr>
        <p:spPr>
          <a:xfrm>
            <a:off x="-86625" y="1401152"/>
            <a:ext cx="12381723" cy="4864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101598" algn="ctr">
              <a:lnSpc>
                <a:spcPct val="115000"/>
              </a:lnSpc>
              <a:buNone/>
            </a:pPr>
            <a:r>
              <a:rPr lang="en-AU" sz="3200" i="0" dirty="0" smtClean="0">
                <a:latin typeface="Dosis" panose="02010703020202060003" pitchFamily="2" charset="0"/>
              </a:rPr>
              <a:t>A step </a:t>
            </a:r>
            <a:r>
              <a:rPr lang="en-AU" sz="3200" dirty="0">
                <a:latin typeface="Dosis" panose="02010703020202060003" pitchFamily="2" charset="0"/>
              </a:rPr>
              <a:t>forward </a:t>
            </a:r>
            <a:r>
              <a:rPr lang="en-AU" sz="3200" dirty="0" smtClean="0">
                <a:latin typeface="Dosis" panose="02010703020202060003" pitchFamily="2" charset="0"/>
              </a:rPr>
              <a:t>towards the development of highly sophisticated robot groups and swarms for the future</a:t>
            </a:r>
            <a:endParaRPr lang="en-AU" sz="2400" i="0" dirty="0" smtClean="0">
              <a:latin typeface="Dosis" panose="02010703020202060003" pitchFamily="2" charset="0"/>
            </a:endParaRPr>
          </a:p>
          <a:p>
            <a:pPr marL="101598" algn="ctr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55" y="3905571"/>
            <a:ext cx="8501944" cy="30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345187"/>
            <a:ext cx="8169339" cy="1220262"/>
          </a:xfrm>
        </p:spPr>
        <p:txBody>
          <a:bodyPr/>
          <a:lstStyle/>
          <a:p>
            <a:pPr algn="ctr"/>
            <a:r>
              <a:rPr lang="en-AU" sz="3600" dirty="0" smtClean="0">
                <a:latin typeface="Dosis" panose="020B0604020202020204" charset="0"/>
              </a:rPr>
              <a:t>Automatic Synthesis </a:t>
            </a:r>
            <a:r>
              <a:rPr lang="en-AU" sz="3600" dirty="0">
                <a:latin typeface="Dosis" panose="020B0604020202020204" charset="0"/>
              </a:rPr>
              <a:t>of Swarm </a:t>
            </a:r>
            <a:r>
              <a:rPr lang="en-AU" sz="3600" dirty="0" smtClean="0">
                <a:latin typeface="Dosis" panose="020B0604020202020204" charset="0"/>
              </a:rPr>
              <a:t>Behavioural Rules </a:t>
            </a:r>
            <a:r>
              <a:rPr lang="en-AU" sz="3600" dirty="0">
                <a:latin typeface="Dosis" panose="020B0604020202020204" charset="0"/>
              </a:rPr>
              <a:t>from </a:t>
            </a:r>
            <a:r>
              <a:rPr lang="en-AU" sz="3600" dirty="0" smtClean="0">
                <a:latin typeface="Dosis" panose="020B0604020202020204" charset="0"/>
              </a:rPr>
              <a:t>their Atomic </a:t>
            </a:r>
            <a:r>
              <a:rPr lang="en-AU" sz="3600" dirty="0">
                <a:latin typeface="Dosis" panose="020B0604020202020204" charset="0"/>
              </a:rPr>
              <a:t>Components</a:t>
            </a:r>
          </a:p>
        </p:txBody>
      </p:sp>
      <p:pic>
        <p:nvPicPr>
          <p:cNvPr id="1028" name="Picture 4" descr="Image result for flying bir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9638" flipH="1">
            <a:off x="6332665" y="797848"/>
            <a:ext cx="7175453" cy="29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28"/>
          <p:cNvSpPr txBox="1">
            <a:spLocks/>
          </p:cNvSpPr>
          <p:nvPr/>
        </p:nvSpPr>
        <p:spPr>
          <a:xfrm>
            <a:off x="8406459" y="5445066"/>
            <a:ext cx="3243674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 smtClean="0">
                <a:latin typeface="Dosis" panose="020B0604020202020204" charset="0"/>
              </a:rPr>
              <a:t>Humies @ GECCO 2018</a:t>
            </a:r>
            <a:endParaRPr lang="en" b="1" kern="0" dirty="0">
              <a:latin typeface="Dosis" panose="020B0604020202020204" charset="0"/>
            </a:endParaRPr>
          </a:p>
        </p:txBody>
      </p:sp>
      <p:sp>
        <p:nvSpPr>
          <p:cNvPr id="8" name="Shape 128"/>
          <p:cNvSpPr txBox="1">
            <a:spLocks/>
          </p:cNvSpPr>
          <p:nvPr/>
        </p:nvSpPr>
        <p:spPr>
          <a:xfrm>
            <a:off x="497149" y="4220152"/>
            <a:ext cx="8199692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Dilini Samarasinghe,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Erandi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Lakshika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, Michael Barlow, Kathryn </a:t>
            </a:r>
            <a:r>
              <a:rPr lang="en-AU" sz="2000" b="1" dirty="0" err="1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Kasmarik</a:t>
            </a:r>
            <a:endParaRPr lang="en-AU" sz="2000" b="1" dirty="0">
              <a:solidFill>
                <a:schemeClr val="bg1"/>
              </a:solidFill>
              <a:latin typeface="Dosis" panose="020B060402020202020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76" y="6180869"/>
            <a:ext cx="1793695" cy="470192"/>
          </a:xfrm>
          <a:prstGeom prst="rect">
            <a:avLst/>
          </a:prstGeom>
        </p:spPr>
      </p:pic>
      <p:sp>
        <p:nvSpPr>
          <p:cNvPr id="9" name="Shape 128"/>
          <p:cNvSpPr txBox="1">
            <a:spLocks/>
          </p:cNvSpPr>
          <p:nvPr/>
        </p:nvSpPr>
        <p:spPr>
          <a:xfrm>
            <a:off x="497149" y="5789785"/>
            <a:ext cx="8199692" cy="57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000" b="1" dirty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School of Engineering and </a:t>
            </a:r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Information Technology</a:t>
            </a:r>
          </a:p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The University of New South Wales</a:t>
            </a:r>
          </a:p>
          <a:p>
            <a:r>
              <a:rPr lang="en-AU" sz="2000" b="1" dirty="0" smtClean="0">
                <a:solidFill>
                  <a:schemeClr val="bg1"/>
                </a:solidFill>
                <a:latin typeface="Dosis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Australia</a:t>
            </a:r>
            <a:endParaRPr lang="en-AU" sz="2000" b="1" dirty="0">
              <a:solidFill>
                <a:schemeClr val="bg1"/>
              </a:solidFill>
              <a:latin typeface="Dosis" panose="020B060402020202020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202860" y="1116079"/>
            <a:ext cx="12568335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3"/>
              </a:rPr>
              <a:t>https://thumbs.dreamstime.com/b/robots-moving-shipping-boxes-14497090.jpg</a:t>
            </a:r>
          </a:p>
          <a:p>
            <a:pPr marL="609585" indent="-507987">
              <a:lnSpc>
                <a:spcPct val="115000"/>
              </a:lnSpc>
            </a:pPr>
            <a:r>
              <a:rPr lang="en-AU" sz="1400" dirty="0" smtClean="0">
                <a:latin typeface="Dosis" panose="020B0604020202020204" charset="0"/>
                <a:hlinkClick r:id="rId3"/>
              </a:rPr>
              <a:t>https</a:t>
            </a:r>
            <a:r>
              <a:rPr lang="en-AU" sz="1400" dirty="0">
                <a:latin typeface="Dosis" panose="020B0604020202020204" charset="0"/>
                <a:hlinkClick r:id="rId3"/>
              </a:rPr>
              <a:t>://</a:t>
            </a:r>
            <a:r>
              <a:rPr lang="en-AU" sz="1400" dirty="0" smtClean="0">
                <a:latin typeface="Dosis" panose="020B0604020202020204" charset="0"/>
                <a:hlinkClick r:id="rId3"/>
              </a:rPr>
              <a:t>d1o50x50snmhul.cloudfront.net/wp-content/uploads/2018/01/10162242/gettyimages-638714594-800x533.jpg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4"/>
              </a:rPr>
              <a:t>https://</a:t>
            </a:r>
            <a:r>
              <a:rPr lang="en-AU" sz="1400" dirty="0" smtClean="0">
                <a:latin typeface="Dosis" panose="020B0604020202020204" charset="0"/>
                <a:hlinkClick r:id="rId4"/>
              </a:rPr>
              <a:t>commons.wikimedia.org/wiki/File:Kilobot_robot_swarm.JPG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 smtClean="0">
                <a:latin typeface="Dosis" panose="020B0604020202020204" charset="0"/>
                <a:hlinkClick r:id="rId5"/>
              </a:rPr>
              <a:t>https://edge.alluremedia.com.au/m/g/2017/07/Robocup.jpg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6"/>
              </a:rPr>
              <a:t>https://</a:t>
            </a:r>
            <a:r>
              <a:rPr lang="en-AU" sz="1400" dirty="0" smtClean="0">
                <a:latin typeface="Dosis" panose="020B0604020202020204" charset="0"/>
                <a:hlinkClick r:id="rId6"/>
              </a:rPr>
              <a:t>peoples-free.com/highresolution/590-free-peoples.png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7"/>
              </a:rPr>
              <a:t>https://</a:t>
            </a:r>
            <a:r>
              <a:rPr lang="en-AU" sz="1400" dirty="0" smtClean="0">
                <a:latin typeface="Dosis" panose="020B0604020202020204" charset="0"/>
                <a:hlinkClick r:id="rId7"/>
              </a:rPr>
              <a:t>motivacionydeporte.files.wordpress.com/2013/01/idea.jpg?w=1400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8"/>
              </a:rPr>
              <a:t>https://steemitimages.com/0x0/https://</a:t>
            </a:r>
            <a:r>
              <a:rPr lang="en-AU" sz="1400" dirty="0" smtClean="0">
                <a:latin typeface="Dosis" panose="020B0604020202020204" charset="0"/>
                <a:hlinkClick r:id="rId8"/>
              </a:rPr>
              <a:t>img.esteem.ws/36aacgud3j.jpg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9"/>
              </a:rPr>
              <a:t>https://</a:t>
            </a:r>
            <a:r>
              <a:rPr lang="en-AU" sz="1400" dirty="0" smtClean="0">
                <a:latin typeface="Dosis" panose="020B0604020202020204" charset="0"/>
                <a:hlinkClick r:id="rId9"/>
              </a:rPr>
              <a:t>covnetpres.org/wp-content/uploads/sites/16/2018/06/seats-at-table.jpg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1400" dirty="0">
                <a:latin typeface="Dosis" panose="020B0604020202020204" charset="0"/>
                <a:hlinkClick r:id="rId10"/>
              </a:rPr>
              <a:t>https://</a:t>
            </a:r>
            <a:r>
              <a:rPr lang="en-AU" sz="1400" dirty="0" smtClean="0">
                <a:latin typeface="Dosis" panose="020B0604020202020204" charset="0"/>
                <a:hlinkClick r:id="rId10"/>
              </a:rPr>
              <a:t>cdn-images-1.medium.com/max/1100/1*tXAP1N7i73Y5wlEN0NoMew.jpeg</a:t>
            </a: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1400" dirty="0" smtClean="0">
              <a:latin typeface="Dosis" panose="020B0604020202020204" charset="0"/>
            </a:endParaRPr>
          </a:p>
          <a:p>
            <a:pPr marL="609585" indent="-507987">
              <a:lnSpc>
                <a:spcPct val="115000"/>
              </a:lnSpc>
            </a:pPr>
            <a:endParaRPr lang="en" sz="14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1246888" y="445984"/>
            <a:ext cx="7107291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-AU" sz="28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Image Sources</a:t>
            </a:r>
            <a:endParaRPr lang="en" sz="2400" b="1" kern="0" dirty="0"/>
          </a:p>
        </p:txBody>
      </p:sp>
    </p:spTree>
    <p:extLst>
      <p:ext uri="{BB962C8B-B14F-4D97-AF65-F5344CB8AC3E}">
        <p14:creationId xmlns:p14="http://schemas.microsoft.com/office/powerpoint/2010/main" val="2970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5942" y="0"/>
            <a:ext cx="12932228" cy="7025951"/>
          </a:xfrm>
          <a:prstGeom prst="rect">
            <a:avLst/>
          </a:prstGeom>
          <a:blipFill dpi="0" rotWithShape="1">
            <a:blip r:embed="rId3" cstate="email">
              <a:alphaModFix am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Shape 312"/>
          <p:cNvSpPr txBox="1">
            <a:spLocks noGrp="1"/>
          </p:cNvSpPr>
          <p:nvPr>
            <p:ph type="body" idx="4294967295"/>
          </p:nvPr>
        </p:nvSpPr>
        <p:spPr>
          <a:xfrm>
            <a:off x="28575" y="1284288"/>
            <a:ext cx="12163425" cy="4864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endParaRPr lang="en-US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" sz="3600" dirty="0" smtClean="0">
              <a:latin typeface="Dosis" panose="020B06040202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42" y="-197795"/>
            <a:ext cx="9492295" cy="7126842"/>
          </a:xfrm>
          <a:prstGeom prst="rect">
            <a:avLst/>
          </a:prstGeom>
        </p:spPr>
      </p:pic>
      <p:sp>
        <p:nvSpPr>
          <p:cNvPr id="8" name="Shape 273"/>
          <p:cNvSpPr txBox="1">
            <a:spLocks/>
          </p:cNvSpPr>
          <p:nvPr/>
        </p:nvSpPr>
        <p:spPr>
          <a:xfrm>
            <a:off x="1226042" y="547523"/>
            <a:ext cx="10282335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Are we there yet…?</a:t>
            </a:r>
            <a:endParaRPr lang="en" sz="5400" b="1" kern="0" dirty="0">
              <a:solidFill>
                <a:srgbClr val="FF8700"/>
              </a:solidFill>
              <a:latin typeface="Dosis"/>
              <a:ea typeface="Dosis"/>
              <a:cs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6594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673" y="5035234"/>
            <a:ext cx="730392" cy="1170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02" y="4675352"/>
            <a:ext cx="1696498" cy="1130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89524" y="957884"/>
            <a:ext cx="12492772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Multi-agent </a:t>
            </a:r>
            <a:r>
              <a:rPr lang="en-AU" sz="2400" i="0" dirty="0">
                <a:latin typeface="Dosis" panose="02010703020202060003" pitchFamily="2" charset="0"/>
              </a:rPr>
              <a:t>systems </a:t>
            </a:r>
            <a:r>
              <a:rPr lang="en-AU" sz="2400" i="0" dirty="0" smtClean="0">
                <a:latin typeface="Dosis" panose="02010703020202060003" pitchFamily="2" charset="0"/>
              </a:rPr>
              <a:t>adopt a bottom-up approach in modelling behaviours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r>
              <a:rPr lang="en-AU" sz="2400" i="0" dirty="0" smtClean="0">
                <a:latin typeface="Dosis" panose="02010703020202060003" pitchFamily="2" charset="0"/>
              </a:rPr>
              <a:t>- Individual agents are codified with simpler rules which give rise to complex behaviours at    	the emergent level</a:t>
            </a:r>
          </a:p>
          <a:p>
            <a:pPr marL="101598" lvl="1">
              <a:lnSpc>
                <a:spcPct val="115000"/>
              </a:lnSpc>
              <a:buNone/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Emergent Behaviour</a:t>
            </a:r>
            <a:endParaRPr lang="en-AU" sz="2400" i="0" dirty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spcBef>
                <a:spcPts val="1200"/>
              </a:spcBef>
              <a:buNone/>
            </a:pPr>
            <a:r>
              <a:rPr lang="en-AU" sz="2400" dirty="0" smtClean="0">
                <a:latin typeface="Dosis" panose="020B0604020202020204" charset="0"/>
              </a:rPr>
              <a:t>“Behaviour </a:t>
            </a:r>
            <a:r>
              <a:rPr lang="en-AU" sz="2400" dirty="0">
                <a:latin typeface="Dosis" panose="020B0604020202020204" charset="0"/>
              </a:rPr>
              <a:t>that arises out of the interactions between parts of a system and which </a:t>
            </a: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B0604020202020204" charset="0"/>
              </a:rPr>
              <a:t>cannot easily be predicted</a:t>
            </a:r>
            <a:r>
              <a:rPr lang="en-AU" sz="2400" dirty="0">
                <a:latin typeface="Dosis" panose="020B0604020202020204" charset="0"/>
              </a:rPr>
              <a:t> </a:t>
            </a: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B0604020202020204" charset="0"/>
              </a:rPr>
              <a:t>or extrapolated </a:t>
            </a:r>
            <a:r>
              <a:rPr lang="en-AU" sz="2400" dirty="0">
                <a:latin typeface="Dosis" panose="020B0604020202020204" charset="0"/>
              </a:rPr>
              <a:t>from the </a:t>
            </a:r>
            <a:r>
              <a:rPr lang="en-AU" sz="2400" dirty="0" smtClean="0">
                <a:latin typeface="Dosis" panose="020B0604020202020204" charset="0"/>
              </a:rPr>
              <a:t>behaviour </a:t>
            </a:r>
            <a:r>
              <a:rPr lang="en-AU" sz="2400" dirty="0">
                <a:latin typeface="Dosis" panose="020B0604020202020204" charset="0"/>
              </a:rPr>
              <a:t>of those individual parts</a:t>
            </a:r>
            <a:r>
              <a:rPr lang="en-AU" sz="2400" dirty="0" smtClean="0">
                <a:latin typeface="Dosis" panose="020B0604020202020204" charset="0"/>
              </a:rPr>
              <a:t>.”</a:t>
            </a:r>
            <a:endParaRPr lang="en" sz="24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3876125" y="375744"/>
            <a:ext cx="4074505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Why?</a:t>
            </a:r>
            <a:endParaRPr lang="en" sz="4800" b="1" kern="0" dirty="0"/>
          </a:p>
        </p:txBody>
      </p:sp>
      <p:sp>
        <p:nvSpPr>
          <p:cNvPr id="14" name="Shape 273"/>
          <p:cNvSpPr txBox="1">
            <a:spLocks/>
          </p:cNvSpPr>
          <p:nvPr/>
        </p:nvSpPr>
        <p:spPr>
          <a:xfrm>
            <a:off x="2838174" y="6166233"/>
            <a:ext cx="3735882" cy="411297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AU" sz="2000" kern="0" dirty="0">
                <a:solidFill>
                  <a:srgbClr val="FF8700"/>
                </a:solidFill>
                <a:latin typeface="Dosis"/>
                <a:sym typeface="Dosis"/>
              </a:rPr>
              <a:t>Codifying individual behaviours</a:t>
            </a:r>
            <a:endParaRPr lang="en" sz="2000" kern="0" dirty="0">
              <a:solidFill>
                <a:srgbClr val="FF8700"/>
              </a:solidFill>
              <a:latin typeface="Dosis"/>
            </a:endParaRPr>
          </a:p>
        </p:txBody>
      </p:sp>
      <p:sp>
        <p:nvSpPr>
          <p:cNvPr id="16" name="Shape 273"/>
          <p:cNvSpPr txBox="1">
            <a:spLocks/>
          </p:cNvSpPr>
          <p:nvPr/>
        </p:nvSpPr>
        <p:spPr>
          <a:xfrm>
            <a:off x="7950630" y="6241183"/>
            <a:ext cx="5484265" cy="36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AU" sz="2000" kern="0" dirty="0">
                <a:solidFill>
                  <a:srgbClr val="FF8700"/>
                </a:solidFill>
                <a:latin typeface="Dosis"/>
                <a:sym typeface="Dosis"/>
              </a:rPr>
              <a:t>Complex behaviour at emergent level</a:t>
            </a:r>
            <a:endParaRPr lang="en" sz="2000" kern="0" dirty="0">
              <a:solidFill>
                <a:srgbClr val="FF8700"/>
              </a:solidFill>
              <a:latin typeface="Dosi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14899" y="4403925"/>
            <a:ext cx="2918448" cy="27349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20375" y="5784514"/>
            <a:ext cx="3389974" cy="29326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663" y="4213534"/>
            <a:ext cx="4451581" cy="19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202860" y="1116079"/>
            <a:ext cx="12568335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Multiple design choices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r>
              <a:rPr lang="en-AU" sz="2400" i="0" dirty="0" smtClean="0">
                <a:latin typeface="Dosis" panose="02010703020202060003" pitchFamily="2" charset="0"/>
              </a:rPr>
              <a:t>- Tuning multiple parameter values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r>
              <a:rPr lang="en-AU" sz="2400" i="0" dirty="0" smtClean="0">
                <a:latin typeface="Dosis" panose="02010703020202060003" pitchFamily="2" charset="0"/>
              </a:rPr>
              <a:t>- Deciding appropriate combinations of rules and actions etc.</a:t>
            </a:r>
          </a:p>
          <a:p>
            <a:pPr marL="101598" lvl="1">
              <a:lnSpc>
                <a:spcPct val="115000"/>
              </a:lnSpc>
              <a:buNone/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Complex and dynamic tasks cannot </a:t>
            </a:r>
            <a:r>
              <a:rPr lang="en-AU" sz="2400" i="0" dirty="0">
                <a:latin typeface="Dosis" panose="02010703020202060003" pitchFamily="2" charset="0"/>
              </a:rPr>
              <a:t>be precisely defined in advance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400" i="0" dirty="0" smtClean="0">
                <a:latin typeface="Dosis" panose="02010703020202060003" pitchFamily="2" charset="0"/>
              </a:rPr>
              <a:t>	- Behaviour </a:t>
            </a:r>
            <a:r>
              <a:rPr lang="en-AU" sz="2400" i="0" dirty="0">
                <a:latin typeface="Dosis" panose="02010703020202060003" pitchFamily="2" charset="0"/>
              </a:rPr>
              <a:t>in emergency situations </a:t>
            </a: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r>
              <a:rPr lang="en-AU" sz="2400" i="0" dirty="0" smtClean="0">
                <a:latin typeface="Dosis" panose="02010703020202060003" pitchFamily="2" charset="0"/>
              </a:rPr>
              <a:t>- Complex </a:t>
            </a:r>
            <a:r>
              <a:rPr lang="en-AU" sz="2400" i="0" dirty="0">
                <a:latin typeface="Dosis" panose="02010703020202060003" pitchFamily="2" charset="0"/>
              </a:rPr>
              <a:t>ecosystems </a:t>
            </a:r>
            <a:r>
              <a:rPr lang="en-AU" sz="2400" i="0" dirty="0" smtClean="0">
                <a:latin typeface="Dosis" panose="02010703020202060003" pitchFamily="2" charset="0"/>
              </a:rPr>
              <a:t>etc.</a:t>
            </a: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Human intuition is simply insufficient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400" i="0" dirty="0" smtClean="0">
                <a:latin typeface="Dosis" panose="02010703020202060003" pitchFamily="2" charset="0"/>
              </a:rPr>
              <a:t>	- Capacity of comprehending individual agent behaviour that in interaction can give rise to 	desired swarm behaviours is simply limited</a:t>
            </a: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3350008" y="446921"/>
            <a:ext cx="7107291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How difficult can </a:t>
            </a:r>
            <a:r>
              <a:rPr lang="en-AU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it be</a:t>
            </a: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 lang="en" sz="4800" b="1" kern="0" dirty="0"/>
          </a:p>
        </p:txBody>
      </p:sp>
    </p:spTree>
    <p:extLst>
      <p:ext uri="{BB962C8B-B14F-4D97-AF65-F5344CB8AC3E}">
        <p14:creationId xmlns:p14="http://schemas.microsoft.com/office/powerpoint/2010/main" val="35815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73"/>
          <p:cNvSpPr txBox="1">
            <a:spLocks/>
          </p:cNvSpPr>
          <p:nvPr/>
        </p:nvSpPr>
        <p:spPr>
          <a:xfrm>
            <a:off x="0" y="3696147"/>
            <a:ext cx="11922711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AU" sz="4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Manual coding of behavioural rules </a:t>
            </a:r>
            <a:r>
              <a:rPr lang="en-AU" sz="4400" b="1" kern="0" dirty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is </a:t>
            </a:r>
            <a:r>
              <a:rPr lang="en-AU" sz="4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limiting the </a:t>
            </a:r>
            <a:r>
              <a:rPr lang="en-AU" sz="4400" b="1" kern="0" dirty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potential of multi-agent models </a:t>
            </a:r>
            <a:r>
              <a:rPr lang="en-AU" sz="4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to achieve complex tasks in </a:t>
            </a:r>
            <a:r>
              <a:rPr lang="en-AU" sz="4400" b="1" kern="0" dirty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real world </a:t>
            </a:r>
            <a:r>
              <a:rPr lang="en-AU" sz="4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domains</a:t>
            </a:r>
            <a:endParaRPr lang="en" sz="4000" b="1" kern="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email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177926" y="877339"/>
            <a:ext cx="12555727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000" i="0" dirty="0" smtClean="0">
                <a:latin typeface="Dosis" panose="02010703020202060003" pitchFamily="2" charset="0"/>
              </a:rPr>
              <a:t>A grammatical evolution based model that can automatically synthesise multi-agent behavioural </a:t>
            </a:r>
            <a:r>
              <a:rPr lang="en-AU" sz="2000" i="0" dirty="0">
                <a:latin typeface="Dosis" panose="02010703020202060003" pitchFamily="2" charset="0"/>
              </a:rPr>
              <a:t>rules </a:t>
            </a:r>
            <a:r>
              <a:rPr lang="en-AU" sz="2000" i="0" dirty="0" smtClean="0">
                <a:latin typeface="Dosis" panose="02010703020202060003" pitchFamily="2" charset="0"/>
              </a:rPr>
              <a:t>from their most atomic components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000" i="0" dirty="0" smtClean="0">
                <a:latin typeface="Dosis" panose="02010703020202060003" pitchFamily="2" charset="0"/>
              </a:rPr>
              <a:t> 	- The </a:t>
            </a:r>
            <a:r>
              <a:rPr lang="en-AU" sz="2000" i="0" dirty="0">
                <a:latin typeface="Dosis" panose="02010703020202060003" pitchFamily="2" charset="0"/>
              </a:rPr>
              <a:t>entire </a:t>
            </a:r>
            <a:r>
              <a:rPr lang="en-AU" sz="2000" i="0" dirty="0" smtClean="0">
                <a:latin typeface="Dosis" panose="02010703020202060003" pitchFamily="2" charset="0"/>
              </a:rPr>
              <a:t>rule including the structure </a:t>
            </a:r>
            <a:r>
              <a:rPr lang="en-AU" sz="2000" i="0" dirty="0">
                <a:latin typeface="Dosis" panose="02010703020202060003" pitchFamily="2" charset="0"/>
              </a:rPr>
              <a:t>can be evolved from their atomic components based </a:t>
            </a:r>
            <a:r>
              <a:rPr lang="en-AU" sz="2000" i="0" dirty="0" smtClean="0">
                <a:latin typeface="Dosis" panose="02010703020202060003" pitchFamily="2" charset="0"/>
              </a:rPr>
              <a:t>on </a:t>
            </a:r>
            <a:r>
              <a:rPr lang="en-AU" sz="2000" i="0" dirty="0">
                <a:latin typeface="Dosis" panose="02010703020202060003" pitchFamily="2" charset="0"/>
              </a:rPr>
              <a:t>a valid </a:t>
            </a:r>
            <a:r>
              <a:rPr lang="en-AU" sz="2000" i="0" dirty="0" smtClean="0">
                <a:latin typeface="Dosis" panose="02010703020202060003" pitchFamily="2" charset="0"/>
              </a:rPr>
              <a:t>syntax 	unlike existing mechanisms where the </a:t>
            </a:r>
            <a:r>
              <a:rPr lang="en-AU" sz="2000" i="0" dirty="0">
                <a:latin typeface="Dosis" panose="02010703020202060003" pitchFamily="2" charset="0"/>
              </a:rPr>
              <a:t>rule structure is </a:t>
            </a:r>
            <a:r>
              <a:rPr lang="en-AU" sz="2000" i="0" dirty="0" smtClean="0">
                <a:latin typeface="Dosis" panose="02010703020202060003" pitchFamily="2" charset="0"/>
              </a:rPr>
              <a:t>pre-defined</a:t>
            </a:r>
          </a:p>
          <a:p>
            <a:pPr marL="101598" lvl="1">
              <a:lnSpc>
                <a:spcPct val="115000"/>
              </a:lnSpc>
              <a:buNone/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US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	</a:t>
            </a:r>
          </a:p>
          <a:p>
            <a:pPr marL="101598">
              <a:lnSpc>
                <a:spcPct val="115000"/>
              </a:lnSpc>
              <a:buNone/>
            </a:pPr>
            <a:r>
              <a:rPr lang="en-US" sz="24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	</a:t>
            </a:r>
            <a:r>
              <a:rPr lang="en-US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" panose="02010703020202060003" pitchFamily="2" charset="0"/>
              </a:rPr>
              <a:t>				</a:t>
            </a: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2540001" y="446035"/>
            <a:ext cx="6810958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What do we propose?</a:t>
            </a:r>
            <a:endParaRPr lang="en" sz="4800" b="1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7241" y="2438400"/>
            <a:ext cx="4078757" cy="41501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4789" y="3196985"/>
            <a:ext cx="6061552" cy="2202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Shape 273"/>
          <p:cNvSpPr txBox="1">
            <a:spLocks/>
          </p:cNvSpPr>
          <p:nvPr/>
        </p:nvSpPr>
        <p:spPr>
          <a:xfrm>
            <a:off x="4040253" y="5812030"/>
            <a:ext cx="2220588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Proposed Grammar</a:t>
            </a:r>
            <a:endParaRPr lang="en" sz="1800" kern="0" dirty="0"/>
          </a:p>
        </p:txBody>
      </p:sp>
      <p:sp>
        <p:nvSpPr>
          <p:cNvPr id="8" name="Shape 273"/>
          <p:cNvSpPr txBox="1">
            <a:spLocks/>
          </p:cNvSpPr>
          <p:nvPr/>
        </p:nvSpPr>
        <p:spPr>
          <a:xfrm>
            <a:off x="9350959" y="5399143"/>
            <a:ext cx="3026842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Components of a Rule</a:t>
            </a:r>
            <a:endParaRPr lang="en" sz="1800" kern="0" dirty="0"/>
          </a:p>
        </p:txBody>
      </p:sp>
    </p:spTree>
    <p:extLst>
      <p:ext uri="{BB962C8B-B14F-4D97-AF65-F5344CB8AC3E}">
        <p14:creationId xmlns:p14="http://schemas.microsoft.com/office/powerpoint/2010/main" val="26854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71021" y="802348"/>
            <a:ext cx="12420234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000" i="0" dirty="0" smtClean="0">
                <a:latin typeface="Dosis" panose="02010703020202060003" pitchFamily="2" charset="0"/>
              </a:rPr>
              <a:t>Reynolds’ seminal simulation model based on bottom-up approach to achieve complex behaviour at the emergent level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- Hand crafted 3 simple behaviours; cohesion, alignment and avoidance </a:t>
            </a:r>
          </a:p>
          <a:p>
            <a:pPr marL="101598" lvl="1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- A weighted combination of 3 rules give rise to flocking behaviour </a:t>
            </a:r>
          </a:p>
          <a:p>
            <a:pPr marL="101598" lvl="1">
              <a:lnSpc>
                <a:spcPct val="115000"/>
              </a:lnSpc>
              <a:buNone/>
            </a:pPr>
            <a:endParaRPr lang="en-AU" sz="2000" i="0" dirty="0" smtClean="0">
              <a:latin typeface="Dosis" panose="02010703020202060003" pitchFamily="2" charset="0"/>
            </a:endParaRPr>
          </a:p>
          <a:p>
            <a:pPr marL="444498" indent="-342900">
              <a:lnSpc>
                <a:spcPct val="115000"/>
              </a:lnSpc>
            </a:pPr>
            <a:r>
              <a:rPr lang="en-AU" sz="2000" i="0" dirty="0" smtClean="0">
                <a:latin typeface="Dosis" panose="02010703020202060003" pitchFamily="2" charset="0"/>
              </a:rPr>
              <a:t>We successfully evolved the hand crafted 3 behaviours as well as more complex flocking behaviour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- Using even more fundamental components of the rules in the proposed  grammar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- With no manual designing involved</a:t>
            </a:r>
          </a:p>
          <a:p>
            <a:pPr marL="609585" indent="-507987">
              <a:lnSpc>
                <a:spcPct val="115000"/>
              </a:lnSpc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2479591" y="487800"/>
            <a:ext cx="8782920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How is it human competitive?</a:t>
            </a:r>
            <a:endParaRPr lang="en" sz="4800" b="1" kern="0" dirty="0"/>
          </a:p>
        </p:txBody>
      </p:sp>
      <p:pic>
        <p:nvPicPr>
          <p:cNvPr id="6" name="Picture 2" descr="Figure 1: Agent visibility (Adapted from Reynolds [1987]). &#10;                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808" y="4563989"/>
            <a:ext cx="1204886" cy="93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he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3965" t="1857" r="23964" b="2143"/>
          <a:stretch/>
        </p:blipFill>
        <p:spPr>
          <a:xfrm>
            <a:off x="1442523" y="4115921"/>
            <a:ext cx="1717024" cy="1832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Figure 1: Agent visibility (Adapted from Reynolds [1987]). &#10;                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3210" y="4564507"/>
            <a:ext cx="1223337" cy="9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lignme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4071" t="2047" r="23857" b="1953"/>
          <a:stretch/>
        </p:blipFill>
        <p:spPr>
          <a:xfrm>
            <a:off x="4633555" y="4092037"/>
            <a:ext cx="1739402" cy="1856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Figure 1: Agent visibility (Adapted from Reynolds [1987]). &#10;                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6474" y="4563989"/>
            <a:ext cx="1226455" cy="9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voidanc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24072" t="2238" r="24285" b="2333"/>
          <a:stretch/>
        </p:blipFill>
        <p:spPr>
          <a:xfrm>
            <a:off x="7873946" y="4092037"/>
            <a:ext cx="1727834" cy="1848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vid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23861" t="1959" r="24111" b="2365"/>
          <a:stretch/>
        </p:blipFill>
        <p:spPr>
          <a:xfrm>
            <a:off x="10158709" y="4087046"/>
            <a:ext cx="1914648" cy="1848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hape 273"/>
          <p:cNvSpPr txBox="1">
            <a:spLocks/>
          </p:cNvSpPr>
          <p:nvPr/>
        </p:nvSpPr>
        <p:spPr>
          <a:xfrm>
            <a:off x="951256" y="6059374"/>
            <a:ext cx="1905977" cy="52986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Cohesion</a:t>
            </a:r>
            <a:endParaRPr lang="en" sz="1800" kern="0" dirty="0"/>
          </a:p>
        </p:txBody>
      </p:sp>
      <p:sp>
        <p:nvSpPr>
          <p:cNvPr id="15" name="Shape 273"/>
          <p:cNvSpPr txBox="1">
            <a:spLocks/>
          </p:cNvSpPr>
          <p:nvPr/>
        </p:nvSpPr>
        <p:spPr>
          <a:xfrm>
            <a:off x="4021886" y="6058690"/>
            <a:ext cx="1905977" cy="52986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Alignment</a:t>
            </a:r>
            <a:endParaRPr lang="en" sz="1800" kern="0" dirty="0"/>
          </a:p>
        </p:txBody>
      </p:sp>
      <p:sp>
        <p:nvSpPr>
          <p:cNvPr id="16" name="Shape 273"/>
          <p:cNvSpPr txBox="1">
            <a:spLocks/>
          </p:cNvSpPr>
          <p:nvPr/>
        </p:nvSpPr>
        <p:spPr>
          <a:xfrm>
            <a:off x="7300261" y="6072715"/>
            <a:ext cx="1905977" cy="52986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Avoidance</a:t>
            </a:r>
            <a:endParaRPr lang="en" sz="1800" kern="0" dirty="0"/>
          </a:p>
        </p:txBody>
      </p:sp>
      <p:sp>
        <p:nvSpPr>
          <p:cNvPr id="17" name="Shape 273"/>
          <p:cNvSpPr txBox="1">
            <a:spLocks/>
          </p:cNvSpPr>
          <p:nvPr/>
        </p:nvSpPr>
        <p:spPr>
          <a:xfrm>
            <a:off x="10578636" y="6058690"/>
            <a:ext cx="1905977" cy="52986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n" sz="2000" kern="0" dirty="0" smtClean="0">
                <a:solidFill>
                  <a:srgbClr val="FF8700"/>
                </a:solidFill>
                <a:latin typeface="Dosis"/>
                <a:sym typeface="Dosis"/>
              </a:rPr>
              <a:t>Flocking</a:t>
            </a:r>
            <a:endParaRPr lang="en" sz="1800" kern="0" dirty="0"/>
          </a:p>
        </p:txBody>
      </p:sp>
    </p:spTree>
    <p:extLst>
      <p:ext uri="{BB962C8B-B14F-4D97-AF65-F5344CB8AC3E}">
        <p14:creationId xmlns:p14="http://schemas.microsoft.com/office/powerpoint/2010/main" val="22575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2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-239697" y="895376"/>
            <a:ext cx="12526391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000" i="0" dirty="0" smtClean="0">
                <a:latin typeface="Dosis" panose="02010703020202060003" pitchFamily="2" charset="0"/>
              </a:rPr>
              <a:t>A comparison against a genetic programming model demonstrated statistically better results for our model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-  Genetic programming is the only other approach that can incorporate rule components and structure into the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000" i="0" dirty="0">
                <a:latin typeface="Dosis" panose="02010703020202060003" pitchFamily="2" charset="0"/>
              </a:rPr>
              <a:t>	</a:t>
            </a:r>
            <a:r>
              <a:rPr lang="en-AU" sz="2000" i="0" dirty="0" smtClean="0">
                <a:latin typeface="Dosis" panose="02010703020202060003" pitchFamily="2" charset="0"/>
              </a:rPr>
              <a:t>evolutionary process </a:t>
            </a:r>
          </a:p>
          <a:p>
            <a:pPr marL="609585" indent="-507987">
              <a:lnSpc>
                <a:spcPct val="115000"/>
              </a:lnSpc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" sz="3600" dirty="0" smtClean="0">
                <a:latin typeface="Dosis" panose="020B060402020202020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2443379" y="487800"/>
            <a:ext cx="8375514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How is it human competitive?</a:t>
            </a:r>
            <a:endParaRPr lang="en" sz="4800" b="1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3628725" y="1911153"/>
            <a:ext cx="7873186" cy="4743999"/>
            <a:chOff x="1504492" y="2049385"/>
            <a:chExt cx="8066476" cy="4638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50534"/>
            <a:stretch/>
          </p:blipFill>
          <p:spPr>
            <a:xfrm>
              <a:off x="1550603" y="2049385"/>
              <a:ext cx="4182683" cy="19155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51110"/>
            <a:stretch/>
          </p:blipFill>
          <p:spPr>
            <a:xfrm>
              <a:off x="1504492" y="4436265"/>
              <a:ext cx="4190862" cy="18888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0993"/>
            <a:stretch/>
          </p:blipFill>
          <p:spPr>
            <a:xfrm>
              <a:off x="5441855" y="2065001"/>
              <a:ext cx="4129113" cy="18977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1855" y="4455715"/>
              <a:ext cx="3727701" cy="1869439"/>
            </a:xfrm>
            <a:prstGeom prst="rect">
              <a:avLst/>
            </a:prstGeom>
          </p:spPr>
        </p:pic>
        <p:sp>
          <p:nvSpPr>
            <p:cNvPr id="9" name="Shape 273"/>
            <p:cNvSpPr txBox="1">
              <a:spLocks/>
            </p:cNvSpPr>
            <p:nvPr/>
          </p:nvSpPr>
          <p:spPr>
            <a:xfrm>
              <a:off x="2992815" y="3906397"/>
              <a:ext cx="1905977" cy="529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▸"/>
                <a:defRPr sz="30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>
                <a:spcBef>
                  <a:spcPts val="0"/>
                </a:spcBef>
                <a:buFont typeface="Roboto"/>
                <a:buNone/>
              </a:pPr>
              <a:r>
                <a:rPr lang="en" sz="1600" kern="0" dirty="0" smtClean="0">
                  <a:solidFill>
                    <a:srgbClr val="FF8700"/>
                  </a:solidFill>
                  <a:latin typeface="Dosis"/>
                  <a:sym typeface="Dosis"/>
                </a:rPr>
                <a:t>Cohesion</a:t>
              </a:r>
              <a:endParaRPr lang="en" sz="1400" kern="0" dirty="0"/>
            </a:p>
          </p:txBody>
        </p:sp>
        <p:sp>
          <p:nvSpPr>
            <p:cNvPr id="10" name="Shape 273"/>
            <p:cNvSpPr txBox="1">
              <a:spLocks/>
            </p:cNvSpPr>
            <p:nvPr/>
          </p:nvSpPr>
          <p:spPr>
            <a:xfrm>
              <a:off x="2936573" y="6158340"/>
              <a:ext cx="1905977" cy="529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▸"/>
                <a:defRPr sz="30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>
                <a:spcBef>
                  <a:spcPts val="0"/>
                </a:spcBef>
                <a:buFont typeface="Roboto"/>
                <a:buNone/>
              </a:pPr>
              <a:r>
                <a:rPr lang="en" sz="1600" kern="0" dirty="0" smtClean="0">
                  <a:solidFill>
                    <a:srgbClr val="FF8700"/>
                  </a:solidFill>
                  <a:latin typeface="Dosis"/>
                  <a:sym typeface="Dosis"/>
                </a:rPr>
                <a:t>Alignment</a:t>
              </a:r>
              <a:endParaRPr lang="en" sz="1400" kern="0" dirty="0"/>
            </a:p>
          </p:txBody>
        </p:sp>
        <p:sp>
          <p:nvSpPr>
            <p:cNvPr id="11" name="Shape 273"/>
            <p:cNvSpPr txBox="1">
              <a:spLocks/>
            </p:cNvSpPr>
            <p:nvPr/>
          </p:nvSpPr>
          <p:spPr>
            <a:xfrm>
              <a:off x="6884067" y="3915843"/>
              <a:ext cx="1905977" cy="529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▸"/>
                <a:defRPr sz="30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>
                <a:spcBef>
                  <a:spcPts val="0"/>
                </a:spcBef>
                <a:buFont typeface="Roboto"/>
                <a:buNone/>
              </a:pPr>
              <a:r>
                <a:rPr lang="en" sz="1600" kern="0" dirty="0" smtClean="0">
                  <a:solidFill>
                    <a:srgbClr val="FF8700"/>
                  </a:solidFill>
                  <a:latin typeface="Dosis"/>
                  <a:sym typeface="Dosis"/>
                </a:rPr>
                <a:t>Avoidance</a:t>
              </a:r>
              <a:endParaRPr lang="en" sz="1400" kern="0" dirty="0"/>
            </a:p>
          </p:txBody>
        </p:sp>
        <p:sp>
          <p:nvSpPr>
            <p:cNvPr id="12" name="Shape 273"/>
            <p:cNvSpPr txBox="1">
              <a:spLocks/>
            </p:cNvSpPr>
            <p:nvPr/>
          </p:nvSpPr>
          <p:spPr>
            <a:xfrm>
              <a:off x="6946212" y="6158340"/>
              <a:ext cx="1905977" cy="529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▸"/>
                <a:defRPr sz="30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24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8700"/>
                </a:buClr>
                <a:buSzPct val="100000"/>
                <a:buFont typeface="Roboto"/>
                <a:buChar char="▹"/>
                <a:defRPr sz="1800" b="0" i="0" u="none" strike="noStrike" cap="none">
                  <a:solidFill>
                    <a:srgbClr val="222222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>
                <a:spcBef>
                  <a:spcPts val="0"/>
                </a:spcBef>
                <a:buFont typeface="Roboto"/>
                <a:buNone/>
              </a:pPr>
              <a:r>
                <a:rPr lang="en" sz="1600" kern="0" dirty="0" smtClean="0">
                  <a:solidFill>
                    <a:srgbClr val="FF8700"/>
                  </a:solidFill>
                  <a:latin typeface="Dosis"/>
                  <a:sym typeface="Dosis"/>
                </a:rPr>
                <a:t>Flocking</a:t>
              </a:r>
              <a:endParaRPr lang="en" sz="14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17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312"/>
          <p:cNvSpPr txBox="1">
            <a:spLocks noGrp="1"/>
          </p:cNvSpPr>
          <p:nvPr>
            <p:ph type="body" idx="1"/>
          </p:nvPr>
        </p:nvSpPr>
        <p:spPr>
          <a:xfrm>
            <a:off x="154632" y="888712"/>
            <a:ext cx="12156080" cy="4864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507987">
              <a:lnSpc>
                <a:spcPct val="115000"/>
              </a:lnSpc>
            </a:pPr>
            <a:r>
              <a:rPr lang="en-AU" sz="2400" i="0" dirty="0" smtClean="0">
                <a:latin typeface="Dosis" panose="02010703020202060003" pitchFamily="2" charset="0"/>
              </a:rPr>
              <a:t>Explored the potential of using a </a:t>
            </a:r>
            <a:r>
              <a:rPr lang="en-AU" sz="2400" i="0" dirty="0">
                <a:latin typeface="Dosis" panose="02010703020202060003" pitchFamily="2" charset="0"/>
              </a:rPr>
              <a:t>modularised approach to generate </a:t>
            </a:r>
            <a:r>
              <a:rPr lang="en-AU" sz="2400" i="0" dirty="0" smtClean="0">
                <a:latin typeface="Dosis" panose="02010703020202060003" pitchFamily="2" charset="0"/>
              </a:rPr>
              <a:t>even more </a:t>
            </a:r>
            <a:r>
              <a:rPr lang="en-AU" sz="2400" i="0" dirty="0">
                <a:latin typeface="Dosis" panose="02010703020202060003" pitchFamily="2" charset="0"/>
              </a:rPr>
              <a:t>complex behavioural </a:t>
            </a:r>
            <a:r>
              <a:rPr lang="en-AU" sz="2400" i="0" dirty="0" smtClean="0">
                <a:latin typeface="Dosis" panose="02010703020202060003" pitchFamily="2" charset="0"/>
              </a:rPr>
              <a:t>rules</a:t>
            </a:r>
          </a:p>
          <a:p>
            <a:pPr marL="101598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r>
              <a:rPr lang="en-AU" sz="2400" i="0" dirty="0" smtClean="0">
                <a:latin typeface="Dosis" panose="02010703020202060003" pitchFamily="2" charset="0"/>
              </a:rPr>
              <a:t>-  </a:t>
            </a:r>
            <a:r>
              <a:rPr lang="en-US" sz="2400" i="0" dirty="0" smtClean="0">
                <a:latin typeface="Dosis" panose="02010703020202060003" pitchFamily="2" charset="0"/>
              </a:rPr>
              <a:t>Rules </a:t>
            </a:r>
            <a:r>
              <a:rPr lang="en-US" sz="2400" i="0" dirty="0">
                <a:latin typeface="Dosis" panose="02010703020202060003" pitchFamily="2" charset="0"/>
              </a:rPr>
              <a:t>evolved for </a:t>
            </a:r>
            <a:r>
              <a:rPr lang="en-US" sz="2400" i="0" dirty="0" smtClean="0">
                <a:latin typeface="Dosis" panose="02010703020202060003" pitchFamily="2" charset="0"/>
              </a:rPr>
              <a:t>the 3 simple </a:t>
            </a:r>
            <a:r>
              <a:rPr lang="en-US" sz="2400" i="0" dirty="0" err="1">
                <a:latin typeface="Dosis" panose="02010703020202060003" pitchFamily="2" charset="0"/>
              </a:rPr>
              <a:t>behaviours</a:t>
            </a:r>
            <a:r>
              <a:rPr lang="en-US" sz="2400" i="0" dirty="0">
                <a:latin typeface="Dosis" panose="02010703020202060003" pitchFamily="2" charset="0"/>
              </a:rPr>
              <a:t> were combined in different proportions to </a:t>
            </a:r>
            <a:r>
              <a:rPr lang="en-US" sz="2400" i="0" dirty="0" smtClean="0">
                <a:latin typeface="Dosis" panose="02010703020202060003" pitchFamily="2" charset="0"/>
              </a:rPr>
              <a:t>	evolve flocking</a:t>
            </a:r>
            <a:endParaRPr lang="en-US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r>
              <a:rPr lang="en-AU" sz="2400" i="0" dirty="0">
                <a:latin typeface="Dosis" panose="02010703020202060003" pitchFamily="2" charset="0"/>
              </a:rPr>
              <a:t>	</a:t>
            </a:r>
            <a:endParaRPr lang="en-AU" sz="2400" i="0" dirty="0" smtClean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>
              <a:latin typeface="Dosis" panose="02010703020202060003" pitchFamily="2" charset="0"/>
            </a:endParaRPr>
          </a:p>
          <a:p>
            <a:pPr marL="609585" indent="-507987">
              <a:lnSpc>
                <a:spcPct val="115000"/>
              </a:lnSpc>
            </a:pPr>
            <a:endParaRPr lang="en-AU" sz="2400" i="0" dirty="0" smtClean="0">
              <a:latin typeface="Dosis" panose="02010703020202060003" pitchFamily="2" charset="0"/>
            </a:endParaRPr>
          </a:p>
          <a:p>
            <a:pPr marL="101598">
              <a:lnSpc>
                <a:spcPct val="115000"/>
              </a:lnSpc>
              <a:buNone/>
            </a:pPr>
            <a:endParaRPr lang="en" sz="3600" dirty="0" smtClean="0">
              <a:latin typeface="Dosis" panose="020B060402020202020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5" name="Shape 273"/>
          <p:cNvSpPr txBox="1">
            <a:spLocks/>
          </p:cNvSpPr>
          <p:nvPr/>
        </p:nvSpPr>
        <p:spPr>
          <a:xfrm>
            <a:off x="2443379" y="487800"/>
            <a:ext cx="8375514" cy="5998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0"/>
              </a:spcBef>
              <a:buFont typeface="Roboto"/>
              <a:buNone/>
            </a:pPr>
            <a:r>
              <a:rPr lang="en" sz="5400" b="1" kern="0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How is it human competitive?</a:t>
            </a:r>
            <a:endParaRPr lang="en" sz="4800" b="1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30" y="2800952"/>
            <a:ext cx="12640403" cy="33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2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CE8D3E"/>
      </a:accent1>
      <a:accent2>
        <a:srgbClr val="E1BA8B"/>
      </a:accent2>
      <a:accent3>
        <a:srgbClr val="FABE77"/>
      </a:accent3>
      <a:accent4>
        <a:srgbClr val="F2F2F2"/>
      </a:accent4>
      <a:accent5>
        <a:srgbClr val="FBE2D0"/>
      </a:accent5>
      <a:accent6>
        <a:srgbClr val="9C6A6A"/>
      </a:accent6>
      <a:hlink>
        <a:srgbClr val="2998E3"/>
      </a:hlink>
      <a:folHlink>
        <a:srgbClr val="7F723D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20584</TotalTime>
  <Words>609</Words>
  <Application>Microsoft Office PowerPoint</Application>
  <PresentationFormat>Widescreen</PresentationFormat>
  <Paragraphs>184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</vt:lpstr>
      <vt:lpstr>Verdana</vt:lpstr>
      <vt:lpstr>Arial</vt:lpstr>
      <vt:lpstr>Dosis</vt:lpstr>
      <vt:lpstr>Calibri</vt:lpstr>
      <vt:lpstr>William template</vt:lpstr>
      <vt:lpstr>Automatic Synthesis of Swarm Behavioural Rules from their Atomic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Synthesis of Swarm Behavioural Rules from their Atomic Components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Generation of Rules for High Fidelity Boids-Like Behaviours</dc:title>
  <dc:creator>Dilini Maheshika Sa Samarasinghe Widana Arachchige</dc:creator>
  <cp:lastModifiedBy>Dilini Samarasinghe Widana Arachchige</cp:lastModifiedBy>
  <cp:revision>582</cp:revision>
  <dcterms:created xsi:type="dcterms:W3CDTF">2017-11-09T02:40:21Z</dcterms:created>
  <dcterms:modified xsi:type="dcterms:W3CDTF">2018-07-10T05:16:10Z</dcterms:modified>
</cp:coreProperties>
</file>