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jpeg" ContentType="image/jpeg"/>
  <Default Extension="rels" ContentType="application/vnd.openxmlformats-package.relationships+xml"/>
  <Default Extension="aiff" ContentType="audi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17"/>
  </p:notesMasterIdLst>
  <p:sldIdLst>
    <p:sldId id="256" r:id="rId5"/>
    <p:sldId id="260" r:id="rId6"/>
    <p:sldId id="257" r:id="rId7"/>
    <p:sldId id="328" r:id="rId8"/>
    <p:sldId id="327" r:id="rId9"/>
    <p:sldId id="324" r:id="rId10"/>
    <p:sldId id="325" r:id="rId11"/>
    <p:sldId id="329" r:id="rId12"/>
    <p:sldId id="263" r:id="rId13"/>
    <p:sldId id="265" r:id="rId14"/>
    <p:sldId id="330" r:id="rId15"/>
    <p:sldId id="290" r:id="rId1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78FF"/>
    <a:srgbClr val="62FF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61" d="100"/>
          <a:sy n="161" d="100"/>
        </p:scale>
        <p:origin x="-80" y="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0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076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OP-1 : several synthesis engines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FX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LFO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Helvetica" charset="0"/>
                <a:cs typeface="Helvetica" charset="0"/>
                <a:sym typeface="Helvetica" charset="0"/>
              </a:rPr>
              <a:t>Number of particles in the universe is estimated between 10^72 and 10^87 .</a:t>
            </a:r>
          </a:p>
          <a:p>
            <a:pPr eaLnBrk="1" hangingPunct="1">
              <a:defRPr/>
            </a:pPr>
            <a:endParaRPr lang="en-US" smtClean="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Spectral analysis of the sound. Compute on the entire sound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FFT on some time frames of the sounds. Each horizontal line in this graph represent the FFT at a given time t.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Add number of presets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NSERC logo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Teenage engineering logo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Westgrid logo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DEAP logo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66077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74992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354388"/>
            <a:ext cx="2055813" cy="2509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54388"/>
            <a:ext cx="6019800" cy="2509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3924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51E06-3A67-1C42-A1FE-ECEE44ACD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88967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DCA91-2811-7044-BE00-EC9378A04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14934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D61E8-8106-3D4F-A228-BFC8E9466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74908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8438"/>
            <a:ext cx="4038600" cy="4252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68438"/>
            <a:ext cx="4038600" cy="4252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E431D-A7DC-EB4D-8BB4-D730F9610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27302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38D93-5466-E04E-8416-ED0DE859D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22959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E26AE-9CA1-E945-BA39-5180FDF64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0582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F3344-ECC8-3E47-9A67-152F880A6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32175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E200D-F12E-A14E-BD96-3B4D9B0D8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35663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84738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DINPro-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330B5-2AAE-2A4C-84DA-E139352FB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6754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41969-0632-DA42-8E8B-552B0CDF2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13063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7350"/>
            <a:ext cx="20574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7350"/>
            <a:ext cx="60198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1A3E7-49E1-9244-AF68-AB6AA25B1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14289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8BF86-5DB6-E448-915B-7B4A41C68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25780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D5B0F-4CA5-EC40-B26A-DAE566F82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68912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2F7F3-A8EE-A640-A221-A0AB84001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8639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8438"/>
            <a:ext cx="1935163" cy="4252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44763" y="1468438"/>
            <a:ext cx="1935162" cy="4252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2B780-3BAE-E248-BF01-A0C7F767E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68924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0FC59-E393-3D4A-80A9-0C49C2B8D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57920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F8D62-D7EB-364F-A4C3-1BF6E8C98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89679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C8450-DFE1-0140-B9DD-5D019F3CD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9915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2502111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C3A08-36DD-7F49-A283-7AB81B15B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25037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DINPro-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73BCF-16D3-1B49-BABF-C62354B8D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81348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26198-54DF-A845-9B20-09F8874C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26950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475038" y="387350"/>
            <a:ext cx="1004887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7350"/>
            <a:ext cx="2865438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4CE74-B5A0-9B47-BE1C-185F96FC9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10216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F6B78-D576-074D-86E7-F9CFD88EF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97456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D4A2B-82BE-C946-B237-4E2B7E9B8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5347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C15AE-95B3-BD46-8DF2-78F70FFB3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87771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37E55-A979-4C46-9FA7-87C1EFED0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31313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8E5EE-D940-304A-98B4-DFE1433B0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56843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7A66B-A3D7-9448-9FFE-B2EEAB97A6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52001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922838"/>
            <a:ext cx="4037013" cy="94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4922838"/>
            <a:ext cx="4038600" cy="94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33257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6DE80-E1EB-1842-9A9D-C46835EE0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58227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0E17C-E299-6C48-80E3-AAF98FB94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47079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DINPro-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D8F68-B99E-E34E-AA1A-8DAE98D8B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25455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51619-02B7-D34D-9F28-C73375035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18332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600200"/>
            <a:ext cx="2058987" cy="4889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9263" y="1600200"/>
            <a:ext cx="6026150" cy="4889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A256E-05BD-BD49-86F4-7627D8A9E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88114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35373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81478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085436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4155043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DINPro-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5988042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354388"/>
            <a:ext cx="8228013" cy="139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NPro-Regular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922838"/>
            <a:ext cx="8228013" cy="94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NPro-Light" charset="0"/>
              </a:rPr>
              <a:t>Click to edit Master text styles</a:t>
            </a:r>
          </a:p>
          <a:p>
            <a:pPr lvl="1"/>
            <a:r>
              <a:rPr lang="en-US">
                <a:sym typeface="DINPro-Light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DINPro-Regular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INPro-Regular" charset="0"/>
          <a:ea typeface="ヒラギノ角ゴ ProN W3" charset="0"/>
          <a:cs typeface="ヒラギノ角ゴ ProN W3" charset="0"/>
          <a:sym typeface="DINPro-Regular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INPro-Regular" charset="0"/>
          <a:ea typeface="ヒラギノ角ゴ ProN W3" charset="0"/>
          <a:cs typeface="ヒラギノ角ゴ ProN W3" charset="0"/>
          <a:sym typeface="DINPro-Regular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INPro-Regular" charset="0"/>
          <a:ea typeface="ヒラギノ角ゴ ProN W3" charset="0"/>
          <a:cs typeface="ヒラギノ角ゴ ProN W3" charset="0"/>
          <a:sym typeface="DINPro-Regular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INPro-Regular" charset="0"/>
          <a:ea typeface="ヒラギノ角ゴ ProN W3" charset="0"/>
          <a:cs typeface="ヒラギノ角ゴ ProN W3" charset="0"/>
          <a:sym typeface="DINPro-Regular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INPro-Regular" charset="0"/>
          <a:ea typeface="ヒラギノ角ゴ ProN W3" charset="0"/>
          <a:cs typeface="ヒラギノ角ゴ ProN W3" charset="0"/>
          <a:sym typeface="DINPro-Regular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INPro-Regular" charset="0"/>
          <a:ea typeface="ヒラギノ角ゴ ProN W3" charset="0"/>
          <a:cs typeface="ヒラギノ角ゴ ProN W3" charset="0"/>
          <a:sym typeface="DINPro-Regular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INPro-Regular" charset="0"/>
          <a:ea typeface="ヒラギノ角ゴ ProN W3" charset="0"/>
          <a:cs typeface="ヒラギノ角ゴ ProN W3" charset="0"/>
          <a:sym typeface="DINPro-Regular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INPro-Regular" charset="0"/>
          <a:ea typeface="ヒラギノ角ゴ ProN W3" charset="0"/>
          <a:cs typeface="ヒラギノ角ゴ ProN W3" charset="0"/>
          <a:sym typeface="DINPro-Regular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DINPro-Light" charset="0"/>
        </a:defRPr>
      </a:lvl1pPr>
      <a:lvl2pPr marL="457200" algn="ctr" rtl="0" eaLnBrk="0" fontAlgn="base" hangingPunct="0">
        <a:spcBef>
          <a:spcPts val="7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DINPro-Light" charset="0"/>
        </a:defRPr>
      </a:lvl2pPr>
      <a:lvl3pPr marL="914400" algn="ctr" rtl="0" eaLnBrk="0" fontAlgn="base" hangingPunct="0">
        <a:spcBef>
          <a:spcPts val="60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+mn-ea"/>
          <a:cs typeface="+mn-cs"/>
          <a:sym typeface="Calibri" charset="0"/>
        </a:defRPr>
      </a:lvl3pPr>
      <a:lvl4pPr marL="1371600" algn="ctr" rtl="0" eaLnBrk="0" fontAlgn="base" hangingPunct="0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Calibri" charset="0"/>
          <a:ea typeface="+mn-ea"/>
          <a:cs typeface="+mn-cs"/>
          <a:sym typeface="Calibri" charset="0"/>
        </a:defRPr>
      </a:lvl4pPr>
      <a:lvl5pPr marL="1828800" algn="ctr" rtl="0" eaLnBrk="0" fontAlgn="base" hangingPunct="0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Calibri" charset="0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Calibri" charset="0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Calibri" charset="0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Calibri" charset="0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Calibri" charset="0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68438"/>
            <a:ext cx="8229600" cy="425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NPro-Light" charset="0"/>
              </a:rPr>
              <a:t>Click to edit Master text styles</a:t>
            </a:r>
          </a:p>
          <a:p>
            <a:pPr lvl="1"/>
            <a:r>
              <a:rPr lang="en-US">
                <a:sym typeface="DINPro-Light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2050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37563" y="6223000"/>
            <a:ext cx="249237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+mj-lt"/>
                <a:ea typeface="ＭＳ Ｐゴシック" charset="0"/>
                <a:cs typeface="DINPro-Regular" charset="0"/>
                <a:sym typeface="DINPro-Regular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02A820C2-7C3E-2142-909B-40091DB1C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7350"/>
            <a:ext cx="8228013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NPro-Regular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xmlns:p14="http://schemas.microsoft.com/office/powerpoint/2010/main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DINPro-Regular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INPro-Regular" charset="0"/>
          <a:ea typeface="ヒラギノ角ゴ ProN W3" charset="0"/>
          <a:cs typeface="ヒラギノ角ゴ ProN W3" charset="0"/>
          <a:sym typeface="DINPro-Regular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INPro-Regular" charset="0"/>
          <a:ea typeface="ヒラギノ角ゴ ProN W3" charset="0"/>
          <a:cs typeface="ヒラギノ角ゴ ProN W3" charset="0"/>
          <a:sym typeface="DINPro-Regular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INPro-Regular" charset="0"/>
          <a:ea typeface="ヒラギノ角ゴ ProN W3" charset="0"/>
          <a:cs typeface="ヒラギノ角ゴ ProN W3" charset="0"/>
          <a:sym typeface="DINPro-Regular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INPro-Regular" charset="0"/>
          <a:ea typeface="ヒラギノ角ゴ ProN W3" charset="0"/>
          <a:cs typeface="ヒラギノ角ゴ ProN W3" charset="0"/>
          <a:sym typeface="DINPro-Regular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INPro-Regular" charset="0"/>
          <a:ea typeface="ヒラギノ角ゴ ProN W3" charset="0"/>
          <a:cs typeface="ヒラギノ角ゴ ProN W3" charset="0"/>
          <a:sym typeface="DINPro-Regular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INPro-Regular" charset="0"/>
          <a:ea typeface="ヒラギノ角ゴ ProN W3" charset="0"/>
          <a:cs typeface="ヒラギノ角ゴ ProN W3" charset="0"/>
          <a:sym typeface="DINPro-Regular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INPro-Regular" charset="0"/>
          <a:ea typeface="ヒラギノ角ゴ ProN W3" charset="0"/>
          <a:cs typeface="ヒラギノ角ゴ ProN W3" charset="0"/>
          <a:sym typeface="DINPro-Regular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INPro-Regular" charset="0"/>
          <a:ea typeface="ヒラギノ角ゴ ProN W3" charset="0"/>
          <a:cs typeface="ヒラギノ角ゴ ProN W3" charset="0"/>
          <a:sym typeface="DINPro-Regular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DINPro-Light" charset="0"/>
        </a:defRPr>
      </a:lvl1pPr>
      <a:lvl2pPr marL="704850" indent="-285750" algn="l" rtl="0" eaLnBrk="0" fontAlgn="base" hangingPunct="0">
        <a:spcBef>
          <a:spcPts val="7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DINPro-Light" charset="0"/>
        </a:defRPr>
      </a:lvl2pPr>
      <a:lvl3pPr marL="1104900" indent="-228600" algn="l" rtl="0" eaLnBrk="0" fontAlgn="base" hangingPunct="0">
        <a:spcBef>
          <a:spcPts val="6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Calibri" charset="0"/>
          <a:ea typeface="+mn-ea"/>
          <a:cs typeface="+mn-cs"/>
          <a:sym typeface="Calibri" charset="0"/>
        </a:defRPr>
      </a:lvl3pPr>
      <a:lvl4pPr marL="1562100" indent="-228600" algn="l" rtl="0" eaLnBrk="0" fontAlgn="base" hangingPunct="0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Calibri" charset="0"/>
          <a:ea typeface="+mn-ea"/>
          <a:cs typeface="+mn-cs"/>
          <a:sym typeface="Calibri" charset="0"/>
        </a:defRPr>
      </a:lvl4pPr>
      <a:lvl5pPr marL="2019300" indent="-228600" algn="l" rtl="0" eaLnBrk="0" fontAlgn="base" hangingPunct="0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  <a:cs typeface="+mn-cs"/>
          <a:sym typeface="Calibri" charset="0"/>
        </a:defRPr>
      </a:lvl5pPr>
      <a:lvl6pPr marL="2476500" indent="-228600" algn="l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  <a:cs typeface="+mn-cs"/>
          <a:sym typeface="Calibri" charset="0"/>
        </a:defRPr>
      </a:lvl6pPr>
      <a:lvl7pPr marL="2933700" indent="-228600" algn="l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  <a:cs typeface="+mn-cs"/>
          <a:sym typeface="Calibri" charset="0"/>
        </a:defRPr>
      </a:lvl7pPr>
      <a:lvl8pPr marL="3390900" indent="-228600" algn="l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  <a:cs typeface="+mn-cs"/>
          <a:sym typeface="Calibri" charset="0"/>
        </a:defRPr>
      </a:lvl8pPr>
      <a:lvl9pPr marL="3848100" indent="-228600" algn="l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7350"/>
            <a:ext cx="4022725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NPro-Regular" charset="0"/>
              </a:rPr>
              <a:t>Click to edit Master title style</a:t>
            </a:r>
          </a:p>
        </p:txBody>
      </p:sp>
      <p:sp>
        <p:nvSpPr>
          <p:cNvPr id="3074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37563" y="6223000"/>
            <a:ext cx="249237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+mj-lt"/>
                <a:ea typeface="ＭＳ Ｐゴシック" charset="0"/>
                <a:cs typeface="DINPro-Regular" charset="0"/>
                <a:sym typeface="DINPro-Regular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1E9E27FA-0110-CA41-9284-27AE42D21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68438"/>
            <a:ext cx="4022725" cy="425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NPro-Light" charset="0"/>
              </a:rPr>
              <a:t>Click to edit Master text styles</a:t>
            </a:r>
          </a:p>
          <a:p>
            <a:pPr lvl="1"/>
            <a:r>
              <a:rPr lang="en-US">
                <a:sym typeface="DINPro-Light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xmlns:p14="http://schemas.microsoft.com/office/powerpoint/2010/main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DINPro-Regular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INPro-Regular" charset="0"/>
          <a:ea typeface="ヒラギノ角ゴ ProN W3" charset="0"/>
          <a:cs typeface="ヒラギノ角ゴ ProN W3" charset="0"/>
          <a:sym typeface="DINPro-Regular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INPro-Regular" charset="0"/>
          <a:ea typeface="ヒラギノ角ゴ ProN W3" charset="0"/>
          <a:cs typeface="ヒラギノ角ゴ ProN W3" charset="0"/>
          <a:sym typeface="DINPro-Regular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INPro-Regular" charset="0"/>
          <a:ea typeface="ヒラギノ角ゴ ProN W3" charset="0"/>
          <a:cs typeface="ヒラギノ角ゴ ProN W3" charset="0"/>
          <a:sym typeface="DINPro-Regular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INPro-Regular" charset="0"/>
          <a:ea typeface="ヒラギノ角ゴ ProN W3" charset="0"/>
          <a:cs typeface="ヒラギノ角ゴ ProN W3" charset="0"/>
          <a:sym typeface="DINPro-Regular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INPro-Regular" charset="0"/>
          <a:ea typeface="ヒラギノ角ゴ ProN W3" charset="0"/>
          <a:cs typeface="ヒラギノ角ゴ ProN W3" charset="0"/>
          <a:sym typeface="DINPro-Regular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INPro-Regular" charset="0"/>
          <a:ea typeface="ヒラギノ角ゴ ProN W3" charset="0"/>
          <a:cs typeface="ヒラギノ角ゴ ProN W3" charset="0"/>
          <a:sym typeface="DINPro-Regular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INPro-Regular" charset="0"/>
          <a:ea typeface="ヒラギノ角ゴ ProN W3" charset="0"/>
          <a:cs typeface="ヒラギノ角ゴ ProN W3" charset="0"/>
          <a:sym typeface="DINPro-Regular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INPro-Regular" charset="0"/>
          <a:ea typeface="ヒラギノ角ゴ ProN W3" charset="0"/>
          <a:cs typeface="ヒラギノ角ゴ ProN W3" charset="0"/>
          <a:sym typeface="DINPro-Regular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DINPro-Light" charset="0"/>
        </a:defRPr>
      </a:lvl1pPr>
      <a:lvl2pPr marL="704850" indent="-285750" algn="l" rtl="0" eaLnBrk="0" fontAlgn="base" hangingPunct="0">
        <a:spcBef>
          <a:spcPts val="7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DINPro-Light" charset="0"/>
        </a:defRPr>
      </a:lvl2pPr>
      <a:lvl3pPr marL="1104900" indent="-228600" algn="l" rtl="0" eaLnBrk="0" fontAlgn="base" hangingPunct="0">
        <a:spcBef>
          <a:spcPts val="6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Calibri" charset="0"/>
          <a:ea typeface="+mn-ea"/>
          <a:cs typeface="+mn-cs"/>
          <a:sym typeface="Calibri" charset="0"/>
        </a:defRPr>
      </a:lvl3pPr>
      <a:lvl4pPr marL="1562100" indent="-228600" algn="l" rtl="0" eaLnBrk="0" fontAlgn="base" hangingPunct="0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Calibri" charset="0"/>
          <a:ea typeface="+mn-ea"/>
          <a:cs typeface="+mn-cs"/>
          <a:sym typeface="Calibri" charset="0"/>
        </a:defRPr>
      </a:lvl4pPr>
      <a:lvl5pPr marL="2019300" indent="-228600" algn="l" rtl="0" eaLnBrk="0" fontAlgn="base" hangingPunct="0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  <a:cs typeface="+mn-cs"/>
          <a:sym typeface="Calibri" charset="0"/>
        </a:defRPr>
      </a:lvl5pPr>
      <a:lvl6pPr marL="2476500" indent="-228600" algn="l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  <a:cs typeface="+mn-cs"/>
          <a:sym typeface="Calibri" charset="0"/>
        </a:defRPr>
      </a:lvl6pPr>
      <a:lvl7pPr marL="2933700" indent="-228600" algn="l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  <a:cs typeface="+mn-cs"/>
          <a:sym typeface="Calibri" charset="0"/>
        </a:defRPr>
      </a:lvl7pPr>
      <a:lvl8pPr marL="3390900" indent="-228600" algn="l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  <a:cs typeface="+mn-cs"/>
          <a:sym typeface="Calibri" charset="0"/>
        </a:defRPr>
      </a:lvl8pPr>
      <a:lvl9pPr marL="3848100" indent="-228600" algn="l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9263" y="5802313"/>
            <a:ext cx="5900737" cy="68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NPro-Bold" charset="0"/>
              </a:rPr>
              <a:t>Click to edit Master title style</a:t>
            </a: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37563" y="6223000"/>
            <a:ext cx="249237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DINPro-Regular" charset="0"/>
                <a:ea typeface="ＭＳ Ｐゴシック" charset="0"/>
                <a:cs typeface="DINPro-Regular" charset="0"/>
                <a:sym typeface="DINPro-Regular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AEC55D71-6AFF-9248-BD54-A94F24006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xmlns:p14="http://schemas.microsoft.com/office/powerpoint/2010/main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j-lt"/>
          <a:ea typeface="+mj-ea"/>
          <a:cs typeface="+mj-cs"/>
          <a:sym typeface="DINPro-Bol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DINPro-Bold" charset="0"/>
          <a:ea typeface="ヒラギノ角ゴ ProN W6" charset="0"/>
          <a:cs typeface="ヒラギノ角ゴ ProN W6" charset="0"/>
          <a:sym typeface="DINPro-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DINPro-Bold" charset="0"/>
          <a:ea typeface="ヒラギノ角ゴ ProN W6" charset="0"/>
          <a:cs typeface="ヒラギノ角ゴ ProN W6" charset="0"/>
          <a:sym typeface="DINPro-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DINPro-Bold" charset="0"/>
          <a:ea typeface="ヒラギノ角ゴ ProN W6" charset="0"/>
          <a:cs typeface="ヒラギノ角ゴ ProN W6" charset="0"/>
          <a:sym typeface="DINPro-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DINPro-Bold" charset="0"/>
          <a:ea typeface="ヒラギノ角ゴ ProN W6" charset="0"/>
          <a:cs typeface="ヒラギノ角ゴ ProN W6" charset="0"/>
          <a:sym typeface="DINPro-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DINPro-Bold" charset="0"/>
          <a:ea typeface="ヒラギノ角ゴ ProN W6" charset="0"/>
          <a:cs typeface="ヒラギノ角ゴ ProN W6" charset="0"/>
          <a:sym typeface="DINPro-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DINPro-Bold" charset="0"/>
          <a:ea typeface="ヒラギノ角ゴ ProN W6" charset="0"/>
          <a:cs typeface="ヒラギノ角ゴ ProN W6" charset="0"/>
          <a:sym typeface="DINPro-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DINPro-Bold" charset="0"/>
          <a:ea typeface="ヒラギノ角ゴ ProN W6" charset="0"/>
          <a:cs typeface="ヒラギノ角ゴ ProN W6" charset="0"/>
          <a:sym typeface="DINPro-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DINPro-Bold" charset="0"/>
          <a:ea typeface="ヒラギノ角ゴ ProN W6" charset="0"/>
          <a:cs typeface="ヒラギノ角ゴ ProN W6" charset="0"/>
          <a:sym typeface="DINPro-Bold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DINPro-Light" charset="0"/>
        </a:defRPr>
      </a:lvl1pPr>
      <a:lvl2pPr marL="742950" indent="-285750" algn="l" rtl="0" eaLnBrk="0" fontAlgn="base" hangingPunct="0">
        <a:spcBef>
          <a:spcPts val="7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DINPro-Light" charset="0"/>
        </a:defRPr>
      </a:lvl2pPr>
      <a:lvl3pPr marL="1143000" indent="-228600" algn="l" rtl="0" eaLnBrk="0" fontAlgn="base" hangingPunct="0">
        <a:spcBef>
          <a:spcPts val="6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Calibri" charset="0"/>
          <a:ea typeface="+mn-ea"/>
          <a:cs typeface="+mn-cs"/>
          <a:sym typeface="Calibri" charset="0"/>
        </a:defRPr>
      </a:lvl3pPr>
      <a:lvl4pPr marL="1600200" indent="-228600" algn="l" rtl="0" eaLnBrk="0" fontAlgn="base" hangingPunct="0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Calibri" charset="0"/>
          <a:ea typeface="+mn-ea"/>
          <a:cs typeface="+mn-cs"/>
          <a:sym typeface="Calibri" charset="0"/>
        </a:defRPr>
      </a:lvl4pPr>
      <a:lvl5pPr marL="2057400" indent="-228600" algn="l" rtl="0" eaLnBrk="0" fontAlgn="base" hangingPunct="0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  <a:cs typeface="+mn-cs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  <a:cs typeface="+mn-cs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  <a:cs typeface="+mn-cs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  <a:cs typeface="+mn-cs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3" Type="http://schemas.openxmlformats.org/officeDocument/2006/relationships/image" Target="../media/image22.png"/><Relationship Id="rId14" Type="http://schemas.openxmlformats.org/officeDocument/2006/relationships/image" Target="../media/image25.png"/><Relationship Id="rId1" Type="http://schemas.microsoft.com/office/2007/relationships/media" Target="../media/media4.WAV"/><Relationship Id="rId2" Type="http://schemas.openxmlformats.org/officeDocument/2006/relationships/audio" Target="../media/media4.WAV"/><Relationship Id="rId3" Type="http://schemas.microsoft.com/office/2007/relationships/media" Target="../media/media5.WAV"/><Relationship Id="rId4" Type="http://schemas.openxmlformats.org/officeDocument/2006/relationships/audio" Target="../media/media5.WAV"/><Relationship Id="rId5" Type="http://schemas.microsoft.com/office/2007/relationships/media" Target="../media/media6.wav"/><Relationship Id="rId6" Type="http://schemas.openxmlformats.org/officeDocument/2006/relationships/audio" Target="../media/media6.wav"/><Relationship Id="rId7" Type="http://schemas.microsoft.com/office/2007/relationships/media" Target="../media/media7.aiff"/><Relationship Id="rId8" Type="http://schemas.openxmlformats.org/officeDocument/2006/relationships/audio" Target="../media/media7.aiff"/><Relationship Id="rId9" Type="http://schemas.openxmlformats.org/officeDocument/2006/relationships/slideLayout" Target="../slideLayouts/slideLayout13.xml"/><Relationship Id="rId10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jpeg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4" Type="http://schemas.openxmlformats.org/officeDocument/2006/relationships/audio" Target="../media/media2.WAV"/><Relationship Id="rId5" Type="http://schemas.microsoft.com/office/2007/relationships/media" Target="../media/media3.WAV"/><Relationship Id="rId6" Type="http://schemas.openxmlformats.org/officeDocument/2006/relationships/audio" Target="../media/media3.WAV"/><Relationship Id="rId7" Type="http://schemas.openxmlformats.org/officeDocument/2006/relationships/slideLayout" Target="../slideLayouts/slideLayout13.xml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6053138"/>
            <a:ext cx="30114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6021388"/>
            <a:ext cx="23764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7" name="Rectangle 4"/>
          <p:cNvSpPr>
            <a:spLocks/>
          </p:cNvSpPr>
          <p:nvPr/>
        </p:nvSpPr>
        <p:spPr bwMode="auto">
          <a:xfrm>
            <a:off x="6897688" y="6405563"/>
            <a:ext cx="1446212" cy="1111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8" name="Rectangle 5"/>
          <p:cNvSpPr>
            <a:spLocks/>
          </p:cNvSpPr>
          <p:nvPr/>
        </p:nvSpPr>
        <p:spPr bwMode="auto">
          <a:xfrm>
            <a:off x="6875463" y="6372225"/>
            <a:ext cx="1790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600">
                <a:solidFill>
                  <a:srgbClr val="911324"/>
                </a:solidFill>
                <a:latin typeface="DINPro-Light" charset="0"/>
                <a:ea typeface="ＭＳ Ｐゴシック" charset="0"/>
                <a:sym typeface="DINPro-Light" charset="0"/>
              </a:rPr>
              <a:t>ENGAGING THE WORLD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2781300"/>
            <a:ext cx="8228012" cy="1393825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Automatic Synthesizer Preset Generation with </a:t>
            </a:r>
            <a:r>
              <a:rPr lang="en-US" sz="3400" dirty="0" err="1" smtClean="0">
                <a:solidFill>
                  <a:srgbClr val="FF0000"/>
                </a:solidFill>
              </a:rPr>
              <a:t>PresetGen</a:t>
            </a:r>
            <a:endParaRPr lang="en-US" sz="3400" dirty="0" smtClean="0">
              <a:solidFill>
                <a:srgbClr val="FF0000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68313" y="4797425"/>
            <a:ext cx="8228012" cy="941388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defRPr/>
            </a:pPr>
            <a:r>
              <a:rPr lang="en-US" sz="2000" dirty="0" err="1" smtClean="0"/>
              <a:t>Kıvanç</a:t>
            </a:r>
            <a:r>
              <a:rPr lang="en-US" sz="2000" dirty="0" smtClean="0"/>
              <a:t> Tatar, </a:t>
            </a:r>
            <a:r>
              <a:rPr lang="en-US" sz="2000" dirty="0" err="1" smtClean="0"/>
              <a:t>Matthieu</a:t>
            </a:r>
            <a:r>
              <a:rPr lang="en-US" sz="2000" dirty="0" smtClean="0"/>
              <a:t> </a:t>
            </a:r>
            <a:r>
              <a:rPr lang="en-US" sz="2000" dirty="0" err="1" smtClean="0"/>
              <a:t>Macret</a:t>
            </a:r>
            <a:r>
              <a:rPr lang="en-US" sz="2000" dirty="0" smtClean="0"/>
              <a:t>, Philippe </a:t>
            </a:r>
            <a:r>
              <a:rPr lang="en-US" sz="2000" dirty="0" err="1" smtClean="0"/>
              <a:t>Pasquier</a:t>
            </a:r>
            <a:r>
              <a:rPr lang="en-US" sz="2000" dirty="0" smtClean="0"/>
              <a:t> </a:t>
            </a:r>
          </a:p>
        </p:txBody>
      </p:sp>
      <p:pic>
        <p:nvPicPr>
          <p:cNvPr id="13" name="Picture 7" descr="Meta_5x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848350"/>
            <a:ext cx="2592388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15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549275"/>
            <a:ext cx="63500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2F05B7-E5A4-A646-A3C9-4CD992AFF03D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" b="75969"/>
          <a:stretch>
            <a:fillRect/>
          </a:stretch>
        </p:blipFill>
        <p:spPr bwMode="auto">
          <a:xfrm>
            <a:off x="179388" y="3860800"/>
            <a:ext cx="62992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81" b="26424"/>
          <a:stretch>
            <a:fillRect/>
          </a:stretch>
        </p:blipFill>
        <p:spPr bwMode="auto">
          <a:xfrm>
            <a:off x="179388" y="5127625"/>
            <a:ext cx="62992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Rectangle 7"/>
          <p:cNvSpPr>
            <a:spLocks noGrp="1" noChangeArrowheads="1"/>
          </p:cNvSpPr>
          <p:nvPr>
            <p:ph type="title"/>
          </p:nvPr>
        </p:nvSpPr>
        <p:spPr>
          <a:xfrm>
            <a:off x="4427984" y="3789040"/>
            <a:ext cx="8228013" cy="72548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Clarinet</a:t>
            </a:r>
            <a:endParaRPr lang="en-US" dirty="0" smtClean="0">
              <a:solidFill>
                <a:srgbClr val="FF0000"/>
              </a:solidFill>
            </a:endParaRPr>
          </a:p>
        </p:txBody>
      </p:sp>
      <p:graphicFrame>
        <p:nvGraphicFramePr>
          <p:cNvPr id="50184" name="Group 8"/>
          <p:cNvGraphicFramePr>
            <a:graphicFrameLocks noGrp="1"/>
          </p:cNvGraphicFramePr>
          <p:nvPr/>
        </p:nvGraphicFramePr>
        <p:xfrm>
          <a:off x="4611688" y="5280025"/>
          <a:ext cx="4429125" cy="977900"/>
        </p:xfrm>
        <a:graphic>
          <a:graphicData uri="http://schemas.openxmlformats.org/drawingml/2006/table">
            <a:tbl>
              <a:tblPr/>
              <a:tblGrid>
                <a:gridCol w="885825"/>
                <a:gridCol w="885825"/>
                <a:gridCol w="885825"/>
                <a:gridCol w="885825"/>
                <a:gridCol w="885825"/>
              </a:tblGrid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Engine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70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FX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70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LFO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70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Key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70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Octave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708F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Digital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Delay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Tremolo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9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E7"/>
                    </a:solidFill>
                  </a:tcPr>
                </a:tc>
              </a:tr>
            </a:tbl>
          </a:graphicData>
        </a:graphic>
      </p:graphicFrame>
      <p:pic>
        <p:nvPicPr>
          <p:cNvPr id="19483" name="Picture 50" descr="Screen shot 2012-03-20 at 5.01.54 P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61214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7"/>
          <p:cNvSpPr txBox="1">
            <a:spLocks noChangeArrowheads="1"/>
          </p:cNvSpPr>
          <p:nvPr/>
        </p:nvSpPr>
        <p:spPr bwMode="auto">
          <a:xfrm>
            <a:off x="539750" y="188913"/>
            <a:ext cx="822801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DINPro-Regular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INPro-Regular" charset="0"/>
                <a:ea typeface="ヒラギノ角ゴ ProN W3" charset="0"/>
                <a:cs typeface="ヒラギノ角ゴ ProN W3" charset="0"/>
                <a:sym typeface="DINPro-Regular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INPro-Regular" charset="0"/>
                <a:ea typeface="ヒラギノ角ゴ ProN W3" charset="0"/>
                <a:cs typeface="ヒラギノ角ゴ ProN W3" charset="0"/>
                <a:sym typeface="DINPro-Regular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INPro-Regular" charset="0"/>
                <a:ea typeface="ヒラギノ角ゴ ProN W3" charset="0"/>
                <a:cs typeface="ヒラギノ角ゴ ProN W3" charset="0"/>
                <a:sym typeface="DINPro-Regular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INPro-Regular" charset="0"/>
                <a:ea typeface="ヒラギノ角ゴ ProN W3" charset="0"/>
                <a:cs typeface="ヒラギノ角ゴ ProN W3" charset="0"/>
                <a:sym typeface="DINPro-Regular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INPro-Regular" charset="0"/>
                <a:ea typeface="ヒラギノ角ゴ ProN W3" charset="0"/>
                <a:cs typeface="ヒラギノ角ゴ ProN W3" charset="0"/>
                <a:sym typeface="DINPro-Regular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INPro-Regular" charset="0"/>
                <a:ea typeface="ヒラギノ角ゴ ProN W3" charset="0"/>
                <a:cs typeface="ヒラギノ角ゴ ProN W3" charset="0"/>
                <a:sym typeface="DINPro-Regular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INPro-Regular" charset="0"/>
                <a:ea typeface="ヒラギノ角ゴ ProN W3" charset="0"/>
                <a:cs typeface="ヒラギノ角ゴ ProN W3" charset="0"/>
                <a:sym typeface="DINPro-Regular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INPro-Regular" charset="0"/>
                <a:ea typeface="ヒラギノ角ゴ ProN W3" charset="0"/>
                <a:cs typeface="ヒラギノ角ゴ ProN W3" charset="0"/>
                <a:sym typeface="DINPro-Regular" charset="0"/>
              </a:defRPr>
            </a:lvl9pPr>
          </a:lstStyle>
          <a:p>
            <a:pPr>
              <a:defRPr/>
            </a:pPr>
            <a:r>
              <a:rPr lang="en-US" dirty="0" smtClean="0"/>
              <a:t>Examples of instruments</a:t>
            </a:r>
          </a:p>
        </p:txBody>
      </p:sp>
      <p:sp>
        <p:nvSpPr>
          <p:cNvPr id="55" name="Rectangle 7"/>
          <p:cNvSpPr txBox="1">
            <a:spLocks noChangeArrowheads="1"/>
          </p:cNvSpPr>
          <p:nvPr/>
        </p:nvSpPr>
        <p:spPr bwMode="auto">
          <a:xfrm>
            <a:off x="4788024" y="836712"/>
            <a:ext cx="8228013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DINPro-Regular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INPro-Regular" charset="0"/>
                <a:ea typeface="ヒラギノ角ゴ ProN W3" charset="0"/>
                <a:cs typeface="ヒラギノ角ゴ ProN W3" charset="0"/>
                <a:sym typeface="DINPro-Regular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INPro-Regular" charset="0"/>
                <a:ea typeface="ヒラギノ角ゴ ProN W3" charset="0"/>
                <a:cs typeface="ヒラギノ角ゴ ProN W3" charset="0"/>
                <a:sym typeface="DINPro-Regular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INPro-Regular" charset="0"/>
                <a:ea typeface="ヒラギノ角ゴ ProN W3" charset="0"/>
                <a:cs typeface="ヒラギノ角ゴ ProN W3" charset="0"/>
                <a:sym typeface="DINPro-Regular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INPro-Regular" charset="0"/>
                <a:ea typeface="ヒラギノ角ゴ ProN W3" charset="0"/>
                <a:cs typeface="ヒラギノ角ゴ ProN W3" charset="0"/>
                <a:sym typeface="DINPro-Regular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INPro-Regular" charset="0"/>
                <a:ea typeface="ヒラギノ角ゴ ProN W3" charset="0"/>
                <a:cs typeface="ヒラギノ角ゴ ProN W3" charset="0"/>
                <a:sym typeface="DINPro-Regular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INPro-Regular" charset="0"/>
                <a:ea typeface="ヒラギノ角ゴ ProN W3" charset="0"/>
                <a:cs typeface="ヒラギノ角ゴ ProN W3" charset="0"/>
                <a:sym typeface="DINPro-Regular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INPro-Regular" charset="0"/>
                <a:ea typeface="ヒラギノ角ゴ ProN W3" charset="0"/>
                <a:cs typeface="ヒラギノ角ゴ ProN W3" charset="0"/>
                <a:sym typeface="DINPro-Regular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INPro-Regular" charset="0"/>
                <a:ea typeface="ヒラギノ角ゴ ProN W3" charset="0"/>
                <a:cs typeface="ヒラギノ角ゴ ProN W3" charset="0"/>
                <a:sym typeface="DINPro-Regular" charset="0"/>
              </a:defRPr>
            </a:lvl9pPr>
          </a:lstStyle>
          <a:p>
            <a:pPr>
              <a:defRPr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Piano</a:t>
            </a:r>
          </a:p>
        </p:txBody>
      </p:sp>
      <p:graphicFrame>
        <p:nvGraphicFramePr>
          <p:cNvPr id="56" name="Group 8"/>
          <p:cNvGraphicFramePr>
            <a:graphicFrameLocks noGrp="1"/>
          </p:cNvGraphicFramePr>
          <p:nvPr/>
        </p:nvGraphicFramePr>
        <p:xfrm>
          <a:off x="4643438" y="2349500"/>
          <a:ext cx="4429125" cy="977900"/>
        </p:xfrm>
        <a:graphic>
          <a:graphicData uri="http://schemas.openxmlformats.org/drawingml/2006/table">
            <a:tbl>
              <a:tblPr/>
              <a:tblGrid>
                <a:gridCol w="885825"/>
                <a:gridCol w="885825"/>
                <a:gridCol w="885825"/>
                <a:gridCol w="885825"/>
                <a:gridCol w="885825"/>
              </a:tblGrid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Engine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70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FX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70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LFO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70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Key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70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Octave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708F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String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ヒラギノ角ゴ ProN W3" charset="0"/>
                        <a:cs typeface="Calibri" charset="0"/>
                        <a:sym typeface="Calibri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Delay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Tremolo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44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ヒラギノ角ゴ ProN W3" charset="0"/>
                        <a:cs typeface="Calibri" charset="0"/>
                        <a:sym typeface="Calibri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ヒラギノ角ゴ ProN W3" charset="0"/>
                        <a:cs typeface="Calibri" charset="0"/>
                        <a:sym typeface="Calibri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E7"/>
                    </a:solidFill>
                  </a:tcPr>
                </a:tc>
              </a:tr>
            </a:tbl>
          </a:graphicData>
        </a:graphic>
      </p:graphicFrame>
      <p:pic>
        <p:nvPicPr>
          <p:cNvPr id="15" name="C05822BF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21088"/>
            <a:ext cx="601092" cy="60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0FDF51D2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445224"/>
            <a:ext cx="601092" cy="60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ano_c5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123728" y="1124744"/>
            <a:ext cx="576064" cy="576064"/>
          </a:xfrm>
          <a:prstGeom prst="rect">
            <a:avLst/>
          </a:prstGeom>
        </p:spPr>
      </p:pic>
      <p:pic>
        <p:nvPicPr>
          <p:cNvPr id="18" name="resultExp11Sub2-treated.aiff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123728" y="2315112"/>
            <a:ext cx="576064" cy="57606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43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435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935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43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Empirical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8438"/>
            <a:ext cx="5338763" cy="425291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rgbClr val="FF0000"/>
                </a:solidFill>
              </a:rPr>
              <a:t>PresetGen</a:t>
            </a:r>
            <a:r>
              <a:rPr lang="en-US" sz="2800" dirty="0" smtClean="0">
                <a:solidFill>
                  <a:srgbClr val="FF0000"/>
                </a:solidFill>
              </a:rPr>
              <a:t> compared to human sound designers</a:t>
            </a:r>
            <a:r>
              <a:rPr lang="en-US" sz="2800" dirty="0" smtClean="0"/>
              <a:t>.</a:t>
            </a:r>
          </a:p>
          <a:p>
            <a:pPr lvl="1" eaLnBrk="1" hangingPunct="1">
              <a:defRPr/>
            </a:pPr>
            <a:r>
              <a:rPr lang="en-US" sz="2400" dirty="0" smtClean="0"/>
              <a:t>8 target sounds: </a:t>
            </a:r>
          </a:p>
          <a:p>
            <a:pPr lvl="1" eaLnBrk="1" hangingPunct="1">
              <a:defRPr/>
            </a:pPr>
            <a:r>
              <a:rPr lang="en-US" sz="2400" dirty="0" smtClean="0"/>
              <a:t>3 human sound designer</a:t>
            </a:r>
          </a:p>
          <a:p>
            <a:pPr lvl="1" eaLnBrk="1" hangingPunct="1">
              <a:defRPr/>
            </a:pPr>
            <a:r>
              <a:rPr lang="en-US" sz="2400" dirty="0" smtClean="0"/>
              <a:t>14 auditors judge similarity across dimensions. </a:t>
            </a:r>
          </a:p>
          <a:p>
            <a:pPr eaLnBrk="1" hangingPunct="1">
              <a:defRPr/>
            </a:pPr>
            <a:r>
              <a:rPr lang="en-US" sz="2800" dirty="0" smtClean="0"/>
              <a:t>Results: </a:t>
            </a:r>
          </a:p>
          <a:p>
            <a:pPr lvl="1" eaLnBrk="1" hangingPunct="1">
              <a:defRPr/>
            </a:pPr>
            <a:r>
              <a:rPr lang="en-US" sz="2000" dirty="0" err="1" smtClean="0"/>
              <a:t>PresetGen</a:t>
            </a:r>
            <a:r>
              <a:rPr lang="en-US" sz="2000" dirty="0" smtClean="0"/>
              <a:t> sounds rated more similar to target (</a:t>
            </a:r>
            <a:r>
              <a:rPr lang="en-US" sz="2000" dirty="0" err="1" smtClean="0"/>
              <a:t>avg</a:t>
            </a:r>
            <a:r>
              <a:rPr lang="en-US" sz="2000" dirty="0" smtClean="0"/>
              <a:t> 17%)</a:t>
            </a:r>
          </a:p>
          <a:p>
            <a:pPr lvl="1" eaLnBrk="1" hangingPunct="1">
              <a:defRPr/>
            </a:pPr>
            <a:r>
              <a:rPr lang="en-US" sz="2000" dirty="0" err="1" smtClean="0">
                <a:solidFill>
                  <a:srgbClr val="FF0000"/>
                </a:solidFill>
              </a:rPr>
              <a:t>PresetGen</a:t>
            </a:r>
            <a:r>
              <a:rPr lang="en-US" sz="2000" dirty="0" smtClean="0">
                <a:solidFill>
                  <a:srgbClr val="FF0000"/>
                </a:solidFill>
              </a:rPr>
              <a:t> outperform humans </a:t>
            </a:r>
            <a:r>
              <a:rPr lang="en-US" sz="2000" dirty="0" smtClean="0"/>
              <a:t>at the task both in competency and efficiency.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B37263-DA62-E046-9FDC-4B5629EA3D1A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2355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-11113"/>
            <a:ext cx="3287712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34AD0B-00B7-514E-9A2C-82537E6DD079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title"/>
          </p:nvPr>
        </p:nvSpPr>
        <p:spPr>
          <a:xfrm>
            <a:off x="755650" y="1341438"/>
            <a:ext cx="8228013" cy="72548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In Conclusion: </a:t>
            </a:r>
            <a:br>
              <a:rPr lang="en-US" sz="2400" dirty="0" smtClean="0"/>
            </a:br>
            <a:r>
              <a:rPr lang="en-US" sz="2400" dirty="0" err="1" smtClean="0">
                <a:solidFill>
                  <a:srgbClr val="FF0000"/>
                </a:solidFill>
              </a:rPr>
              <a:t>PresetGen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automates a creative task to </a:t>
            </a:r>
            <a:r>
              <a:rPr lang="en-US" sz="2400" dirty="0" smtClean="0">
                <a:solidFill>
                  <a:srgbClr val="FF0000"/>
                </a:solidFill>
              </a:rPr>
              <a:t>human competitive </a:t>
            </a:r>
            <a:r>
              <a:rPr lang="en-US" sz="2400" dirty="0" smtClean="0"/>
              <a:t>levels and would fit well at a computer-assisted creativity tools in many synthesizers.</a:t>
            </a:r>
          </a:p>
        </p:txBody>
      </p:sp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962400"/>
            <a:ext cx="1800225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962400"/>
            <a:ext cx="41179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9" name="Group 10"/>
          <p:cNvGrpSpPr>
            <a:grpSpLocks/>
          </p:cNvGrpSpPr>
          <p:nvPr/>
        </p:nvGrpSpPr>
        <p:grpSpPr bwMode="auto">
          <a:xfrm>
            <a:off x="6804025" y="2595563"/>
            <a:ext cx="936625" cy="1260475"/>
            <a:chOff x="0" y="0"/>
            <a:chExt cx="584" cy="840"/>
          </a:xfrm>
        </p:grpSpPr>
        <p:pic>
          <p:nvPicPr>
            <p:cNvPr id="21514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84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5" name="Rectangle 9"/>
            <p:cNvSpPr>
              <a:spLocks/>
            </p:cNvSpPr>
            <p:nvPr/>
          </p:nvSpPr>
          <p:spPr bwMode="auto">
            <a:xfrm>
              <a:off x="112" y="616"/>
              <a:ext cx="371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alibri" charset="0"/>
                  <a:ea typeface="ＭＳ Ｐゴシック" charset="0"/>
                  <a:sym typeface="Calibri" charset="0"/>
                </a:rPr>
                <a:t>DEAP</a:t>
              </a:r>
            </a:p>
          </p:txBody>
        </p:sp>
      </p:grpSp>
      <p:pic>
        <p:nvPicPr>
          <p:cNvPr id="21510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96240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114925"/>
            <a:ext cx="3346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51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187950"/>
            <a:ext cx="316865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" name="Picture 7" descr="Meta_5x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349500"/>
            <a:ext cx="4140200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016CDC-1B6D-3740-95D9-47667BE27ACF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preset generation </a:t>
            </a:r>
            <a:r>
              <a:rPr lang="en-US" dirty="0" smtClean="0"/>
              <a:t>problem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9750" y="1773238"/>
            <a:ext cx="8229600" cy="42529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Modern synthesizers are very powerful and have many parameters resulting in a vast and complex search space. </a:t>
            </a:r>
          </a:p>
          <a:p>
            <a:pPr eaLnBrk="1" hangingPunct="1">
              <a:defRPr/>
            </a:pPr>
            <a:r>
              <a:rPr lang="en-US" sz="2400" dirty="0" smtClean="0"/>
              <a:t>The possibilities of a given synthesizer are unknowns and the search space is beyond human grasp. </a:t>
            </a:r>
          </a:p>
          <a:p>
            <a:pPr eaLnBrk="1" hangingPunct="1">
              <a:defRPr/>
            </a:pPr>
            <a:r>
              <a:rPr lang="en-US" sz="2400" dirty="0" smtClean="0">
                <a:latin typeface="DINPro-Medium" charset="0"/>
                <a:cs typeface="DINPro-Medium" charset="0"/>
                <a:sym typeface="DINPro-Medium" charset="0"/>
              </a:rPr>
              <a:t>Preset search is time-consuming</a:t>
            </a:r>
            <a:r>
              <a:rPr lang="en-US" sz="2400" dirty="0" smtClean="0"/>
              <a:t> and </a:t>
            </a:r>
            <a:r>
              <a:rPr lang="en-US" sz="2400" dirty="0" smtClean="0">
                <a:latin typeface="DINPro-Medium" charset="0"/>
                <a:cs typeface="DINPro-Medium" charset="0"/>
                <a:sym typeface="DINPro-Medium" charset="0"/>
              </a:rPr>
              <a:t>tedious</a:t>
            </a:r>
            <a:r>
              <a:rPr lang="en-US" sz="2400" dirty="0" smtClean="0"/>
              <a:t>.</a:t>
            </a:r>
          </a:p>
          <a:p>
            <a:pPr lvl="1" eaLnBrk="1" hangingPunct="1">
              <a:defRPr/>
            </a:pPr>
            <a:r>
              <a:rPr lang="en-US" sz="2000" dirty="0" smtClean="0"/>
              <a:t>Musicians and sound designers spend time tuning parameters instead of making music.</a:t>
            </a:r>
          </a:p>
          <a:p>
            <a:pPr lvl="1" eaLnBrk="1" hangingPunct="1">
              <a:defRPr/>
            </a:pPr>
            <a:r>
              <a:rPr lang="en-US" sz="2000" dirty="0" smtClean="0"/>
              <a:t>The solution found might not be optimal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7172" name="Right Arrow 1"/>
          <p:cNvSpPr>
            <a:spLocks noChangeArrowheads="1"/>
          </p:cNvSpPr>
          <p:nvPr/>
        </p:nvSpPr>
        <p:spPr bwMode="auto">
          <a:xfrm>
            <a:off x="684213" y="5589588"/>
            <a:ext cx="792162" cy="503237"/>
          </a:xfrm>
          <a:prstGeom prst="rightArrow">
            <a:avLst>
              <a:gd name="adj1" fmla="val 50000"/>
              <a:gd name="adj2" fmla="val 50088"/>
            </a:avLst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3" name="TextBox 2"/>
          <p:cNvSpPr txBox="1">
            <a:spLocks noChangeArrowheads="1"/>
          </p:cNvSpPr>
          <p:nvPr/>
        </p:nvSpPr>
        <p:spPr bwMode="auto">
          <a:xfrm>
            <a:off x="1692275" y="5300663"/>
            <a:ext cx="712787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800">
                <a:solidFill>
                  <a:schemeClr val="tx1"/>
                </a:solidFill>
              </a:rPr>
              <a:t>We want to </a:t>
            </a:r>
            <a:r>
              <a:rPr lang="en-US" sz="2800">
                <a:solidFill>
                  <a:srgbClr val="FF0000"/>
                </a:solidFill>
              </a:rPr>
              <a:t>automate preset generation</a:t>
            </a:r>
            <a:r>
              <a:rPr lang="en-US" sz="2800">
                <a:solidFill>
                  <a:schemeClr val="tx1"/>
                </a:solidFill>
              </a:rPr>
              <a:t>: </a:t>
            </a:r>
            <a:br>
              <a:rPr lang="en-US" sz="2800">
                <a:solidFill>
                  <a:schemeClr val="tx1"/>
                </a:solidFill>
              </a:rPr>
            </a:br>
            <a:r>
              <a:rPr lang="en-US" sz="2800">
                <a:solidFill>
                  <a:schemeClr val="tx1"/>
                </a:solidFill>
              </a:rPr>
              <a:t>Given a target sound, and a synthesizer, give me a preset for that sound.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Example synthesizer: the OP-1</a:t>
            </a:r>
          </a:p>
        </p:txBody>
      </p:sp>
      <p:grpSp>
        <p:nvGrpSpPr>
          <p:cNvPr id="9218" name="Group 65"/>
          <p:cNvGrpSpPr>
            <a:grpSpLocks/>
          </p:cNvGrpSpPr>
          <p:nvPr/>
        </p:nvGrpSpPr>
        <p:grpSpPr bwMode="auto">
          <a:xfrm>
            <a:off x="2339975" y="4292600"/>
            <a:ext cx="6248400" cy="2336800"/>
            <a:chOff x="0" y="0"/>
            <a:chExt cx="3936" cy="1472"/>
          </a:xfrm>
        </p:grpSpPr>
        <p:pic>
          <p:nvPicPr>
            <p:cNvPr id="9224" name="Picture 6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640"/>
              <a:ext cx="424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6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" y="648"/>
              <a:ext cx="5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6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" y="656"/>
              <a:ext cx="42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6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4" y="640"/>
              <a:ext cx="49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6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648"/>
              <a:ext cx="26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395288" y="1484313"/>
            <a:ext cx="8137525" cy="2616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l">
              <a:buFont typeface="Arial"/>
              <a:buChar char="•"/>
              <a:defRPr/>
            </a:pPr>
            <a:r>
              <a:rPr lang="en-US" sz="1800" dirty="0">
                <a:solidFill>
                  <a:srgbClr val="FFFFFF"/>
                </a:solidFill>
              </a:rPr>
              <a:t>The OP-1 is a commercial synthesizer that has a very large presets search space:</a:t>
            </a:r>
          </a:p>
          <a:p>
            <a:pPr marL="914400" lvl="1" indent="-457200" algn="l">
              <a:buFont typeface="Arial"/>
              <a:buChar char="•"/>
              <a:defRPr/>
            </a:pPr>
            <a:r>
              <a:rPr lang="en-US" sz="1800" dirty="0">
                <a:solidFill>
                  <a:srgbClr val="FFFFFF"/>
                </a:solidFill>
              </a:rPr>
              <a:t>7 synthesis engines</a:t>
            </a:r>
          </a:p>
          <a:p>
            <a:pPr marL="914400" lvl="1" indent="-457200" algn="l">
              <a:buFont typeface="Arial"/>
              <a:buChar char="•"/>
              <a:defRPr/>
            </a:pPr>
            <a:r>
              <a:rPr lang="en-US" sz="1800" dirty="0">
                <a:solidFill>
                  <a:srgbClr val="FFFFFF"/>
                </a:solidFill>
              </a:rPr>
              <a:t>3 types of LFO (Low frequency oscillators)</a:t>
            </a:r>
          </a:p>
          <a:p>
            <a:pPr marL="914400" lvl="1" indent="-457200" algn="l">
              <a:buFont typeface="Arial"/>
              <a:buChar char="•"/>
              <a:defRPr/>
            </a:pPr>
            <a:r>
              <a:rPr lang="en-US" sz="1800" dirty="0">
                <a:solidFill>
                  <a:srgbClr val="FFFFFF"/>
                </a:solidFill>
              </a:rPr>
              <a:t>4 types of special effects</a:t>
            </a:r>
          </a:p>
          <a:p>
            <a:pPr marL="914400" lvl="1" indent="-457200" algn="l">
              <a:buFont typeface="Arial"/>
              <a:buChar char="•"/>
              <a:defRPr/>
            </a:pPr>
            <a:r>
              <a:rPr lang="en-US" sz="1800" dirty="0">
                <a:solidFill>
                  <a:srgbClr val="FFFFFF"/>
                </a:solidFill>
              </a:rPr>
              <a:t>120 keys</a:t>
            </a:r>
          </a:p>
          <a:p>
            <a:pPr marL="457200" indent="-457200" algn="l">
              <a:buFont typeface="Arial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  <a:ea typeface="ＭＳ Ｐゴシック" charset="0"/>
                <a:cs typeface="Calibri" charset="0"/>
                <a:sym typeface="Calibri" charset="0"/>
              </a:rPr>
              <a:t>The total number of distinct presets is of the order of 10</a:t>
            </a:r>
            <a:r>
              <a:rPr lang="en-US" sz="1800" baseline="30000" dirty="0">
                <a:solidFill>
                  <a:schemeClr val="tx1"/>
                </a:solidFill>
                <a:latin typeface="+mn-lt"/>
                <a:ea typeface="ＭＳ Ｐゴシック" charset="0"/>
                <a:cs typeface="Calibri" charset="0"/>
                <a:sym typeface="Calibri" charset="0"/>
              </a:rPr>
              <a:t>76</a:t>
            </a:r>
          </a:p>
          <a:p>
            <a:pPr marL="457200" indent="-457200" algn="l">
              <a:buFont typeface="Arial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  <a:ea typeface="ＭＳ Ｐゴシック" charset="0"/>
                <a:cs typeface="Calibri" charset="0"/>
                <a:sym typeface="Calibri" charset="0"/>
              </a:rPr>
              <a:t>Added challenges: The space is highly discontinuous and the synthesis engines are non-deterministic (adding warmth to the sound).</a:t>
            </a:r>
            <a:endParaRPr lang="en-US" sz="1800" dirty="0">
              <a:solidFill>
                <a:srgbClr val="FFFFFF"/>
              </a:solidFill>
            </a:endParaRPr>
          </a:p>
          <a:p>
            <a:pPr lvl="1" algn="l">
              <a:defRPr/>
            </a:pP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922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4202113"/>
            <a:ext cx="5653088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ight Brace 3"/>
          <p:cNvSpPr>
            <a:spLocks/>
          </p:cNvSpPr>
          <p:nvPr/>
        </p:nvSpPr>
        <p:spPr bwMode="auto">
          <a:xfrm>
            <a:off x="5435600" y="1916113"/>
            <a:ext cx="215900" cy="720725"/>
          </a:xfrm>
          <a:prstGeom prst="rightBrace">
            <a:avLst>
              <a:gd name="adj1" fmla="val 8346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TextBox 4"/>
          <p:cNvSpPr txBox="1">
            <a:spLocks noChangeArrowheads="1"/>
          </p:cNvSpPr>
          <p:nvPr/>
        </p:nvSpPr>
        <p:spPr bwMode="auto">
          <a:xfrm>
            <a:off x="5724525" y="1916113"/>
            <a:ext cx="3162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tx1"/>
                </a:solidFill>
              </a:rPr>
              <a:t>Each with 4 parameters with </a:t>
            </a:r>
            <a:br>
              <a:rPr lang="en-US" sz="2000">
                <a:solidFill>
                  <a:schemeClr val="tx1"/>
                </a:solidFill>
              </a:rPr>
            </a:br>
            <a:r>
              <a:rPr lang="en-US" sz="2000">
                <a:solidFill>
                  <a:schemeClr val="tx1"/>
                </a:solidFill>
              </a:rPr>
              <a:t>32767 possible values each</a:t>
            </a:r>
          </a:p>
        </p:txBody>
      </p:sp>
      <p:pic>
        <p:nvPicPr>
          <p:cNvPr id="9223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365625"/>
            <a:ext cx="37274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B301-AA5C-4D41-80F7-05E88101EA08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Our solution: </a:t>
            </a:r>
            <a:r>
              <a:rPr lang="en-US" dirty="0" err="1" smtClean="0">
                <a:solidFill>
                  <a:srgbClr val="FF0000"/>
                </a:solidFill>
              </a:rPr>
              <a:t>PresetGen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1267" name="Rectangle 6"/>
          <p:cNvSpPr>
            <a:spLocks/>
          </p:cNvSpPr>
          <p:nvPr/>
        </p:nvSpPr>
        <p:spPr bwMode="auto">
          <a:xfrm>
            <a:off x="25400" y="1295400"/>
            <a:ext cx="90805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2900" indent="-342900" algn="l"/>
            <a:endParaRPr lang="en-US" sz="3100">
              <a:solidFill>
                <a:schemeClr val="tx1"/>
              </a:solidFill>
              <a:latin typeface="Calibri" charset="0"/>
              <a:ea typeface="ＭＳ Ｐゴシック" charset="0"/>
              <a:sym typeface="Calibri" charset="0"/>
            </a:endParaRPr>
          </a:p>
        </p:txBody>
      </p:sp>
      <p:grpSp>
        <p:nvGrpSpPr>
          <p:cNvPr id="34846" name="Group 30"/>
          <p:cNvGrpSpPr>
            <a:grpSpLocks/>
          </p:cNvGrpSpPr>
          <p:nvPr/>
        </p:nvGrpSpPr>
        <p:grpSpPr bwMode="auto">
          <a:xfrm>
            <a:off x="468313" y="1341438"/>
            <a:ext cx="8229600" cy="4856162"/>
            <a:chOff x="7" y="-915"/>
            <a:chExt cx="5184" cy="3059"/>
          </a:xfrm>
        </p:grpSpPr>
        <p:sp>
          <p:nvSpPr>
            <p:cNvPr id="34823" name="Rectangle 7"/>
            <p:cNvSpPr>
              <a:spLocks/>
            </p:cNvSpPr>
            <p:nvPr/>
          </p:nvSpPr>
          <p:spPr bwMode="auto">
            <a:xfrm>
              <a:off x="7" y="-915"/>
              <a:ext cx="5184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342900" indent="-342900" algn="l">
                <a:spcBef>
                  <a:spcPts val="763"/>
                </a:spcBef>
                <a:buSzPct val="100000"/>
                <a:buFont typeface="Arial" charset="0"/>
                <a:buChar char="•"/>
                <a:defRPr/>
              </a:pPr>
              <a:r>
                <a:rPr lang="en-US" sz="2400" dirty="0">
                  <a:solidFill>
                    <a:srgbClr val="FFFFFF"/>
                  </a:solidFill>
                  <a:latin typeface="+mn-lt"/>
                </a:rPr>
                <a:t>We use </a:t>
              </a:r>
              <a:r>
                <a:rPr lang="en-US" sz="2400" dirty="0">
                  <a:solidFill>
                    <a:srgbClr val="FF0000"/>
                  </a:solidFill>
                  <a:latin typeface="+mn-lt"/>
                  <a:cs typeface="DINPro-Medium" charset="0"/>
                  <a:sym typeface="DINPro-Medium" charset="0"/>
                </a:rPr>
                <a:t>evolutionary algorithms </a:t>
              </a:r>
              <a:r>
                <a:rPr lang="en-US" sz="2400" dirty="0">
                  <a:solidFill>
                    <a:srgbClr val="FFFFFF"/>
                  </a:solidFill>
                  <a:latin typeface="+mn-lt"/>
                </a:rPr>
                <a:t>to locate </a:t>
              </a:r>
              <a:r>
                <a:rPr lang="en-US" sz="2400" dirty="0">
                  <a:solidFill>
                    <a:srgbClr val="FFFFFF"/>
                  </a:solidFill>
                  <a:latin typeface="+mn-lt"/>
                  <a:cs typeface="DINPro-Medium" charset="0"/>
                  <a:sym typeface="DINPro-Medium" charset="0"/>
                </a:rPr>
                <a:t>multiple distinct OP-1 presets</a:t>
              </a:r>
              <a:r>
                <a:rPr lang="en-US" sz="2400" dirty="0">
                  <a:solidFill>
                    <a:srgbClr val="FFFFFF"/>
                  </a:solidFill>
                  <a:latin typeface="+mn-lt"/>
                </a:rPr>
                <a:t> to </a:t>
              </a:r>
              <a:r>
                <a:rPr lang="en-US" sz="2400" dirty="0">
                  <a:solidFill>
                    <a:srgbClr val="FFFFFF"/>
                  </a:solidFill>
                  <a:latin typeface="+mn-lt"/>
                  <a:cs typeface="DINPro-Medium" charset="0"/>
                  <a:sym typeface="DINPro-Medium" charset="0"/>
                </a:rPr>
                <a:t>replicate</a:t>
              </a:r>
              <a:r>
                <a:rPr lang="en-US" sz="2400" dirty="0">
                  <a:solidFill>
                    <a:srgbClr val="FFFFFF"/>
                  </a:solidFill>
                  <a:latin typeface="+mn-lt"/>
                </a:rPr>
                <a:t> a given </a:t>
              </a:r>
              <a:r>
                <a:rPr lang="en-US" sz="2400" dirty="0">
                  <a:solidFill>
                    <a:srgbClr val="FFFFFF"/>
                  </a:solidFill>
                  <a:latin typeface="+mn-lt"/>
                  <a:cs typeface="DINPro-Medium" charset="0"/>
                  <a:sym typeface="DINPro-Medium" charset="0"/>
                </a:rPr>
                <a:t>target sound</a:t>
              </a:r>
            </a:p>
            <a:p>
              <a:pPr marL="342900" indent="-342900" algn="l">
                <a:spcBef>
                  <a:spcPts val="763"/>
                </a:spcBef>
                <a:buSzPct val="100000"/>
                <a:buFont typeface="Arial" charset="0"/>
                <a:buChar char="•"/>
                <a:defRPr/>
              </a:pPr>
              <a:r>
                <a:rPr lang="en-US" sz="2400" dirty="0">
                  <a:solidFill>
                    <a:srgbClr val="FFFFFF"/>
                  </a:solidFill>
                  <a:latin typeface="+mn-lt"/>
                  <a:ea typeface="ＭＳ Ｐゴシック" charset="0"/>
                  <a:cs typeface="DINPro-Light" charset="0"/>
                  <a:sym typeface="DINPro-Light" charset="0"/>
                </a:rPr>
                <a:t>We </a:t>
              </a:r>
              <a:r>
                <a:rPr lang="en-US" sz="2400" dirty="0">
                  <a:solidFill>
                    <a:schemeClr val="tx1"/>
                  </a:solidFill>
                  <a:latin typeface="+mn-lt"/>
                  <a:ea typeface="ＭＳ Ｐゴシック" charset="0"/>
                  <a:cs typeface="DINPro-Light" charset="0"/>
                  <a:sym typeface="DINPro-Light" charset="0"/>
                </a:rPr>
                <a:t>minimize the </a:t>
              </a:r>
              <a:r>
                <a:rPr lang="en-US" sz="2400" dirty="0">
                  <a:solidFill>
                    <a:srgbClr val="FF0000"/>
                  </a:solidFill>
                  <a:latin typeface="+mn-lt"/>
                  <a:ea typeface="ＭＳ Ｐゴシック" charset="0"/>
                  <a:cs typeface="DINPro-Light" charset="0"/>
                  <a:sym typeface="DINPro-Light" charset="0"/>
                </a:rPr>
                <a:t>3 objectives </a:t>
              </a:r>
              <a:r>
                <a:rPr lang="en-US" sz="2400" dirty="0">
                  <a:solidFill>
                    <a:schemeClr val="tx1"/>
                  </a:solidFill>
                  <a:latin typeface="+mn-lt"/>
                  <a:ea typeface="ＭＳ Ｐゴシック" charset="0"/>
                  <a:cs typeface="DINPro-Light" charset="0"/>
                  <a:sym typeface="DINPro-Light" charset="0"/>
                </a:rPr>
                <a:t>distances (Envelope, FFT, STFT) using a </a:t>
              </a:r>
              <a:r>
                <a:rPr lang="en-US" sz="2400" dirty="0">
                  <a:solidFill>
                    <a:schemeClr val="tx1"/>
                  </a:solidFill>
                  <a:latin typeface="+mn-lt"/>
                  <a:ea typeface="ＭＳ Ｐゴシック" charset="0"/>
                  <a:cs typeface="DINPro-Medium" charset="0"/>
                  <a:sym typeface="DINPro-Medium" charset="0"/>
                </a:rPr>
                <a:t>multi-objective genetic algorithm:</a:t>
              </a:r>
              <a:r>
                <a:rPr lang="en-US" sz="2400" dirty="0">
                  <a:solidFill>
                    <a:schemeClr val="tx1"/>
                  </a:solidFill>
                  <a:latin typeface="+mn-lt"/>
                  <a:ea typeface="ＭＳ Ｐゴシック" charset="0"/>
                  <a:cs typeface="DINPro-Light" charset="0"/>
                  <a:sym typeface="DINPro-Light" charset="0"/>
                </a:rPr>
                <a:t> the Non-dominated Sorting Genetic Algorithm-II (</a:t>
              </a:r>
              <a:r>
                <a:rPr lang="en-US" sz="2400" dirty="0">
                  <a:solidFill>
                    <a:schemeClr val="tx1"/>
                  </a:solidFill>
                  <a:latin typeface="+mn-lt"/>
                  <a:ea typeface="ＭＳ Ｐゴシック" charset="0"/>
                  <a:cs typeface="DINPro-Medium" charset="0"/>
                  <a:sym typeface="DINPro-Medium" charset="0"/>
                </a:rPr>
                <a:t>NSGA-II</a:t>
              </a:r>
              <a:r>
                <a:rPr lang="en-US" sz="2400" dirty="0">
                  <a:solidFill>
                    <a:schemeClr val="tx1"/>
                  </a:solidFill>
                  <a:latin typeface="+mn-lt"/>
                  <a:ea typeface="ＭＳ Ｐゴシック" charset="0"/>
                  <a:cs typeface="DINPro-Light" charset="0"/>
                  <a:sym typeface="DINPro-Light" charset="0"/>
                </a:rPr>
                <a:t>) </a:t>
              </a:r>
            </a:p>
          </p:txBody>
        </p:sp>
        <p:sp>
          <p:nvSpPr>
            <p:cNvPr id="34824" name="AutoShape 8"/>
            <p:cNvSpPr>
              <a:spLocks/>
            </p:cNvSpPr>
            <p:nvPr/>
          </p:nvSpPr>
          <p:spPr bwMode="auto">
            <a:xfrm>
              <a:off x="1477" y="1067"/>
              <a:ext cx="1750" cy="830"/>
            </a:xfrm>
            <a:prstGeom prst="roundRect">
              <a:avLst>
                <a:gd name="adj" fmla="val 12394"/>
              </a:avLst>
            </a:prstGeom>
            <a:solidFill>
              <a:srgbClr val="FF5308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>
                <a:defRPr/>
              </a:pPr>
              <a:endPara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ea typeface="ＭＳ Ｐゴシック" charset="0"/>
                <a:cs typeface="Calibri" charset="0"/>
                <a:sym typeface="Calibri" charset="0"/>
              </a:endParaRPr>
            </a:p>
            <a:p>
              <a:pPr>
                <a:defRPr/>
              </a:pPr>
              <a:r>
                <a:rPr lang="en-US" sz="4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charset="0"/>
                  <a:ea typeface="ＭＳ Ｐゴシック" charset="0"/>
                  <a:cs typeface="Calibri" charset="0"/>
                  <a:sym typeface="Calibri" charset="0"/>
                </a:rPr>
                <a:t>NSGA-II</a:t>
              </a:r>
              <a:br>
                <a:rPr lang="en-US" sz="4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charset="0"/>
                  <a:ea typeface="ＭＳ Ｐゴシック" charset="0"/>
                  <a:cs typeface="Calibri" charset="0"/>
                  <a:sym typeface="Calibri" charset="0"/>
                </a:rPr>
              </a:br>
              <a:endPara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ea typeface="ＭＳ Ｐゴシック" charset="0"/>
                <a:cs typeface="Calibri" charset="0"/>
                <a:sym typeface="Calibri" charset="0"/>
              </a:endParaRPr>
            </a:p>
          </p:txBody>
        </p:sp>
        <p:sp>
          <p:nvSpPr>
            <p:cNvPr id="11271" name="Rectangle 9"/>
            <p:cNvSpPr>
              <a:spLocks/>
            </p:cNvSpPr>
            <p:nvPr/>
          </p:nvSpPr>
          <p:spPr bwMode="auto">
            <a:xfrm>
              <a:off x="144" y="1920"/>
              <a:ext cx="80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alibri" charset="0"/>
                  <a:ea typeface="ＭＳ Ｐゴシック" charset="0"/>
                  <a:sym typeface="Calibri" charset="0"/>
                </a:rPr>
                <a:t>Target sound</a:t>
              </a:r>
            </a:p>
          </p:txBody>
        </p:sp>
        <p:grpSp>
          <p:nvGrpSpPr>
            <p:cNvPr id="11272" name="Group 14"/>
            <p:cNvGrpSpPr>
              <a:grpSpLocks/>
            </p:cNvGrpSpPr>
            <p:nvPr/>
          </p:nvGrpSpPr>
          <p:grpSpPr bwMode="auto">
            <a:xfrm>
              <a:off x="4112" y="944"/>
              <a:ext cx="267" cy="960"/>
              <a:chOff x="0" y="0"/>
              <a:chExt cx="267" cy="960"/>
            </a:xfrm>
          </p:grpSpPr>
          <p:pic>
            <p:nvPicPr>
              <p:cNvPr id="11288" name="Picture 1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" y="135"/>
                <a:ext cx="150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9" name="Picture 1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" y="36"/>
                <a:ext cx="75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90" name="Picture 1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155" y="559"/>
                <a:ext cx="580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91" name="Rectangle 13"/>
              <p:cNvSpPr>
                <a:spLocks/>
              </p:cNvSpPr>
              <p:nvPr/>
            </p:nvSpPr>
            <p:spPr bwMode="auto">
              <a:xfrm>
                <a:off x="0" y="0"/>
                <a:ext cx="267" cy="96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1273" name="Group 19"/>
            <p:cNvGrpSpPr>
              <a:grpSpLocks/>
            </p:cNvGrpSpPr>
            <p:nvPr/>
          </p:nvGrpSpPr>
          <p:grpSpPr bwMode="auto">
            <a:xfrm>
              <a:off x="3808" y="944"/>
              <a:ext cx="267" cy="960"/>
              <a:chOff x="0" y="0"/>
              <a:chExt cx="267" cy="960"/>
            </a:xfrm>
          </p:grpSpPr>
          <p:pic>
            <p:nvPicPr>
              <p:cNvPr id="11284" name="Picture 1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" y="135"/>
                <a:ext cx="150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5" name="Picture 1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" y="36"/>
                <a:ext cx="75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6" name="Picture 1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155" y="559"/>
                <a:ext cx="580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87" name="Rectangle 18"/>
              <p:cNvSpPr>
                <a:spLocks/>
              </p:cNvSpPr>
              <p:nvPr/>
            </p:nvSpPr>
            <p:spPr bwMode="auto">
              <a:xfrm>
                <a:off x="0" y="0"/>
                <a:ext cx="267" cy="96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1274" name="Group 24"/>
            <p:cNvGrpSpPr>
              <a:grpSpLocks/>
            </p:cNvGrpSpPr>
            <p:nvPr/>
          </p:nvGrpSpPr>
          <p:grpSpPr bwMode="auto">
            <a:xfrm>
              <a:off x="4736" y="944"/>
              <a:ext cx="267" cy="960"/>
              <a:chOff x="0" y="0"/>
              <a:chExt cx="267" cy="960"/>
            </a:xfrm>
          </p:grpSpPr>
          <p:pic>
            <p:nvPicPr>
              <p:cNvPr id="11280" name="Picture 2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" y="135"/>
                <a:ext cx="150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1" name="Picture 2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" y="36"/>
                <a:ext cx="75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2" name="Picture 2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155" y="559"/>
                <a:ext cx="580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83" name="Rectangle 23"/>
              <p:cNvSpPr>
                <a:spLocks/>
              </p:cNvSpPr>
              <p:nvPr/>
            </p:nvSpPr>
            <p:spPr bwMode="auto">
              <a:xfrm>
                <a:off x="0" y="0"/>
                <a:ext cx="267" cy="96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1275" name="Rectangle 25"/>
            <p:cNvSpPr>
              <a:spLocks/>
            </p:cNvSpPr>
            <p:nvPr/>
          </p:nvSpPr>
          <p:spPr bwMode="auto">
            <a:xfrm>
              <a:off x="4472" y="1352"/>
              <a:ext cx="165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alibri" charset="0"/>
                  <a:ea typeface="ＭＳ Ｐゴシック" charset="0"/>
                  <a:sym typeface="Calibri" charset="0"/>
                </a:rPr>
                <a:t>...</a:t>
              </a:r>
            </a:p>
          </p:txBody>
        </p:sp>
        <p:sp>
          <p:nvSpPr>
            <p:cNvPr id="11276" name="Rectangle 26"/>
            <p:cNvSpPr>
              <a:spLocks/>
            </p:cNvSpPr>
            <p:nvPr/>
          </p:nvSpPr>
          <p:spPr bwMode="auto">
            <a:xfrm>
              <a:off x="4104" y="1920"/>
              <a:ext cx="79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alibri" charset="0"/>
                  <a:ea typeface="ＭＳ Ｐゴシック" charset="0"/>
                  <a:sym typeface="Calibri" charset="0"/>
                </a:rPr>
                <a:t>OP-1 presets</a:t>
              </a:r>
            </a:p>
          </p:txBody>
        </p:sp>
        <p:sp>
          <p:nvSpPr>
            <p:cNvPr id="11277" name="AutoShape 27"/>
            <p:cNvSpPr>
              <a:spLocks/>
            </p:cNvSpPr>
            <p:nvPr/>
          </p:nvSpPr>
          <p:spPr bwMode="auto">
            <a:xfrm>
              <a:off x="1064" y="1312"/>
              <a:ext cx="264" cy="304"/>
            </a:xfrm>
            <a:prstGeom prst="rightArrow">
              <a:avLst>
                <a:gd name="adj1" fmla="val 36870"/>
                <a:gd name="adj2" fmla="val 55056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278" name="AutoShape 28"/>
            <p:cNvSpPr>
              <a:spLocks/>
            </p:cNvSpPr>
            <p:nvPr/>
          </p:nvSpPr>
          <p:spPr bwMode="auto">
            <a:xfrm>
              <a:off x="3376" y="1312"/>
              <a:ext cx="264" cy="304"/>
            </a:xfrm>
            <a:prstGeom prst="rightArrow">
              <a:avLst>
                <a:gd name="adj1" fmla="val 36870"/>
                <a:gd name="adj2" fmla="val 55056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1279" name="Picture 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" y="1112"/>
              <a:ext cx="704" cy="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08737F-1823-1144-93AC-064A6666CE9A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Objective: Temporal envelope distance</a:t>
            </a:r>
          </a:p>
        </p:txBody>
      </p:sp>
      <p:grpSp>
        <p:nvGrpSpPr>
          <p:cNvPr id="12291" name="Group 10"/>
          <p:cNvGrpSpPr>
            <a:grpSpLocks/>
          </p:cNvGrpSpPr>
          <p:nvPr/>
        </p:nvGrpSpPr>
        <p:grpSpPr bwMode="auto">
          <a:xfrm>
            <a:off x="3238500" y="1738313"/>
            <a:ext cx="4521200" cy="874712"/>
            <a:chOff x="0" y="0"/>
            <a:chExt cx="2848" cy="551"/>
          </a:xfrm>
        </p:grpSpPr>
        <p:sp>
          <p:nvSpPr>
            <p:cNvPr id="12304" name="Line 6"/>
            <p:cNvSpPr>
              <a:spLocks noChangeShapeType="1"/>
            </p:cNvSpPr>
            <p:nvPr/>
          </p:nvSpPr>
          <p:spPr bwMode="auto">
            <a:xfrm flipH="1">
              <a:off x="0" y="0"/>
              <a:ext cx="296" cy="528"/>
            </a:xfrm>
            <a:prstGeom prst="line">
              <a:avLst/>
            </a:prstGeom>
            <a:noFill/>
            <a:ln w="38100">
              <a:solidFill>
                <a:srgbClr val="FF27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05" name="Line 7"/>
            <p:cNvSpPr>
              <a:spLocks noChangeShapeType="1"/>
            </p:cNvSpPr>
            <p:nvPr/>
          </p:nvSpPr>
          <p:spPr bwMode="auto">
            <a:xfrm rot="10800000">
              <a:off x="296" y="16"/>
              <a:ext cx="552" cy="255"/>
            </a:xfrm>
            <a:prstGeom prst="line">
              <a:avLst/>
            </a:prstGeom>
            <a:noFill/>
            <a:ln w="38100">
              <a:solidFill>
                <a:srgbClr val="FF27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06" name="Line 8"/>
            <p:cNvSpPr>
              <a:spLocks noChangeShapeType="1"/>
            </p:cNvSpPr>
            <p:nvPr/>
          </p:nvSpPr>
          <p:spPr bwMode="auto">
            <a:xfrm flipH="1">
              <a:off x="832" y="264"/>
              <a:ext cx="1400" cy="0"/>
            </a:xfrm>
            <a:prstGeom prst="line">
              <a:avLst/>
            </a:prstGeom>
            <a:noFill/>
            <a:ln w="38100">
              <a:solidFill>
                <a:srgbClr val="FF27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07" name="Line 9"/>
            <p:cNvSpPr>
              <a:spLocks noChangeShapeType="1"/>
            </p:cNvSpPr>
            <p:nvPr/>
          </p:nvSpPr>
          <p:spPr bwMode="auto">
            <a:xfrm rot="10800000">
              <a:off x="2224" y="256"/>
              <a:ext cx="624" cy="295"/>
            </a:xfrm>
            <a:prstGeom prst="line">
              <a:avLst/>
            </a:prstGeom>
            <a:noFill/>
            <a:ln w="38100">
              <a:solidFill>
                <a:srgbClr val="FF27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2292" name="Group 15"/>
          <p:cNvGrpSpPr>
            <a:grpSpLocks/>
          </p:cNvGrpSpPr>
          <p:nvPr/>
        </p:nvGrpSpPr>
        <p:grpSpPr bwMode="auto">
          <a:xfrm>
            <a:off x="3251200" y="3236913"/>
            <a:ext cx="4481513" cy="2020887"/>
            <a:chOff x="0" y="0"/>
            <a:chExt cx="2823" cy="1272"/>
          </a:xfrm>
        </p:grpSpPr>
        <p:sp>
          <p:nvSpPr>
            <p:cNvPr id="12300" name="Line 11"/>
            <p:cNvSpPr>
              <a:spLocks noChangeShapeType="1"/>
            </p:cNvSpPr>
            <p:nvPr/>
          </p:nvSpPr>
          <p:spPr bwMode="auto">
            <a:xfrm flipH="1">
              <a:off x="0" y="0"/>
              <a:ext cx="319" cy="1272"/>
            </a:xfrm>
            <a:prstGeom prst="line">
              <a:avLst/>
            </a:prstGeom>
            <a:noFill/>
            <a:ln w="38100">
              <a:solidFill>
                <a:srgbClr val="FF27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01" name="Line 12"/>
            <p:cNvSpPr>
              <a:spLocks noChangeShapeType="1"/>
            </p:cNvSpPr>
            <p:nvPr/>
          </p:nvSpPr>
          <p:spPr bwMode="auto">
            <a:xfrm rot="10800000" flipH="1">
              <a:off x="312" y="8"/>
              <a:ext cx="0" cy="303"/>
            </a:xfrm>
            <a:prstGeom prst="line">
              <a:avLst/>
            </a:prstGeom>
            <a:noFill/>
            <a:ln w="38100">
              <a:solidFill>
                <a:srgbClr val="FF27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02" name="Line 13"/>
            <p:cNvSpPr>
              <a:spLocks noChangeShapeType="1"/>
            </p:cNvSpPr>
            <p:nvPr/>
          </p:nvSpPr>
          <p:spPr bwMode="auto">
            <a:xfrm flipH="1">
              <a:off x="304" y="320"/>
              <a:ext cx="1951" cy="0"/>
            </a:xfrm>
            <a:prstGeom prst="line">
              <a:avLst/>
            </a:prstGeom>
            <a:noFill/>
            <a:ln w="38100">
              <a:solidFill>
                <a:srgbClr val="FF27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03" name="Line 14"/>
            <p:cNvSpPr>
              <a:spLocks noChangeShapeType="1"/>
            </p:cNvSpPr>
            <p:nvPr/>
          </p:nvSpPr>
          <p:spPr bwMode="auto">
            <a:xfrm rot="10800000">
              <a:off x="2248" y="312"/>
              <a:ext cx="575" cy="920"/>
            </a:xfrm>
            <a:prstGeom prst="line">
              <a:avLst/>
            </a:prstGeom>
            <a:noFill/>
            <a:ln w="38100">
              <a:solidFill>
                <a:srgbClr val="FF27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12293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409700"/>
            <a:ext cx="1117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17"/>
          <p:cNvSpPr>
            <a:spLocks/>
          </p:cNvSpPr>
          <p:nvPr/>
        </p:nvSpPr>
        <p:spPr bwMode="auto">
          <a:xfrm>
            <a:off x="508000" y="2590800"/>
            <a:ext cx="12842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Calibri" charset="0"/>
                <a:ea typeface="ＭＳ Ｐゴシック" charset="0"/>
                <a:sym typeface="Calibri" charset="0"/>
              </a:rPr>
              <a:t>Target sound</a:t>
            </a:r>
          </a:p>
        </p:txBody>
      </p:sp>
      <p:pic>
        <p:nvPicPr>
          <p:cNvPr id="12295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644900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19"/>
          <p:cNvSpPr>
            <a:spLocks/>
          </p:cNvSpPr>
          <p:nvPr/>
        </p:nvSpPr>
        <p:spPr bwMode="auto">
          <a:xfrm>
            <a:off x="468313" y="4581525"/>
            <a:ext cx="1531937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Calibri" charset="0"/>
                <a:ea typeface="ＭＳ Ｐゴシック" charset="0"/>
                <a:sym typeface="Calibri" charset="0"/>
              </a:rPr>
              <a:t>OP-1 generated</a:t>
            </a:r>
          </a:p>
          <a:p>
            <a:pPr algn="l"/>
            <a:r>
              <a:rPr lang="en-US" sz="1800">
                <a:solidFill>
                  <a:schemeClr val="tx1"/>
                </a:solidFill>
                <a:latin typeface="Calibri" charset="0"/>
                <a:ea typeface="ＭＳ Ｐゴシック" charset="0"/>
                <a:sym typeface="Calibri" charset="0"/>
              </a:rPr>
              <a:t>        sound</a:t>
            </a:r>
          </a:p>
        </p:txBody>
      </p:sp>
      <p:grpSp>
        <p:nvGrpSpPr>
          <p:cNvPr id="29718" name="Group 22"/>
          <p:cNvGrpSpPr>
            <a:grpSpLocks/>
          </p:cNvGrpSpPr>
          <p:nvPr/>
        </p:nvGrpSpPr>
        <p:grpSpPr bwMode="auto">
          <a:xfrm>
            <a:off x="5219700" y="2632075"/>
            <a:ext cx="2344738" cy="885825"/>
            <a:chOff x="0" y="0"/>
            <a:chExt cx="1477" cy="558"/>
          </a:xfrm>
        </p:grpSpPr>
        <p:sp>
          <p:nvSpPr>
            <p:cNvPr id="12298" name="Rectangle 20"/>
            <p:cNvSpPr>
              <a:spLocks/>
            </p:cNvSpPr>
            <p:nvPr/>
          </p:nvSpPr>
          <p:spPr bwMode="auto">
            <a:xfrm>
              <a:off x="376" y="166"/>
              <a:ext cx="1101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alibri" charset="0"/>
                  <a:ea typeface="ＭＳ Ｐゴシック" charset="0"/>
                  <a:sym typeface="Calibri" charset="0"/>
                </a:rPr>
                <a:t>Euclidian distance</a:t>
              </a:r>
            </a:p>
          </p:txBody>
        </p:sp>
        <p:sp>
          <p:nvSpPr>
            <p:cNvPr id="12299" name="Line 21"/>
            <p:cNvSpPr>
              <a:spLocks noChangeShapeType="1"/>
            </p:cNvSpPr>
            <p:nvPr/>
          </p:nvSpPr>
          <p:spPr bwMode="auto">
            <a:xfrm flipH="1">
              <a:off x="0" y="0"/>
              <a:ext cx="16" cy="5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295595-78EF-7C4E-9AD5-BA158995A56F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84313"/>
            <a:ext cx="6061075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objective: FFT distance for spectral signature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214AE1-5002-D44E-A736-70D12936C333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84313"/>
            <a:ext cx="5830887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objective: STFT distance for spectral content dynamic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244419-5568-DF4A-A51A-268821A19504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Results</a:t>
            </a:r>
          </a:p>
        </p:txBody>
      </p:sp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00438"/>
            <a:ext cx="292417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628775"/>
            <a:ext cx="3919537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188" y="3068638"/>
            <a:ext cx="25749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2. We evolve presets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1125538"/>
            <a:ext cx="38798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3. We cluster the Pareto front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4437063"/>
            <a:ext cx="4176713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4. We return a variety of presets that approximate the target sound using various synthesis methods!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5867400" y="3068638"/>
            <a:ext cx="0" cy="122396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62FF54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6516688" y="2924175"/>
            <a:ext cx="0" cy="13684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278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7092950" y="2708275"/>
            <a:ext cx="0" cy="15843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611188" y="1412875"/>
            <a:ext cx="33845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1. We </a:t>
            </a:r>
            <a:r>
              <a:rPr lang="en-US" sz="2000" dirty="0" err="1">
                <a:solidFill>
                  <a:srgbClr val="FFFFFF"/>
                </a:solidFill>
                <a:latin typeface="+mn-lt"/>
              </a:rPr>
              <a:t>analyse</a:t>
            </a:r>
            <a:r>
              <a:rPr lang="en-US" sz="2000" dirty="0">
                <a:solidFill>
                  <a:srgbClr val="FFFFFF"/>
                </a:solidFill>
                <a:latin typeface="+mn-lt"/>
              </a:rPr>
              <a:t> the target   sound</a:t>
            </a:r>
          </a:p>
        </p:txBody>
      </p:sp>
      <p:pic>
        <p:nvPicPr>
          <p:cNvPr id="1742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060575"/>
            <a:ext cx="7191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" b="24025"/>
          <a:stretch>
            <a:fillRect/>
          </a:stretch>
        </p:blipFill>
        <p:spPr bwMode="auto">
          <a:xfrm>
            <a:off x="107950" y="2492375"/>
            <a:ext cx="62547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37563" y="6381750"/>
            <a:ext cx="249237" cy="266700"/>
          </a:xfrm>
        </p:spPr>
        <p:txBody>
          <a:bodyPr/>
          <a:lstStyle/>
          <a:p>
            <a:pPr>
              <a:defRPr/>
            </a:pPr>
            <a:fld id="{F2A954EC-0426-BB46-BF3E-8AE92709159E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18435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" b="24025"/>
          <a:stretch>
            <a:fillRect/>
          </a:stretch>
        </p:blipFill>
        <p:spPr bwMode="auto">
          <a:xfrm>
            <a:off x="107950" y="1412875"/>
            <a:ext cx="62547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Examples</a:t>
            </a:r>
          </a:p>
        </p:txBody>
      </p:sp>
      <p:graphicFrame>
        <p:nvGraphicFramePr>
          <p:cNvPr id="48135" name="Group 7"/>
          <p:cNvGraphicFramePr>
            <a:graphicFrameLocks noGrp="1"/>
          </p:cNvGraphicFramePr>
          <p:nvPr/>
        </p:nvGraphicFramePr>
        <p:xfrm>
          <a:off x="4648200" y="2673350"/>
          <a:ext cx="4486275" cy="977900"/>
        </p:xfrm>
        <a:graphic>
          <a:graphicData uri="http://schemas.openxmlformats.org/drawingml/2006/table">
            <a:tbl>
              <a:tblPr/>
              <a:tblGrid>
                <a:gridCol w="896938"/>
                <a:gridCol w="896937"/>
                <a:gridCol w="898525"/>
                <a:gridCol w="896938"/>
                <a:gridCol w="896937"/>
              </a:tblGrid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Engine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70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FX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70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LFO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70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Key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70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Octave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708F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Cluster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Inactive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Inactive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12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173" name="Group 45"/>
          <p:cNvGraphicFramePr>
            <a:graphicFrameLocks noGrp="1"/>
          </p:cNvGraphicFramePr>
          <p:nvPr/>
        </p:nvGraphicFramePr>
        <p:xfrm>
          <a:off x="4648200" y="3917950"/>
          <a:ext cx="4484688" cy="977900"/>
        </p:xfrm>
        <a:graphic>
          <a:graphicData uri="http://schemas.openxmlformats.org/drawingml/2006/table">
            <a:tbl>
              <a:tblPr/>
              <a:tblGrid>
                <a:gridCol w="896938"/>
                <a:gridCol w="896937"/>
                <a:gridCol w="896938"/>
                <a:gridCol w="896937"/>
                <a:gridCol w="896938"/>
              </a:tblGrid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Engine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70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FX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70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LFO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70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Key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70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Octave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708F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Cluster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Punch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Inactive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211" name="Group 83"/>
          <p:cNvGraphicFramePr>
            <a:graphicFrameLocks noGrp="1"/>
          </p:cNvGraphicFramePr>
          <p:nvPr/>
        </p:nvGraphicFramePr>
        <p:xfrm>
          <a:off x="4635500" y="5149850"/>
          <a:ext cx="4486275" cy="977900"/>
        </p:xfrm>
        <a:graphic>
          <a:graphicData uri="http://schemas.openxmlformats.org/drawingml/2006/table">
            <a:tbl>
              <a:tblPr/>
              <a:tblGrid>
                <a:gridCol w="896938"/>
                <a:gridCol w="896937"/>
                <a:gridCol w="898525"/>
                <a:gridCol w="896938"/>
                <a:gridCol w="896937"/>
              </a:tblGrid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Engine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70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FX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70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LFO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70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Key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70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Octave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708F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FM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Grid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Element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E7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860032" y="1628800"/>
            <a:ext cx="3803708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Target sound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2916238" y="2060575"/>
            <a:ext cx="208756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5" name="3EBFC6DE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3EBFC6DE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24944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00E55478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49080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05890073.WAV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229200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itle Slid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000000"/>
      </a:accent1>
      <a:accent2>
        <a:srgbClr val="333399"/>
      </a:accent2>
      <a:accent3>
        <a:srgbClr val="AAAAAA"/>
      </a:accent3>
      <a:accent4>
        <a:srgbClr val="DADADA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DINPro-Regular"/>
        <a:ea typeface="ヒラギノ角ゴ ProN W3"/>
        <a:cs typeface="ヒラギノ角ゴ ProN W3"/>
      </a:majorFont>
      <a:minorFont>
        <a:latin typeface="DINPro-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ote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tes">
      <a:majorFont>
        <a:latin typeface="DINPro-Regular"/>
        <a:ea typeface="ヒラギノ角ゴ ProN W3"/>
        <a:cs typeface="ヒラギノ角ゴ ProN W3"/>
      </a:majorFont>
      <a:minorFont>
        <a:latin typeface="DINPro-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otes &amp; Pictur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tes &amp; Picture">
      <a:majorFont>
        <a:latin typeface="DINPro-Regular"/>
        <a:ea typeface="ヒラギノ角ゴ ProN W3"/>
        <a:cs typeface="ヒラギノ角ゴ ProN W3"/>
      </a:majorFont>
      <a:minorFont>
        <a:latin typeface="DINPro-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Notes &amp; Pi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icture with Cap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cture with Caption">
      <a:majorFont>
        <a:latin typeface="DINPro-Bold"/>
        <a:ea typeface="ヒラギノ角ゴ ProN W6"/>
        <a:cs typeface="ヒラギノ角ゴ ProN W6"/>
      </a:majorFont>
      <a:minorFont>
        <a:latin typeface="DINPro-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icture with Cap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Pages>0</Pages>
  <Words>512</Words>
  <Characters>0</Characters>
  <Application>Microsoft Macintosh PowerPoint</Application>
  <PresentationFormat>On-screen Show (4:3)</PresentationFormat>
  <Lines>0</Lines>
  <Paragraphs>125</Paragraphs>
  <Slides>12</Slides>
  <Notes>6</Notes>
  <HiddenSlides>0</HiddenSlides>
  <MMClips>8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Gill Sans</vt:lpstr>
      <vt:lpstr>ヒラギノ角ゴ ProN W3</vt:lpstr>
      <vt:lpstr>Arial</vt:lpstr>
      <vt:lpstr>DINPro-Regular</vt:lpstr>
      <vt:lpstr>DINPro-Light</vt:lpstr>
      <vt:lpstr>Calibri</vt:lpstr>
      <vt:lpstr>ＭＳ Ｐゴシック</vt:lpstr>
      <vt:lpstr>DINPro-Bold</vt:lpstr>
      <vt:lpstr>ヒラギノ角ゴ ProN W6</vt:lpstr>
      <vt:lpstr>DINPro-Medium</vt:lpstr>
      <vt:lpstr>Calibri Bold</vt:lpstr>
      <vt:lpstr>Lucida Grande</vt:lpstr>
      <vt:lpstr>Helvetica</vt:lpstr>
      <vt:lpstr>Title Slide</vt:lpstr>
      <vt:lpstr>Notes</vt:lpstr>
      <vt:lpstr>Notes &amp; Picture</vt:lpstr>
      <vt:lpstr>Picture with Caption</vt:lpstr>
      <vt:lpstr>Automatic Synthesizer Preset Generation with PresetGen</vt:lpstr>
      <vt:lpstr>The preset generation problem</vt:lpstr>
      <vt:lpstr>Example synthesizer: the OP-1</vt:lpstr>
      <vt:lpstr>Our solution: PresetGen</vt:lpstr>
      <vt:lpstr>1st Objective: Temporal envelope distance</vt:lpstr>
      <vt:lpstr>2nd objective: FFT distance for spectral signature</vt:lpstr>
      <vt:lpstr>3rd objective: STFT distance for spectral content dynamic</vt:lpstr>
      <vt:lpstr>Results</vt:lpstr>
      <vt:lpstr>Examples</vt:lpstr>
      <vt:lpstr>Clarinet</vt:lpstr>
      <vt:lpstr>Empirical Evaluation</vt:lpstr>
      <vt:lpstr>In Conclusion:  PresetGen automates a creative task to human competitive levels and would fit well at a computer-assisted creativity tools in many synthesizers.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Andrew Hawryshkewich</dc:creator>
  <cp:keywords/>
  <dc:description/>
  <cp:lastModifiedBy>Phil  Pass</cp:lastModifiedBy>
  <cp:revision>16</cp:revision>
  <dcterms:modified xsi:type="dcterms:W3CDTF">2017-07-07T22:55:34Z</dcterms:modified>
</cp:coreProperties>
</file>